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handoutMasterIdLst>
    <p:handoutMasterId r:id="rId79"/>
  </p:handoutMasterIdLst>
  <p:sldIdLst>
    <p:sldId id="259" r:id="rId2"/>
    <p:sldId id="261" r:id="rId3"/>
    <p:sldId id="263" r:id="rId4"/>
    <p:sldId id="264" r:id="rId5"/>
    <p:sldId id="265" r:id="rId6"/>
    <p:sldId id="373" r:id="rId7"/>
    <p:sldId id="266" r:id="rId8"/>
    <p:sldId id="267" r:id="rId9"/>
    <p:sldId id="269" r:id="rId10"/>
    <p:sldId id="270" r:id="rId11"/>
    <p:sldId id="271" r:id="rId12"/>
    <p:sldId id="273" r:id="rId13"/>
    <p:sldId id="274" r:id="rId14"/>
    <p:sldId id="275" r:id="rId15"/>
    <p:sldId id="277" r:id="rId16"/>
    <p:sldId id="279" r:id="rId17"/>
    <p:sldId id="280" r:id="rId18"/>
    <p:sldId id="278" r:id="rId19"/>
    <p:sldId id="281" r:id="rId20"/>
    <p:sldId id="283" r:id="rId21"/>
    <p:sldId id="284" r:id="rId22"/>
    <p:sldId id="288" r:id="rId23"/>
    <p:sldId id="286" r:id="rId24"/>
    <p:sldId id="287" r:id="rId25"/>
    <p:sldId id="292" r:id="rId26"/>
    <p:sldId id="293" r:id="rId27"/>
    <p:sldId id="294" r:id="rId28"/>
    <p:sldId id="295" r:id="rId29"/>
    <p:sldId id="300" r:id="rId30"/>
    <p:sldId id="301" r:id="rId31"/>
    <p:sldId id="302" r:id="rId32"/>
    <p:sldId id="303" r:id="rId33"/>
    <p:sldId id="307" r:id="rId34"/>
    <p:sldId id="308" r:id="rId35"/>
    <p:sldId id="309" r:id="rId36"/>
    <p:sldId id="311" r:id="rId37"/>
    <p:sldId id="312" r:id="rId38"/>
    <p:sldId id="313" r:id="rId39"/>
    <p:sldId id="314" r:id="rId40"/>
    <p:sldId id="319" r:id="rId41"/>
    <p:sldId id="316" r:id="rId42"/>
    <p:sldId id="317" r:id="rId43"/>
    <p:sldId id="318" r:id="rId44"/>
    <p:sldId id="320" r:id="rId45"/>
    <p:sldId id="321" r:id="rId46"/>
    <p:sldId id="322" r:id="rId47"/>
    <p:sldId id="323" r:id="rId48"/>
    <p:sldId id="324" r:id="rId49"/>
    <p:sldId id="325" r:id="rId50"/>
    <p:sldId id="327" r:id="rId51"/>
    <p:sldId id="326" r:id="rId52"/>
    <p:sldId id="332" r:id="rId53"/>
    <p:sldId id="333" r:id="rId54"/>
    <p:sldId id="334" r:id="rId55"/>
    <p:sldId id="335" r:id="rId56"/>
    <p:sldId id="340" r:id="rId57"/>
    <p:sldId id="341" r:id="rId58"/>
    <p:sldId id="342" r:id="rId59"/>
    <p:sldId id="343" r:id="rId60"/>
    <p:sldId id="344" r:id="rId61"/>
    <p:sldId id="348" r:id="rId62"/>
    <p:sldId id="346" r:id="rId63"/>
    <p:sldId id="349" r:id="rId64"/>
    <p:sldId id="355" r:id="rId65"/>
    <p:sldId id="356" r:id="rId66"/>
    <p:sldId id="357" r:id="rId67"/>
    <p:sldId id="358" r:id="rId68"/>
    <p:sldId id="359" r:id="rId69"/>
    <p:sldId id="360" r:id="rId70"/>
    <p:sldId id="361" r:id="rId71"/>
    <p:sldId id="362" r:id="rId72"/>
    <p:sldId id="370" r:id="rId73"/>
    <p:sldId id="371" r:id="rId74"/>
    <p:sldId id="369" r:id="rId75"/>
    <p:sldId id="372" r:id="rId76"/>
    <p:sldId id="368" r:id="rId77"/>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a.kercher" initials="" lastIdx="4" clrIdx="0"/>
  <p:cmAuthor id="1" name="OHCHR"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71765" autoAdjust="0"/>
  </p:normalViewPr>
  <p:slideViewPr>
    <p:cSldViewPr>
      <p:cViewPr>
        <p:scale>
          <a:sx n="65" d="100"/>
          <a:sy n="65" d="100"/>
        </p:scale>
        <p:origin x="-2964" y="-492"/>
      </p:cViewPr>
      <p:guideLst>
        <p:guide orient="horz" pos="2160"/>
        <p:guide pos="2880"/>
      </p:guideLst>
    </p:cSldViewPr>
  </p:slideViewPr>
  <p:outlineViewPr>
    <p:cViewPr>
      <p:scale>
        <a:sx n="33" d="100"/>
        <a:sy n="33" d="100"/>
      </p:scale>
      <p:origin x="0" y="10038"/>
    </p:cViewPr>
    <p:sldLst>
      <p:sld r:id="rId1" collapse="1"/>
    </p:sldLst>
  </p:outlineViewPr>
  <p:notesTextViewPr>
    <p:cViewPr>
      <p:scale>
        <a:sx n="1" d="1"/>
        <a:sy n="1" d="1"/>
      </p:scale>
      <p:origin x="0" y="0"/>
    </p:cViewPr>
  </p:notesTextViewPr>
  <p:sorterViewPr>
    <p:cViewPr>
      <p:scale>
        <a:sx n="100" d="100"/>
        <a:sy n="100" d="100"/>
      </p:scale>
      <p:origin x="0" y="6900"/>
    </p:cViewPr>
  </p:sorterViewPr>
  <p:notesViewPr>
    <p:cSldViewPr>
      <p:cViewPr varScale="1">
        <p:scale>
          <a:sx n="82" d="100"/>
          <a:sy n="82" d="100"/>
        </p:scale>
        <p:origin x="-3942"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_rels/viewProps.xml.rels><?xml version="1.0" encoding="UTF-8" standalone="yes"?>
<Relationships xmlns="http://schemas.openxmlformats.org/package/2006/relationships"><Relationship Id="rId1" Type="http://schemas.openxmlformats.org/officeDocument/2006/relationships/slide" Target="slides/slide6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CA"/>
        </a:p>
      </dgm:t>
    </dgm:pt>
    <dgm:pt modelId="{F3B0B6BA-E7CD-4330-9918-CA08047B30E7}">
      <dgm:prSet phldrT="[Text]" custT="1"/>
      <dgm:spPr>
        <a:solidFill>
          <a:schemeClr val="accent2">
            <a:lumMod val="60000"/>
            <a:lumOff val="40000"/>
          </a:schemeClr>
        </a:solidFill>
      </dgm:spPr>
      <dgm:t>
        <a:bodyPr/>
        <a:lstStyle/>
        <a:p>
          <a:r>
            <a:rPr lang="en-CA" sz="2000" b="0" dirty="0" err="1" smtClean="0">
              <a:solidFill>
                <a:schemeClr val="tx1"/>
              </a:solidFill>
            </a:rPr>
            <a:t>Hoja</a:t>
          </a:r>
          <a:r>
            <a:rPr lang="en-CA" sz="2000" b="0" dirty="0" smtClean="0">
              <a:solidFill>
                <a:schemeClr val="tx1"/>
              </a:solidFill>
            </a:rPr>
            <a:t> de </a:t>
          </a:r>
          <a:r>
            <a:rPr lang="en-CA" sz="2000" b="0" dirty="0" err="1" smtClean="0">
              <a:solidFill>
                <a:schemeClr val="tx1"/>
              </a:solidFill>
            </a:rPr>
            <a:t>Ruta</a:t>
          </a:r>
          <a:endParaRPr lang="en-CA" sz="2000" b="0" dirty="0" smtClean="0">
            <a:solidFill>
              <a:schemeClr val="tx1"/>
            </a:solidFill>
          </a:endParaRPr>
        </a:p>
        <a:p>
          <a:r>
            <a:rPr lang="en-CA" sz="1400" b="0" dirty="0" smtClean="0">
              <a:solidFill>
                <a:schemeClr val="tx1"/>
              </a:solidFill>
            </a:rPr>
            <a:t>- </a:t>
          </a:r>
          <a:r>
            <a:rPr lang="es-ES" sz="1400" b="0" dirty="0" smtClean="0">
              <a:solidFill>
                <a:schemeClr val="tx1"/>
              </a:solidFill>
            </a:rPr>
            <a:t>Proceso de preparación del MANUD</a:t>
          </a:r>
          <a:endParaRPr lang="en-CA" sz="1400" b="0" dirty="0">
            <a:solidFill>
              <a:schemeClr val="tx1"/>
            </a:solidFill>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dgm:t>
        <a:bodyPr/>
        <a:lstStyle/>
        <a:p>
          <a:endParaRPr lang="en-CA"/>
        </a:p>
      </dgm:t>
    </dgm:pt>
    <dgm:pt modelId="{D60B7D15-2708-4B0F-A15E-070CC9159A5B}">
      <dgm:prSet phldrT="[Text]" custT="1"/>
      <dgm:spPr>
        <a:solidFill>
          <a:schemeClr val="accent2">
            <a:lumMod val="60000"/>
            <a:lumOff val="40000"/>
          </a:schemeClr>
        </a:solidFill>
      </dgm:spPr>
      <dgm:t>
        <a:bodyPr/>
        <a:lstStyle/>
        <a:p>
          <a:r>
            <a:rPr lang="en-CA" sz="2000" dirty="0" err="1" smtClean="0">
              <a:solidFill>
                <a:schemeClr val="tx1"/>
              </a:solidFill>
            </a:rPr>
            <a:t>Análisis</a:t>
          </a:r>
          <a:r>
            <a:rPr lang="en-CA" sz="2000" dirty="0" smtClean="0">
              <a:solidFill>
                <a:schemeClr val="tx1"/>
              </a:solidFill>
            </a:rPr>
            <a:t> de País</a:t>
          </a:r>
        </a:p>
        <a:p>
          <a:r>
            <a:rPr lang="es-ES" sz="1400" dirty="0" smtClean="0">
              <a:solidFill>
                <a:schemeClr val="tx1"/>
              </a:solidFill>
            </a:rPr>
            <a:t>- Revisión del análisis existente (Diagnóstico)</a:t>
          </a:r>
          <a:endParaRPr lang="en-CA" sz="1400" dirty="0" smtClean="0">
            <a:solidFill>
              <a:schemeClr val="tx1"/>
            </a:solidFill>
          </a:endParaRPr>
        </a:p>
        <a:p>
          <a:r>
            <a:rPr lang="en-CA" sz="1400" dirty="0" smtClean="0">
              <a:solidFill>
                <a:schemeClr val="tx1"/>
              </a:solidFill>
            </a:rPr>
            <a:t>- </a:t>
          </a:r>
          <a:r>
            <a:rPr lang="es-ES" sz="1400" dirty="0" smtClean="0">
              <a:solidFill>
                <a:schemeClr val="tx1"/>
              </a:solidFill>
            </a:rPr>
            <a:t> Análisis con apoyo del UNCT (EP)</a:t>
          </a:r>
          <a:endParaRPr lang="en-CA" sz="1400" dirty="0" smtClean="0">
            <a:solidFill>
              <a:schemeClr val="tx1"/>
            </a:solidFill>
          </a:endParaRPr>
        </a:p>
        <a:p>
          <a:r>
            <a:rPr lang="es-ES" sz="1400" dirty="0" smtClean="0">
              <a:solidFill>
                <a:schemeClr val="tx1"/>
              </a:solidFill>
            </a:rPr>
            <a:t>- Identificar ventajas comparativas del UNCT</a:t>
          </a:r>
          <a:endParaRPr lang="en-CA" sz="1400" dirty="0" smtClean="0">
            <a:solidFill>
              <a:schemeClr val="tx1"/>
            </a:solidFill>
          </a:endParaRPr>
        </a:p>
        <a:p>
          <a:endParaRPr lang="en-CA" sz="1400" dirty="0"/>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solidFill>
          <a:schemeClr val="accent2">
            <a:lumMod val="60000"/>
            <a:lumOff val="40000"/>
          </a:schemeClr>
        </a:solidFill>
      </dgm:spPr>
      <dgm:t>
        <a:bodyPr/>
        <a:lstStyle/>
        <a:p>
          <a:r>
            <a:rPr lang="en-CA" sz="2000" dirty="0" err="1" smtClean="0">
              <a:solidFill>
                <a:schemeClr val="tx1"/>
              </a:solidFill>
            </a:rPr>
            <a:t>Planificación</a:t>
          </a:r>
          <a:r>
            <a:rPr lang="en-CA" sz="2000" dirty="0" smtClean="0">
              <a:solidFill>
                <a:schemeClr val="tx1"/>
              </a:solidFill>
            </a:rPr>
            <a:t> </a:t>
          </a:r>
          <a:r>
            <a:rPr lang="en-CA" sz="2000" dirty="0" err="1" smtClean="0">
              <a:solidFill>
                <a:schemeClr val="tx1"/>
              </a:solidFill>
            </a:rPr>
            <a:t>estratégica</a:t>
          </a:r>
          <a:endParaRPr lang="en-CA" sz="2000" dirty="0" smtClean="0">
            <a:solidFill>
              <a:schemeClr val="tx1"/>
            </a:solidFill>
          </a:endParaRPr>
        </a:p>
        <a:p>
          <a:r>
            <a:rPr lang="en-CA" sz="1400" dirty="0" smtClean="0">
              <a:solidFill>
                <a:schemeClr val="tx1"/>
              </a:solidFill>
            </a:rPr>
            <a:t>- </a:t>
          </a:r>
          <a:r>
            <a:rPr lang="es-ES" sz="1400" dirty="0" smtClean="0">
              <a:solidFill>
                <a:schemeClr val="tx1"/>
              </a:solidFill>
            </a:rPr>
            <a:t>Prioridades estratégicas del MANUD/Plan de acción MANUD</a:t>
          </a:r>
          <a:endParaRPr lang="en-CA" sz="1400" dirty="0">
            <a:solidFill>
              <a:schemeClr val="tx1"/>
            </a:solidFill>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solidFill>
          <a:schemeClr val="accent2">
            <a:lumMod val="20000"/>
            <a:lumOff val="80000"/>
          </a:schemeClr>
        </a:solidFill>
      </dgm:spPr>
      <dgm:t>
        <a:bodyPr/>
        <a:lstStyle/>
        <a:p>
          <a:r>
            <a:rPr lang="es-ES" sz="1800" dirty="0" smtClean="0">
              <a:solidFill>
                <a:schemeClr val="tx1"/>
              </a:solidFill>
            </a:rPr>
            <a:t>Planificación e Implementación del Programa</a:t>
          </a:r>
        </a:p>
        <a:p>
          <a:r>
            <a:rPr lang="en-CA" sz="1400" dirty="0" smtClean="0">
              <a:solidFill>
                <a:schemeClr val="tx1"/>
              </a:solidFill>
            </a:rPr>
            <a:t>(</a:t>
          </a:r>
          <a:r>
            <a:rPr lang="en-CA" sz="1400" dirty="0" err="1" smtClean="0">
              <a:solidFill>
                <a:schemeClr val="tx1"/>
              </a:solidFill>
            </a:rPr>
            <a:t>Programas</a:t>
          </a:r>
          <a:r>
            <a:rPr lang="en-CA" sz="1400" dirty="0" smtClean="0">
              <a:solidFill>
                <a:schemeClr val="tx1"/>
              </a:solidFill>
            </a:rPr>
            <a:t> de </a:t>
          </a:r>
          <a:r>
            <a:rPr lang="en-CA" sz="1400" dirty="0" err="1" smtClean="0">
              <a:solidFill>
                <a:schemeClr val="tx1"/>
              </a:solidFill>
            </a:rPr>
            <a:t>Agencia</a:t>
          </a:r>
          <a:r>
            <a:rPr lang="en-CA" sz="1400" dirty="0" smtClean="0">
              <a:solidFill>
                <a:schemeClr val="tx1"/>
              </a:solidFill>
            </a:rPr>
            <a:t> o </a:t>
          </a:r>
          <a:r>
            <a:rPr lang="en-CA" sz="1400" dirty="0" err="1" smtClean="0">
              <a:solidFill>
                <a:schemeClr val="tx1"/>
              </a:solidFill>
            </a:rPr>
            <a:t>Multiagenciales</a:t>
          </a:r>
          <a:r>
            <a:rPr lang="en-CA" sz="1400" dirty="0" smtClean="0">
              <a:solidFill>
                <a:schemeClr val="tx1"/>
              </a:solidFill>
            </a:rPr>
            <a:t>)</a:t>
          </a:r>
          <a:endParaRPr lang="en-CA" sz="1400" dirty="0">
            <a:solidFill>
              <a:schemeClr val="tx1"/>
            </a:solidFill>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solidFill>
          <a:schemeClr val="accent2">
            <a:lumMod val="60000"/>
            <a:lumOff val="40000"/>
          </a:schemeClr>
        </a:solidFill>
      </dgm:spPr>
      <dgm:t>
        <a:bodyPr/>
        <a:lstStyle/>
        <a:p>
          <a:r>
            <a:rPr lang="en-CA" sz="2000" dirty="0" err="1" smtClean="0">
              <a:solidFill>
                <a:schemeClr val="tx1"/>
              </a:solidFill>
            </a:rPr>
            <a:t>seguimiento</a:t>
          </a:r>
          <a:r>
            <a:rPr lang="en-CA" sz="2000" dirty="0" smtClean="0">
              <a:solidFill>
                <a:schemeClr val="tx1"/>
              </a:solidFill>
            </a:rPr>
            <a:t> </a:t>
          </a:r>
          <a:r>
            <a:rPr lang="en-CA" sz="2000" dirty="0" smtClean="0">
              <a:solidFill>
                <a:schemeClr val="tx1"/>
              </a:solidFill>
            </a:rPr>
            <a:t>&amp; </a:t>
          </a:r>
          <a:r>
            <a:rPr lang="en-CA" sz="2000" dirty="0" err="1" smtClean="0">
              <a:solidFill>
                <a:schemeClr val="tx1"/>
              </a:solidFill>
            </a:rPr>
            <a:t>Evaluación</a:t>
          </a:r>
          <a:endParaRPr lang="en-CA" sz="2000" dirty="0">
            <a:solidFill>
              <a:schemeClr val="tx1"/>
            </a:solidFill>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dgm:t>
        <a:bodyPr/>
        <a:lstStyle/>
        <a:p>
          <a:endParaRPr lang="en-CA"/>
        </a:p>
      </dgm:t>
    </dgm:pt>
    <dgm:pt modelId="{45ECDA69-CB63-4BD2-BECF-7578CA892ED2}" type="pres">
      <dgm:prSet presAssocID="{6F37DCA6-B962-4F32-BB9B-958211E9FE65}" presName="sibTransFirstNode" presStyleLbl="bgShp" presStyleIdx="0" presStyleCnt="1"/>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dgm:t>
        <a:bodyPr/>
        <a:lstStyle/>
        <a:p>
          <a:endParaRPr lang="en-CA"/>
        </a:p>
      </dgm:t>
    </dgm:pt>
  </dgm:ptLst>
  <dgm:cxnLst>
    <dgm:cxn modelId="{39328B6E-E8E3-4816-95D9-2DA6D9B77548}" type="presOf" srcId="{F3B0B6BA-E7CD-4330-9918-CA08047B30E7}" destId="{C173DE4D-39AA-4BF5-B038-C0DE79265639}" srcOrd="0" destOrd="0" presId="urn:microsoft.com/office/officeart/2005/8/layout/cycle3"/>
    <dgm:cxn modelId="{1007E15E-F5C2-4C81-AA0F-C94EA53E31B5}" type="presOf" srcId="{343E1040-D71E-45DD-B560-3C8F313B3FD1}" destId="{5159D955-2041-45DF-8702-BB171C7A94F5}" srcOrd="0" destOrd="0" presId="urn:microsoft.com/office/officeart/2005/8/layout/cycle3"/>
    <dgm:cxn modelId="{B685D6FF-0F82-4CA0-AE03-66E7BEF8248A}" type="presOf" srcId="{412909ED-44B1-49DA-856F-DB146811E653}" destId="{EEF237A7-1A40-4B53-8734-47DB5F3C6BBA}" srcOrd="0" destOrd="0" presId="urn:microsoft.com/office/officeart/2005/8/layout/cycle3"/>
    <dgm:cxn modelId="{EC3498C8-EE8A-4D6E-A907-C7090EDADFE2}" type="presOf" srcId="{D60B7D15-2708-4B0F-A15E-070CC9159A5B}" destId="{16A93882-C862-471F-B937-F0A7D51FDBE2}" srcOrd="0" destOrd="0" presId="urn:microsoft.com/office/officeart/2005/8/layout/cycle3"/>
    <dgm:cxn modelId="{BF8E52F5-A5AB-4957-BD1C-AAA708D3B85F}" type="presOf" srcId="{A8E0929E-3F58-4D76-982E-795C407F2247}" destId="{D37AFB92-4B60-4D23-BF66-6836633136E9}"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6C067E5F-87F2-467A-A797-4E89DC482525}" type="presOf" srcId="{6F37DCA6-B962-4F32-BB9B-958211E9FE65}" destId="{45ECDA69-CB63-4BD2-BECF-7578CA892ED2}"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154FD9F1-B679-4A9A-A209-3981A92B4DFD}" type="presOf" srcId="{CCC7CF17-8F24-4752-A5AD-F3A80A070AF1}" destId="{464B3E4B-619D-4ED5-88F1-80285A820723}" srcOrd="0" destOrd="0" presId="urn:microsoft.com/office/officeart/2005/8/layout/cycle3"/>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31EA99D9-73D8-4072-915D-4D0A7C234CF3}" type="presParOf" srcId="{5159D955-2041-45DF-8702-BB171C7A94F5}" destId="{E5BE762F-37CA-45A2-959C-D446A14FEF21}" srcOrd="0" destOrd="0" presId="urn:microsoft.com/office/officeart/2005/8/layout/cycle3"/>
    <dgm:cxn modelId="{ACB5E423-0867-45B1-AB70-0F7B56ABD0E0}" type="presParOf" srcId="{E5BE762F-37CA-45A2-959C-D446A14FEF21}" destId="{C173DE4D-39AA-4BF5-B038-C0DE79265639}" srcOrd="0" destOrd="0" presId="urn:microsoft.com/office/officeart/2005/8/layout/cycle3"/>
    <dgm:cxn modelId="{BE918478-9343-4750-859E-EF1BAD7BF688}" type="presParOf" srcId="{E5BE762F-37CA-45A2-959C-D446A14FEF21}" destId="{45ECDA69-CB63-4BD2-BECF-7578CA892ED2}" srcOrd="1" destOrd="0" presId="urn:microsoft.com/office/officeart/2005/8/layout/cycle3"/>
    <dgm:cxn modelId="{B180FFA7-0B38-484B-9C5F-68693D76084A}" type="presParOf" srcId="{E5BE762F-37CA-45A2-959C-D446A14FEF21}" destId="{16A93882-C862-471F-B937-F0A7D51FDBE2}" srcOrd="2" destOrd="0" presId="urn:microsoft.com/office/officeart/2005/8/layout/cycle3"/>
    <dgm:cxn modelId="{8F8B6111-7723-4E80-827D-D6D27DDF67AF}" type="presParOf" srcId="{E5BE762F-37CA-45A2-959C-D446A14FEF21}" destId="{464B3E4B-619D-4ED5-88F1-80285A820723}" srcOrd="3" destOrd="0" presId="urn:microsoft.com/office/officeart/2005/8/layout/cycle3"/>
    <dgm:cxn modelId="{7B3F6BB8-1C42-4D03-B873-3F9063249AB7}" type="presParOf" srcId="{E5BE762F-37CA-45A2-959C-D446A14FEF21}" destId="{D37AFB92-4B60-4D23-BF66-6836633136E9}" srcOrd="4" destOrd="0" presId="urn:microsoft.com/office/officeart/2005/8/layout/cycle3"/>
    <dgm:cxn modelId="{BABC2C38-6F8E-4B96-9498-AE7A2EDE0ED0}"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CA"/>
        </a:p>
      </dgm:t>
    </dgm:pt>
    <dgm:pt modelId="{F3B0B6BA-E7CD-4330-9918-CA08047B30E7}">
      <dgm:prSet phldrT="[Text]" custT="1"/>
      <dgm:spPr>
        <a:solidFill>
          <a:schemeClr val="accent2">
            <a:lumMod val="60000"/>
            <a:lumOff val="40000"/>
          </a:schemeClr>
        </a:solidFill>
      </dgm:spPr>
      <dgm:t>
        <a:bodyPr/>
        <a:lstStyle/>
        <a:p>
          <a:r>
            <a:rPr lang="en-CA" sz="2000" b="0" dirty="0" err="1" smtClean="0">
              <a:solidFill>
                <a:schemeClr val="tx1"/>
              </a:solidFill>
            </a:rPr>
            <a:t>Hoja</a:t>
          </a:r>
          <a:r>
            <a:rPr lang="en-CA" sz="2000" b="0" dirty="0" smtClean="0">
              <a:solidFill>
                <a:schemeClr val="tx1"/>
              </a:solidFill>
            </a:rPr>
            <a:t> de </a:t>
          </a:r>
          <a:r>
            <a:rPr lang="en-CA" sz="2000" b="0" dirty="0" err="1" smtClean="0">
              <a:solidFill>
                <a:schemeClr val="tx1"/>
              </a:solidFill>
            </a:rPr>
            <a:t>Ruta</a:t>
          </a:r>
          <a:endParaRPr lang="en-CA" sz="2000" b="0" dirty="0" smtClean="0">
            <a:solidFill>
              <a:schemeClr val="tx1"/>
            </a:solidFill>
          </a:endParaRPr>
        </a:p>
        <a:p>
          <a:r>
            <a:rPr lang="en-CA" sz="1400" b="0" dirty="0" smtClean="0">
              <a:solidFill>
                <a:schemeClr val="tx1"/>
              </a:solidFill>
            </a:rPr>
            <a:t>- </a:t>
          </a:r>
          <a:r>
            <a:rPr lang="es-ES" sz="1400" b="0" dirty="0" smtClean="0">
              <a:solidFill>
                <a:schemeClr val="tx1"/>
              </a:solidFill>
            </a:rPr>
            <a:t>Proceso de preparación del MANUD</a:t>
          </a:r>
          <a:endParaRPr lang="en-CA" sz="1400" b="0" dirty="0">
            <a:solidFill>
              <a:schemeClr val="tx1"/>
            </a:solidFill>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dgm:t>
        <a:bodyPr/>
        <a:lstStyle/>
        <a:p>
          <a:endParaRPr lang="en-CA"/>
        </a:p>
      </dgm:t>
    </dgm:pt>
    <dgm:pt modelId="{D60B7D15-2708-4B0F-A15E-070CC9159A5B}">
      <dgm:prSet phldrT="[Text]" custT="1"/>
      <dgm:spPr>
        <a:solidFill>
          <a:schemeClr val="accent2">
            <a:lumMod val="60000"/>
            <a:lumOff val="40000"/>
          </a:schemeClr>
        </a:solidFill>
      </dgm:spPr>
      <dgm:t>
        <a:bodyPr/>
        <a:lstStyle/>
        <a:p>
          <a:r>
            <a:rPr lang="en-CA" sz="2000" dirty="0" err="1" smtClean="0">
              <a:solidFill>
                <a:schemeClr val="tx1"/>
              </a:solidFill>
            </a:rPr>
            <a:t>Análisis</a:t>
          </a:r>
          <a:r>
            <a:rPr lang="en-CA" sz="2000" dirty="0" smtClean="0">
              <a:solidFill>
                <a:schemeClr val="tx1"/>
              </a:solidFill>
            </a:rPr>
            <a:t> de País</a:t>
          </a:r>
        </a:p>
        <a:p>
          <a:r>
            <a:rPr lang="es-ES" sz="1400" dirty="0" smtClean="0">
              <a:solidFill>
                <a:schemeClr val="tx1"/>
              </a:solidFill>
            </a:rPr>
            <a:t>- Revisión del análisis existente (Diagnóstico)</a:t>
          </a:r>
          <a:endParaRPr lang="en-CA" sz="1400" dirty="0" smtClean="0">
            <a:solidFill>
              <a:schemeClr val="tx1"/>
            </a:solidFill>
          </a:endParaRPr>
        </a:p>
        <a:p>
          <a:r>
            <a:rPr lang="en-CA" sz="1400" dirty="0" smtClean="0">
              <a:solidFill>
                <a:schemeClr val="tx1"/>
              </a:solidFill>
            </a:rPr>
            <a:t>- </a:t>
          </a:r>
          <a:r>
            <a:rPr lang="es-ES" sz="1400" dirty="0" smtClean="0">
              <a:solidFill>
                <a:schemeClr val="tx1"/>
              </a:solidFill>
            </a:rPr>
            <a:t> Análisis con apoyo del UNCT (EP)</a:t>
          </a:r>
          <a:endParaRPr lang="en-CA" sz="1400" dirty="0" smtClean="0">
            <a:solidFill>
              <a:schemeClr val="tx1"/>
            </a:solidFill>
          </a:endParaRPr>
        </a:p>
        <a:p>
          <a:r>
            <a:rPr lang="es-ES" sz="1400" dirty="0" smtClean="0">
              <a:solidFill>
                <a:schemeClr val="tx1"/>
              </a:solidFill>
            </a:rPr>
            <a:t>- Identificar ventajas comparativas del UNCT</a:t>
          </a:r>
          <a:endParaRPr lang="en-CA" sz="1400" dirty="0" smtClean="0">
            <a:solidFill>
              <a:schemeClr val="tx1"/>
            </a:solidFill>
          </a:endParaRPr>
        </a:p>
        <a:p>
          <a:endParaRPr lang="en-CA" sz="1400" dirty="0"/>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solidFill>
          <a:schemeClr val="accent2">
            <a:lumMod val="60000"/>
            <a:lumOff val="40000"/>
          </a:schemeClr>
        </a:solidFill>
      </dgm:spPr>
      <dgm:t>
        <a:bodyPr/>
        <a:lstStyle/>
        <a:p>
          <a:r>
            <a:rPr lang="en-CA" sz="2000" dirty="0" err="1" smtClean="0">
              <a:solidFill>
                <a:schemeClr val="tx1"/>
              </a:solidFill>
            </a:rPr>
            <a:t>Planificación</a:t>
          </a:r>
          <a:r>
            <a:rPr lang="en-CA" sz="2000" dirty="0" smtClean="0">
              <a:solidFill>
                <a:schemeClr val="tx1"/>
              </a:solidFill>
            </a:rPr>
            <a:t> </a:t>
          </a:r>
          <a:r>
            <a:rPr lang="en-CA" sz="2000" dirty="0" err="1" smtClean="0">
              <a:solidFill>
                <a:schemeClr val="tx1"/>
              </a:solidFill>
            </a:rPr>
            <a:t>estratégica</a:t>
          </a:r>
          <a:endParaRPr lang="en-CA" sz="2000" dirty="0" smtClean="0">
            <a:solidFill>
              <a:schemeClr val="tx1"/>
            </a:solidFill>
          </a:endParaRPr>
        </a:p>
        <a:p>
          <a:r>
            <a:rPr lang="en-CA" sz="1400" dirty="0" smtClean="0">
              <a:solidFill>
                <a:schemeClr val="tx1"/>
              </a:solidFill>
            </a:rPr>
            <a:t>- </a:t>
          </a:r>
          <a:r>
            <a:rPr lang="es-ES" sz="1400" dirty="0" smtClean="0">
              <a:solidFill>
                <a:schemeClr val="tx1"/>
              </a:solidFill>
            </a:rPr>
            <a:t>Prioridades estratégicas del MANUD/Plan de acción MANUD</a:t>
          </a:r>
          <a:endParaRPr lang="en-CA" sz="1400" dirty="0">
            <a:solidFill>
              <a:schemeClr val="tx1"/>
            </a:solidFill>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solidFill>
          <a:schemeClr val="accent2">
            <a:lumMod val="20000"/>
            <a:lumOff val="80000"/>
          </a:schemeClr>
        </a:solidFill>
      </dgm:spPr>
      <dgm:t>
        <a:bodyPr/>
        <a:lstStyle/>
        <a:p>
          <a:r>
            <a:rPr lang="es-ES" sz="1800" dirty="0" smtClean="0">
              <a:solidFill>
                <a:schemeClr val="tx1"/>
              </a:solidFill>
            </a:rPr>
            <a:t>Planificación e Implementación del Programa</a:t>
          </a:r>
        </a:p>
        <a:p>
          <a:r>
            <a:rPr lang="en-CA" sz="1400" dirty="0" smtClean="0">
              <a:solidFill>
                <a:schemeClr val="tx1"/>
              </a:solidFill>
            </a:rPr>
            <a:t>(</a:t>
          </a:r>
          <a:r>
            <a:rPr lang="en-CA" sz="1400" dirty="0" err="1" smtClean="0">
              <a:solidFill>
                <a:schemeClr val="tx1"/>
              </a:solidFill>
            </a:rPr>
            <a:t>Programas</a:t>
          </a:r>
          <a:r>
            <a:rPr lang="en-CA" sz="1400" dirty="0" smtClean="0">
              <a:solidFill>
                <a:schemeClr val="tx1"/>
              </a:solidFill>
            </a:rPr>
            <a:t> de </a:t>
          </a:r>
          <a:r>
            <a:rPr lang="en-CA" sz="1400" dirty="0" err="1" smtClean="0">
              <a:solidFill>
                <a:schemeClr val="tx1"/>
              </a:solidFill>
            </a:rPr>
            <a:t>Agencia</a:t>
          </a:r>
          <a:r>
            <a:rPr lang="en-CA" sz="1400" dirty="0" smtClean="0">
              <a:solidFill>
                <a:schemeClr val="tx1"/>
              </a:solidFill>
            </a:rPr>
            <a:t> o </a:t>
          </a:r>
          <a:r>
            <a:rPr lang="en-CA" sz="1400" dirty="0" err="1" smtClean="0">
              <a:solidFill>
                <a:schemeClr val="tx1"/>
              </a:solidFill>
            </a:rPr>
            <a:t>Multiagenciales</a:t>
          </a:r>
          <a:r>
            <a:rPr lang="en-CA" sz="1400" dirty="0" smtClean="0">
              <a:solidFill>
                <a:schemeClr val="tx1"/>
              </a:solidFill>
            </a:rPr>
            <a:t>)</a:t>
          </a:r>
          <a:endParaRPr lang="en-CA" sz="1400" dirty="0">
            <a:solidFill>
              <a:schemeClr val="tx1"/>
            </a:solidFill>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solidFill>
          <a:schemeClr val="accent2">
            <a:lumMod val="60000"/>
            <a:lumOff val="40000"/>
          </a:schemeClr>
        </a:solidFill>
      </dgm:spPr>
      <dgm:t>
        <a:bodyPr/>
        <a:lstStyle/>
        <a:p>
          <a:r>
            <a:rPr lang="en-CA" sz="2000" dirty="0" err="1" smtClean="0">
              <a:solidFill>
                <a:schemeClr val="tx1"/>
              </a:solidFill>
            </a:rPr>
            <a:t>seguimiento</a:t>
          </a:r>
          <a:r>
            <a:rPr lang="en-CA" sz="2000" dirty="0" smtClean="0">
              <a:solidFill>
                <a:schemeClr val="tx1"/>
              </a:solidFill>
            </a:rPr>
            <a:t> </a:t>
          </a:r>
          <a:r>
            <a:rPr lang="en-CA" sz="2000" dirty="0" smtClean="0">
              <a:solidFill>
                <a:schemeClr val="tx1"/>
              </a:solidFill>
            </a:rPr>
            <a:t>&amp; </a:t>
          </a:r>
          <a:r>
            <a:rPr lang="en-CA" sz="2000" dirty="0" err="1" smtClean="0">
              <a:solidFill>
                <a:schemeClr val="tx1"/>
              </a:solidFill>
            </a:rPr>
            <a:t>Evaluación</a:t>
          </a:r>
          <a:endParaRPr lang="en-CA" sz="2000" dirty="0">
            <a:solidFill>
              <a:schemeClr val="tx1"/>
            </a:solidFill>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dgm:t>
        <a:bodyPr/>
        <a:lstStyle/>
        <a:p>
          <a:endParaRPr lang="en-CA"/>
        </a:p>
      </dgm:t>
    </dgm:pt>
    <dgm:pt modelId="{45ECDA69-CB63-4BD2-BECF-7578CA892ED2}" type="pres">
      <dgm:prSet presAssocID="{6F37DCA6-B962-4F32-BB9B-958211E9FE65}" presName="sibTransFirstNode" presStyleLbl="bgShp" presStyleIdx="0" presStyleCnt="1"/>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dgm:t>
        <a:bodyPr/>
        <a:lstStyle/>
        <a:p>
          <a:endParaRPr lang="en-CA"/>
        </a:p>
      </dgm:t>
    </dgm:pt>
  </dgm:ptLst>
  <dgm:cxnLst>
    <dgm:cxn modelId="{42BA8C71-92BB-4C60-AE4D-0EE1DB03A3D9}" type="presOf" srcId="{343E1040-D71E-45DD-B560-3C8F313B3FD1}" destId="{5159D955-2041-45DF-8702-BB171C7A94F5}" srcOrd="0" destOrd="0" presId="urn:microsoft.com/office/officeart/2005/8/layout/cycle3"/>
    <dgm:cxn modelId="{E2E03248-0ECE-4BAA-A0AF-08ACF47A1BE2}" type="presOf" srcId="{6F37DCA6-B962-4F32-BB9B-958211E9FE65}" destId="{45ECDA69-CB63-4BD2-BECF-7578CA892ED2}" srcOrd="0" destOrd="0" presId="urn:microsoft.com/office/officeart/2005/8/layout/cycle3"/>
    <dgm:cxn modelId="{F76C6042-9656-444D-A460-6AA8C45EBAE7}" type="presOf" srcId="{D60B7D15-2708-4B0F-A15E-070CC9159A5B}" destId="{16A93882-C862-471F-B937-F0A7D51FDBE2}" srcOrd="0" destOrd="0" presId="urn:microsoft.com/office/officeart/2005/8/layout/cycle3"/>
    <dgm:cxn modelId="{A018D6D4-91B0-4DC5-B35D-7DADC94B7B33}" type="presOf" srcId="{412909ED-44B1-49DA-856F-DB146811E653}" destId="{EEF237A7-1A40-4B53-8734-47DB5F3C6BBA}" srcOrd="0" destOrd="0" presId="urn:microsoft.com/office/officeart/2005/8/layout/cycle3"/>
    <dgm:cxn modelId="{C9309E25-6A49-4F7B-880C-062159FE61BF}" type="presOf" srcId="{CCC7CF17-8F24-4752-A5AD-F3A80A070AF1}" destId="{464B3E4B-619D-4ED5-88F1-80285A820723}"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D91709E7-E071-4D8D-B656-EF3B561A7023}" type="presOf" srcId="{F3B0B6BA-E7CD-4330-9918-CA08047B30E7}" destId="{C173DE4D-39AA-4BF5-B038-C0DE79265639}" srcOrd="0" destOrd="0" presId="urn:microsoft.com/office/officeart/2005/8/layout/cycle3"/>
    <dgm:cxn modelId="{41024DE1-BA44-40E4-BBFB-D230AEA7F439}" type="presOf" srcId="{A8E0929E-3F58-4D76-982E-795C407F2247}" destId="{D37AFB92-4B60-4D23-BF66-6836633136E9}"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F47D18A6-39D8-40EF-9028-8617E6F508C7}" type="presParOf" srcId="{5159D955-2041-45DF-8702-BB171C7A94F5}" destId="{E5BE762F-37CA-45A2-959C-D446A14FEF21}" srcOrd="0" destOrd="0" presId="urn:microsoft.com/office/officeart/2005/8/layout/cycle3"/>
    <dgm:cxn modelId="{6BC6DB3A-2267-455A-AE4D-91F0139F8B7D}" type="presParOf" srcId="{E5BE762F-37CA-45A2-959C-D446A14FEF21}" destId="{C173DE4D-39AA-4BF5-B038-C0DE79265639}" srcOrd="0" destOrd="0" presId="urn:microsoft.com/office/officeart/2005/8/layout/cycle3"/>
    <dgm:cxn modelId="{700B4B9F-EBFD-45FE-8700-3BC1564ACD0D}" type="presParOf" srcId="{E5BE762F-37CA-45A2-959C-D446A14FEF21}" destId="{45ECDA69-CB63-4BD2-BECF-7578CA892ED2}" srcOrd="1" destOrd="0" presId="urn:microsoft.com/office/officeart/2005/8/layout/cycle3"/>
    <dgm:cxn modelId="{25A3E53C-236A-473A-A7F4-CE51EAC10154}" type="presParOf" srcId="{E5BE762F-37CA-45A2-959C-D446A14FEF21}" destId="{16A93882-C862-471F-B937-F0A7D51FDBE2}" srcOrd="2" destOrd="0" presId="urn:microsoft.com/office/officeart/2005/8/layout/cycle3"/>
    <dgm:cxn modelId="{2B4A7719-5E5A-43A1-B1B5-4014D80CC819}" type="presParOf" srcId="{E5BE762F-37CA-45A2-959C-D446A14FEF21}" destId="{464B3E4B-619D-4ED5-88F1-80285A820723}" srcOrd="3" destOrd="0" presId="urn:microsoft.com/office/officeart/2005/8/layout/cycle3"/>
    <dgm:cxn modelId="{3133F43B-C562-4BFF-A1BA-E35F03420C80}" type="presParOf" srcId="{E5BE762F-37CA-45A2-959C-D446A14FEF21}" destId="{D37AFB92-4B60-4D23-BF66-6836633136E9}" srcOrd="4" destOrd="0" presId="urn:microsoft.com/office/officeart/2005/8/layout/cycle3"/>
    <dgm:cxn modelId="{BB1D3A6E-BFA1-4A92-921B-C9E23F75A085}"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598167" y="-138443"/>
          <a:ext cx="4866329" cy="4866329"/>
        </a:xfrm>
        <a:prstGeom prst="circularArrow">
          <a:avLst>
            <a:gd name="adj1" fmla="val 5544"/>
            <a:gd name="adj2" fmla="val 330680"/>
            <a:gd name="adj3" fmla="val 13771194"/>
            <a:gd name="adj4" fmla="val 1738884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889646" y="-107619"/>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0" kern="1200" dirty="0" err="1" smtClean="0">
              <a:solidFill>
                <a:schemeClr val="tx1"/>
              </a:solidFill>
            </a:rPr>
            <a:t>Hoja</a:t>
          </a:r>
          <a:r>
            <a:rPr lang="en-CA" sz="2000" b="0" kern="1200" dirty="0" smtClean="0">
              <a:solidFill>
                <a:schemeClr val="tx1"/>
              </a:solidFill>
            </a:rPr>
            <a:t> de </a:t>
          </a:r>
          <a:r>
            <a:rPr lang="en-CA" sz="2000" b="0" kern="1200" dirty="0" err="1" smtClean="0">
              <a:solidFill>
                <a:schemeClr val="tx1"/>
              </a:solidFill>
            </a:rPr>
            <a:t>Ruta</a:t>
          </a:r>
          <a:endParaRPr lang="en-CA" sz="2000" b="0" kern="1200" dirty="0" smtClean="0">
            <a:solidFill>
              <a:schemeClr val="tx1"/>
            </a:solidFill>
          </a:endParaRPr>
        </a:p>
        <a:p>
          <a:pPr lvl="0" algn="ctr" defTabSz="889000">
            <a:lnSpc>
              <a:spcPct val="90000"/>
            </a:lnSpc>
            <a:spcBef>
              <a:spcPct val="0"/>
            </a:spcBef>
            <a:spcAft>
              <a:spcPct val="35000"/>
            </a:spcAft>
          </a:pPr>
          <a:r>
            <a:rPr lang="en-CA" sz="1400" b="0" kern="1200" dirty="0" smtClean="0">
              <a:solidFill>
                <a:schemeClr val="tx1"/>
              </a:solidFill>
            </a:rPr>
            <a:t>- </a:t>
          </a:r>
          <a:r>
            <a:rPr lang="es-ES" sz="1400" b="0" kern="1200" dirty="0" smtClean="0">
              <a:solidFill>
                <a:schemeClr val="tx1"/>
              </a:solidFill>
            </a:rPr>
            <a:t>Proceso de preparación del MANUD</a:t>
          </a:r>
          <a:endParaRPr lang="en-CA" sz="1400" b="0" kern="1200" dirty="0">
            <a:solidFill>
              <a:schemeClr val="tx1"/>
            </a:solidFill>
          </a:endParaRPr>
        </a:p>
      </dsp:txBody>
      <dsp:txXfrm>
        <a:off x="2945378" y="-51887"/>
        <a:ext cx="2171907" cy="1030221"/>
      </dsp:txXfrm>
    </dsp:sp>
    <dsp:sp modelId="{16A93882-C862-471F-B937-F0A7D51FDBE2}">
      <dsp:nvSpPr>
        <dsp:cNvPr id="0" name=""/>
        <dsp:cNvSpPr/>
      </dsp:nvSpPr>
      <dsp:spPr>
        <a:xfrm>
          <a:off x="5112572" y="1045462"/>
          <a:ext cx="2283371" cy="2185061"/>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Análisis</a:t>
          </a:r>
          <a:r>
            <a:rPr lang="en-CA" sz="2000" kern="1200" dirty="0" smtClean="0">
              <a:solidFill>
                <a:schemeClr val="tx1"/>
              </a:solidFill>
            </a:rPr>
            <a:t> de País</a:t>
          </a:r>
        </a:p>
        <a:p>
          <a:pPr lvl="0" algn="ctr" defTabSz="889000">
            <a:lnSpc>
              <a:spcPct val="90000"/>
            </a:lnSpc>
            <a:spcBef>
              <a:spcPct val="0"/>
            </a:spcBef>
            <a:spcAft>
              <a:spcPct val="35000"/>
            </a:spcAft>
          </a:pPr>
          <a:r>
            <a:rPr lang="es-ES" sz="1400" kern="1200" dirty="0" smtClean="0">
              <a:solidFill>
                <a:schemeClr val="tx1"/>
              </a:solidFill>
            </a:rPr>
            <a:t>- Revisión del análisis existente (Diagnóstico)</a:t>
          </a:r>
          <a:endParaRPr lang="en-CA" sz="1400" kern="1200" dirty="0" smtClean="0">
            <a:solidFill>
              <a:schemeClr val="tx1"/>
            </a:solidFill>
          </a:endParaRPr>
        </a:p>
        <a:p>
          <a:pPr lvl="0" algn="ctr" defTabSz="889000">
            <a:lnSpc>
              <a:spcPct val="90000"/>
            </a:lnSpc>
            <a:spcBef>
              <a:spcPct val="0"/>
            </a:spcBef>
            <a:spcAft>
              <a:spcPct val="35000"/>
            </a:spcAft>
          </a:pPr>
          <a:r>
            <a:rPr lang="en-CA" sz="1400" kern="1200" dirty="0" smtClean="0">
              <a:solidFill>
                <a:schemeClr val="tx1"/>
              </a:solidFill>
            </a:rPr>
            <a:t>- </a:t>
          </a:r>
          <a:r>
            <a:rPr lang="es-ES" sz="1400" kern="1200" dirty="0" smtClean="0">
              <a:solidFill>
                <a:schemeClr val="tx1"/>
              </a:solidFill>
            </a:rPr>
            <a:t> Análisis con apoyo del UNCT (EP)</a:t>
          </a:r>
          <a:endParaRPr lang="en-CA" sz="1400" kern="1200" dirty="0" smtClean="0">
            <a:solidFill>
              <a:schemeClr val="tx1"/>
            </a:solidFill>
          </a:endParaRPr>
        </a:p>
        <a:p>
          <a:pPr lvl="0" algn="ctr" defTabSz="889000">
            <a:lnSpc>
              <a:spcPct val="90000"/>
            </a:lnSpc>
            <a:spcBef>
              <a:spcPct val="0"/>
            </a:spcBef>
            <a:spcAft>
              <a:spcPct val="35000"/>
            </a:spcAft>
          </a:pPr>
          <a:r>
            <a:rPr lang="es-ES" sz="1400" kern="1200" dirty="0" smtClean="0">
              <a:solidFill>
                <a:schemeClr val="tx1"/>
              </a:solidFill>
            </a:rPr>
            <a:t>- Identificar ventajas comparativas del UNCT</a:t>
          </a:r>
          <a:endParaRPr lang="en-CA" sz="1400" kern="1200" dirty="0" smtClean="0">
            <a:solidFill>
              <a:schemeClr val="tx1"/>
            </a:solidFill>
          </a:endParaRPr>
        </a:p>
        <a:p>
          <a:pPr lvl="0" algn="ctr" defTabSz="889000">
            <a:lnSpc>
              <a:spcPct val="90000"/>
            </a:lnSpc>
            <a:spcBef>
              <a:spcPct val="0"/>
            </a:spcBef>
            <a:spcAft>
              <a:spcPct val="35000"/>
            </a:spcAft>
          </a:pPr>
          <a:endParaRPr lang="en-CA" sz="1400" kern="1200" dirty="0"/>
        </a:p>
      </dsp:txBody>
      <dsp:txXfrm>
        <a:off x="5219238" y="1152128"/>
        <a:ext cx="2070039" cy="1971729"/>
      </dsp:txXfrm>
    </dsp:sp>
    <dsp:sp modelId="{464B3E4B-619D-4ED5-88F1-80285A820723}">
      <dsp:nvSpPr>
        <dsp:cNvPr id="0" name=""/>
        <dsp:cNvSpPr/>
      </dsp:nvSpPr>
      <dsp:spPr>
        <a:xfrm>
          <a:off x="4109414" y="3459090"/>
          <a:ext cx="2283371" cy="1516387"/>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Planificación</a:t>
          </a:r>
          <a:r>
            <a:rPr lang="en-CA" sz="2000" kern="1200" dirty="0" smtClean="0">
              <a:solidFill>
                <a:schemeClr val="tx1"/>
              </a:solidFill>
            </a:rPr>
            <a:t> </a:t>
          </a:r>
          <a:r>
            <a:rPr lang="en-CA" sz="2000" kern="1200" dirty="0" err="1" smtClean="0">
              <a:solidFill>
                <a:schemeClr val="tx1"/>
              </a:solidFill>
            </a:rPr>
            <a:t>estratégica</a:t>
          </a:r>
          <a:endParaRPr lang="en-CA" sz="2000" kern="1200" dirty="0" smtClean="0">
            <a:solidFill>
              <a:schemeClr val="tx1"/>
            </a:solidFill>
          </a:endParaRPr>
        </a:p>
        <a:p>
          <a:pPr lvl="0" algn="ctr" defTabSz="889000">
            <a:lnSpc>
              <a:spcPct val="90000"/>
            </a:lnSpc>
            <a:spcBef>
              <a:spcPct val="0"/>
            </a:spcBef>
            <a:spcAft>
              <a:spcPct val="35000"/>
            </a:spcAft>
          </a:pPr>
          <a:r>
            <a:rPr lang="en-CA" sz="1400" kern="1200" dirty="0" smtClean="0">
              <a:solidFill>
                <a:schemeClr val="tx1"/>
              </a:solidFill>
            </a:rPr>
            <a:t>- </a:t>
          </a:r>
          <a:r>
            <a:rPr lang="es-ES" sz="1400" kern="1200" dirty="0" smtClean="0">
              <a:solidFill>
                <a:schemeClr val="tx1"/>
              </a:solidFill>
            </a:rPr>
            <a:t>Prioridades estratégicas del MANUD/Plan de acción MANUD</a:t>
          </a:r>
          <a:endParaRPr lang="en-CA" sz="1400" kern="1200" dirty="0">
            <a:solidFill>
              <a:schemeClr val="tx1"/>
            </a:solidFill>
          </a:endParaRPr>
        </a:p>
      </dsp:txBody>
      <dsp:txXfrm>
        <a:off x="4183438" y="3533114"/>
        <a:ext cx="2135323" cy="1368339"/>
      </dsp:txXfrm>
    </dsp:sp>
    <dsp:sp modelId="{D37AFB92-4B60-4D23-BF66-6836633136E9}">
      <dsp:nvSpPr>
        <dsp:cNvPr id="0" name=""/>
        <dsp:cNvSpPr/>
      </dsp:nvSpPr>
      <dsp:spPr>
        <a:xfrm>
          <a:off x="1080134" y="2952326"/>
          <a:ext cx="2283371" cy="1579168"/>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Planificación e Implementación del Programa</a:t>
          </a:r>
        </a:p>
        <a:p>
          <a:pPr lvl="0" algn="ctr" defTabSz="800100">
            <a:lnSpc>
              <a:spcPct val="90000"/>
            </a:lnSpc>
            <a:spcBef>
              <a:spcPct val="0"/>
            </a:spcBef>
            <a:spcAft>
              <a:spcPct val="35000"/>
            </a:spcAft>
          </a:pPr>
          <a:r>
            <a:rPr lang="en-CA" sz="1400" kern="1200" dirty="0" smtClean="0">
              <a:solidFill>
                <a:schemeClr val="tx1"/>
              </a:solidFill>
            </a:rPr>
            <a:t>(</a:t>
          </a:r>
          <a:r>
            <a:rPr lang="en-CA" sz="1400" kern="1200" dirty="0" err="1" smtClean="0">
              <a:solidFill>
                <a:schemeClr val="tx1"/>
              </a:solidFill>
            </a:rPr>
            <a:t>Programas</a:t>
          </a:r>
          <a:r>
            <a:rPr lang="en-CA" sz="1400" kern="1200" dirty="0" smtClean="0">
              <a:solidFill>
                <a:schemeClr val="tx1"/>
              </a:solidFill>
            </a:rPr>
            <a:t> de </a:t>
          </a:r>
          <a:r>
            <a:rPr lang="en-CA" sz="1400" kern="1200" dirty="0" err="1" smtClean="0">
              <a:solidFill>
                <a:schemeClr val="tx1"/>
              </a:solidFill>
            </a:rPr>
            <a:t>Agencia</a:t>
          </a:r>
          <a:r>
            <a:rPr lang="en-CA" sz="1400" kern="1200" dirty="0" smtClean="0">
              <a:solidFill>
                <a:schemeClr val="tx1"/>
              </a:solidFill>
            </a:rPr>
            <a:t> o </a:t>
          </a:r>
          <a:r>
            <a:rPr lang="en-CA" sz="1400" kern="1200" dirty="0" err="1" smtClean="0">
              <a:solidFill>
                <a:schemeClr val="tx1"/>
              </a:solidFill>
            </a:rPr>
            <a:t>Multiagenciales</a:t>
          </a:r>
          <a:r>
            <a:rPr lang="en-CA" sz="1400" kern="1200" dirty="0" smtClean="0">
              <a:solidFill>
                <a:schemeClr val="tx1"/>
              </a:solidFill>
            </a:rPr>
            <a:t>)</a:t>
          </a:r>
          <a:endParaRPr lang="en-CA" sz="1400" kern="1200" dirty="0">
            <a:solidFill>
              <a:schemeClr val="tx1"/>
            </a:solidFill>
          </a:endParaRPr>
        </a:p>
      </dsp:txBody>
      <dsp:txXfrm>
        <a:off x="1157223" y="3029415"/>
        <a:ext cx="2129193" cy="1424990"/>
      </dsp:txXfrm>
    </dsp:sp>
    <dsp:sp modelId="{EEF237A7-1A40-4B53-8734-47DB5F3C6BBA}">
      <dsp:nvSpPr>
        <dsp:cNvPr id="0" name=""/>
        <dsp:cNvSpPr/>
      </dsp:nvSpPr>
      <dsp:spPr>
        <a:xfrm>
          <a:off x="916019" y="1326303"/>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seguimiento</a:t>
          </a:r>
          <a:r>
            <a:rPr lang="en-CA" sz="2000" kern="1200" dirty="0" smtClean="0">
              <a:solidFill>
                <a:schemeClr val="tx1"/>
              </a:solidFill>
            </a:rPr>
            <a:t> </a:t>
          </a:r>
          <a:r>
            <a:rPr lang="en-CA" sz="2000" kern="1200" dirty="0" smtClean="0">
              <a:solidFill>
                <a:schemeClr val="tx1"/>
              </a:solidFill>
            </a:rPr>
            <a:t>&amp; </a:t>
          </a:r>
          <a:r>
            <a:rPr lang="en-CA" sz="2000" kern="1200" dirty="0" err="1" smtClean="0">
              <a:solidFill>
                <a:schemeClr val="tx1"/>
              </a:solidFill>
            </a:rPr>
            <a:t>Evaluación</a:t>
          </a:r>
          <a:endParaRPr lang="en-CA" sz="2000" kern="1200" dirty="0">
            <a:solidFill>
              <a:schemeClr val="tx1"/>
            </a:solidFill>
          </a:endParaRPr>
        </a:p>
      </dsp:txBody>
      <dsp:txXfrm>
        <a:off x="971751" y="1382035"/>
        <a:ext cx="2171907" cy="1030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598167" y="-138443"/>
          <a:ext cx="4866329" cy="4866329"/>
        </a:xfrm>
        <a:prstGeom prst="circularArrow">
          <a:avLst>
            <a:gd name="adj1" fmla="val 5544"/>
            <a:gd name="adj2" fmla="val 330680"/>
            <a:gd name="adj3" fmla="val 13771194"/>
            <a:gd name="adj4" fmla="val 1738884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889646" y="-107619"/>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b="0" kern="1200" dirty="0" err="1" smtClean="0">
              <a:solidFill>
                <a:schemeClr val="tx1"/>
              </a:solidFill>
            </a:rPr>
            <a:t>Hoja</a:t>
          </a:r>
          <a:r>
            <a:rPr lang="en-CA" sz="2000" b="0" kern="1200" dirty="0" smtClean="0">
              <a:solidFill>
                <a:schemeClr val="tx1"/>
              </a:solidFill>
            </a:rPr>
            <a:t> de </a:t>
          </a:r>
          <a:r>
            <a:rPr lang="en-CA" sz="2000" b="0" kern="1200" dirty="0" err="1" smtClean="0">
              <a:solidFill>
                <a:schemeClr val="tx1"/>
              </a:solidFill>
            </a:rPr>
            <a:t>Ruta</a:t>
          </a:r>
          <a:endParaRPr lang="en-CA" sz="2000" b="0" kern="1200" dirty="0" smtClean="0">
            <a:solidFill>
              <a:schemeClr val="tx1"/>
            </a:solidFill>
          </a:endParaRPr>
        </a:p>
        <a:p>
          <a:pPr lvl="0" algn="ctr" defTabSz="889000">
            <a:lnSpc>
              <a:spcPct val="90000"/>
            </a:lnSpc>
            <a:spcBef>
              <a:spcPct val="0"/>
            </a:spcBef>
            <a:spcAft>
              <a:spcPct val="35000"/>
            </a:spcAft>
          </a:pPr>
          <a:r>
            <a:rPr lang="en-CA" sz="1400" b="0" kern="1200" dirty="0" smtClean="0">
              <a:solidFill>
                <a:schemeClr val="tx1"/>
              </a:solidFill>
            </a:rPr>
            <a:t>- </a:t>
          </a:r>
          <a:r>
            <a:rPr lang="es-ES" sz="1400" b="0" kern="1200" dirty="0" smtClean="0">
              <a:solidFill>
                <a:schemeClr val="tx1"/>
              </a:solidFill>
            </a:rPr>
            <a:t>Proceso de preparación del MANUD</a:t>
          </a:r>
          <a:endParaRPr lang="en-CA" sz="1400" b="0" kern="1200" dirty="0">
            <a:solidFill>
              <a:schemeClr val="tx1"/>
            </a:solidFill>
          </a:endParaRPr>
        </a:p>
      </dsp:txBody>
      <dsp:txXfrm>
        <a:off x="2945378" y="-51887"/>
        <a:ext cx="2171907" cy="1030221"/>
      </dsp:txXfrm>
    </dsp:sp>
    <dsp:sp modelId="{16A93882-C862-471F-B937-F0A7D51FDBE2}">
      <dsp:nvSpPr>
        <dsp:cNvPr id="0" name=""/>
        <dsp:cNvSpPr/>
      </dsp:nvSpPr>
      <dsp:spPr>
        <a:xfrm>
          <a:off x="5112572" y="1045462"/>
          <a:ext cx="2283371" cy="2185061"/>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Análisis</a:t>
          </a:r>
          <a:r>
            <a:rPr lang="en-CA" sz="2000" kern="1200" dirty="0" smtClean="0">
              <a:solidFill>
                <a:schemeClr val="tx1"/>
              </a:solidFill>
            </a:rPr>
            <a:t> de País</a:t>
          </a:r>
        </a:p>
        <a:p>
          <a:pPr lvl="0" algn="ctr" defTabSz="889000">
            <a:lnSpc>
              <a:spcPct val="90000"/>
            </a:lnSpc>
            <a:spcBef>
              <a:spcPct val="0"/>
            </a:spcBef>
            <a:spcAft>
              <a:spcPct val="35000"/>
            </a:spcAft>
          </a:pPr>
          <a:r>
            <a:rPr lang="es-ES" sz="1400" kern="1200" dirty="0" smtClean="0">
              <a:solidFill>
                <a:schemeClr val="tx1"/>
              </a:solidFill>
            </a:rPr>
            <a:t>- Revisión del análisis existente (Diagnóstico)</a:t>
          </a:r>
          <a:endParaRPr lang="en-CA" sz="1400" kern="1200" dirty="0" smtClean="0">
            <a:solidFill>
              <a:schemeClr val="tx1"/>
            </a:solidFill>
          </a:endParaRPr>
        </a:p>
        <a:p>
          <a:pPr lvl="0" algn="ctr" defTabSz="889000">
            <a:lnSpc>
              <a:spcPct val="90000"/>
            </a:lnSpc>
            <a:spcBef>
              <a:spcPct val="0"/>
            </a:spcBef>
            <a:spcAft>
              <a:spcPct val="35000"/>
            </a:spcAft>
          </a:pPr>
          <a:r>
            <a:rPr lang="en-CA" sz="1400" kern="1200" dirty="0" smtClean="0">
              <a:solidFill>
                <a:schemeClr val="tx1"/>
              </a:solidFill>
            </a:rPr>
            <a:t>- </a:t>
          </a:r>
          <a:r>
            <a:rPr lang="es-ES" sz="1400" kern="1200" dirty="0" smtClean="0">
              <a:solidFill>
                <a:schemeClr val="tx1"/>
              </a:solidFill>
            </a:rPr>
            <a:t> Análisis con apoyo del UNCT (EP)</a:t>
          </a:r>
          <a:endParaRPr lang="en-CA" sz="1400" kern="1200" dirty="0" smtClean="0">
            <a:solidFill>
              <a:schemeClr val="tx1"/>
            </a:solidFill>
          </a:endParaRPr>
        </a:p>
        <a:p>
          <a:pPr lvl="0" algn="ctr" defTabSz="889000">
            <a:lnSpc>
              <a:spcPct val="90000"/>
            </a:lnSpc>
            <a:spcBef>
              <a:spcPct val="0"/>
            </a:spcBef>
            <a:spcAft>
              <a:spcPct val="35000"/>
            </a:spcAft>
          </a:pPr>
          <a:r>
            <a:rPr lang="es-ES" sz="1400" kern="1200" dirty="0" smtClean="0">
              <a:solidFill>
                <a:schemeClr val="tx1"/>
              </a:solidFill>
            </a:rPr>
            <a:t>- Identificar ventajas comparativas del UNCT</a:t>
          </a:r>
          <a:endParaRPr lang="en-CA" sz="1400" kern="1200" dirty="0" smtClean="0">
            <a:solidFill>
              <a:schemeClr val="tx1"/>
            </a:solidFill>
          </a:endParaRPr>
        </a:p>
        <a:p>
          <a:pPr lvl="0" algn="ctr" defTabSz="889000">
            <a:lnSpc>
              <a:spcPct val="90000"/>
            </a:lnSpc>
            <a:spcBef>
              <a:spcPct val="0"/>
            </a:spcBef>
            <a:spcAft>
              <a:spcPct val="35000"/>
            </a:spcAft>
          </a:pPr>
          <a:endParaRPr lang="en-CA" sz="1400" kern="1200" dirty="0"/>
        </a:p>
      </dsp:txBody>
      <dsp:txXfrm>
        <a:off x="5219238" y="1152128"/>
        <a:ext cx="2070039" cy="1971729"/>
      </dsp:txXfrm>
    </dsp:sp>
    <dsp:sp modelId="{464B3E4B-619D-4ED5-88F1-80285A820723}">
      <dsp:nvSpPr>
        <dsp:cNvPr id="0" name=""/>
        <dsp:cNvSpPr/>
      </dsp:nvSpPr>
      <dsp:spPr>
        <a:xfrm>
          <a:off x="4109414" y="3459090"/>
          <a:ext cx="2283371" cy="1516387"/>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Planificación</a:t>
          </a:r>
          <a:r>
            <a:rPr lang="en-CA" sz="2000" kern="1200" dirty="0" smtClean="0">
              <a:solidFill>
                <a:schemeClr val="tx1"/>
              </a:solidFill>
            </a:rPr>
            <a:t> </a:t>
          </a:r>
          <a:r>
            <a:rPr lang="en-CA" sz="2000" kern="1200" dirty="0" err="1" smtClean="0">
              <a:solidFill>
                <a:schemeClr val="tx1"/>
              </a:solidFill>
            </a:rPr>
            <a:t>estratégica</a:t>
          </a:r>
          <a:endParaRPr lang="en-CA" sz="2000" kern="1200" dirty="0" smtClean="0">
            <a:solidFill>
              <a:schemeClr val="tx1"/>
            </a:solidFill>
          </a:endParaRPr>
        </a:p>
        <a:p>
          <a:pPr lvl="0" algn="ctr" defTabSz="889000">
            <a:lnSpc>
              <a:spcPct val="90000"/>
            </a:lnSpc>
            <a:spcBef>
              <a:spcPct val="0"/>
            </a:spcBef>
            <a:spcAft>
              <a:spcPct val="35000"/>
            </a:spcAft>
          </a:pPr>
          <a:r>
            <a:rPr lang="en-CA" sz="1400" kern="1200" dirty="0" smtClean="0">
              <a:solidFill>
                <a:schemeClr val="tx1"/>
              </a:solidFill>
            </a:rPr>
            <a:t>- </a:t>
          </a:r>
          <a:r>
            <a:rPr lang="es-ES" sz="1400" kern="1200" dirty="0" smtClean="0">
              <a:solidFill>
                <a:schemeClr val="tx1"/>
              </a:solidFill>
            </a:rPr>
            <a:t>Prioridades estratégicas del MANUD/Plan de acción MANUD</a:t>
          </a:r>
          <a:endParaRPr lang="en-CA" sz="1400" kern="1200" dirty="0">
            <a:solidFill>
              <a:schemeClr val="tx1"/>
            </a:solidFill>
          </a:endParaRPr>
        </a:p>
      </dsp:txBody>
      <dsp:txXfrm>
        <a:off x="4183438" y="3533114"/>
        <a:ext cx="2135323" cy="1368339"/>
      </dsp:txXfrm>
    </dsp:sp>
    <dsp:sp modelId="{D37AFB92-4B60-4D23-BF66-6836633136E9}">
      <dsp:nvSpPr>
        <dsp:cNvPr id="0" name=""/>
        <dsp:cNvSpPr/>
      </dsp:nvSpPr>
      <dsp:spPr>
        <a:xfrm>
          <a:off x="1080134" y="2952326"/>
          <a:ext cx="2283371" cy="1579168"/>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Planificación e Implementación del Programa</a:t>
          </a:r>
        </a:p>
        <a:p>
          <a:pPr lvl="0" algn="ctr" defTabSz="800100">
            <a:lnSpc>
              <a:spcPct val="90000"/>
            </a:lnSpc>
            <a:spcBef>
              <a:spcPct val="0"/>
            </a:spcBef>
            <a:spcAft>
              <a:spcPct val="35000"/>
            </a:spcAft>
          </a:pPr>
          <a:r>
            <a:rPr lang="en-CA" sz="1400" kern="1200" dirty="0" smtClean="0">
              <a:solidFill>
                <a:schemeClr val="tx1"/>
              </a:solidFill>
            </a:rPr>
            <a:t>(</a:t>
          </a:r>
          <a:r>
            <a:rPr lang="en-CA" sz="1400" kern="1200" dirty="0" err="1" smtClean="0">
              <a:solidFill>
                <a:schemeClr val="tx1"/>
              </a:solidFill>
            </a:rPr>
            <a:t>Programas</a:t>
          </a:r>
          <a:r>
            <a:rPr lang="en-CA" sz="1400" kern="1200" dirty="0" smtClean="0">
              <a:solidFill>
                <a:schemeClr val="tx1"/>
              </a:solidFill>
            </a:rPr>
            <a:t> de </a:t>
          </a:r>
          <a:r>
            <a:rPr lang="en-CA" sz="1400" kern="1200" dirty="0" err="1" smtClean="0">
              <a:solidFill>
                <a:schemeClr val="tx1"/>
              </a:solidFill>
            </a:rPr>
            <a:t>Agencia</a:t>
          </a:r>
          <a:r>
            <a:rPr lang="en-CA" sz="1400" kern="1200" dirty="0" smtClean="0">
              <a:solidFill>
                <a:schemeClr val="tx1"/>
              </a:solidFill>
            </a:rPr>
            <a:t> o </a:t>
          </a:r>
          <a:r>
            <a:rPr lang="en-CA" sz="1400" kern="1200" dirty="0" err="1" smtClean="0">
              <a:solidFill>
                <a:schemeClr val="tx1"/>
              </a:solidFill>
            </a:rPr>
            <a:t>Multiagenciales</a:t>
          </a:r>
          <a:r>
            <a:rPr lang="en-CA" sz="1400" kern="1200" dirty="0" smtClean="0">
              <a:solidFill>
                <a:schemeClr val="tx1"/>
              </a:solidFill>
            </a:rPr>
            <a:t>)</a:t>
          </a:r>
          <a:endParaRPr lang="en-CA" sz="1400" kern="1200" dirty="0">
            <a:solidFill>
              <a:schemeClr val="tx1"/>
            </a:solidFill>
          </a:endParaRPr>
        </a:p>
      </dsp:txBody>
      <dsp:txXfrm>
        <a:off x="1157223" y="3029415"/>
        <a:ext cx="2129193" cy="1424990"/>
      </dsp:txXfrm>
    </dsp:sp>
    <dsp:sp modelId="{EEF237A7-1A40-4B53-8734-47DB5F3C6BBA}">
      <dsp:nvSpPr>
        <dsp:cNvPr id="0" name=""/>
        <dsp:cNvSpPr/>
      </dsp:nvSpPr>
      <dsp:spPr>
        <a:xfrm>
          <a:off x="916019" y="1326303"/>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solidFill>
                <a:schemeClr val="tx1"/>
              </a:solidFill>
            </a:rPr>
            <a:t>seguimiento</a:t>
          </a:r>
          <a:r>
            <a:rPr lang="en-CA" sz="2000" kern="1200" dirty="0" smtClean="0">
              <a:solidFill>
                <a:schemeClr val="tx1"/>
              </a:solidFill>
            </a:rPr>
            <a:t> </a:t>
          </a:r>
          <a:r>
            <a:rPr lang="en-CA" sz="2000" kern="1200" dirty="0" smtClean="0">
              <a:solidFill>
                <a:schemeClr val="tx1"/>
              </a:solidFill>
            </a:rPr>
            <a:t>&amp; </a:t>
          </a:r>
          <a:r>
            <a:rPr lang="en-CA" sz="2000" kern="1200" dirty="0" err="1" smtClean="0">
              <a:solidFill>
                <a:schemeClr val="tx1"/>
              </a:solidFill>
            </a:rPr>
            <a:t>Evaluación</a:t>
          </a:r>
          <a:endParaRPr lang="en-CA" sz="2000" kern="1200" dirty="0">
            <a:solidFill>
              <a:schemeClr val="tx1"/>
            </a:solidFill>
          </a:endParaRPr>
        </a:p>
      </dsp:txBody>
      <dsp:txXfrm>
        <a:off x="971751" y="1382035"/>
        <a:ext cx="2171907" cy="103022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pPr>
              <a:defRPr/>
            </a:pPr>
            <a:fld id="{53B2DEB1-B39E-4C35-86B2-6187B2F03537}" type="datetimeFigureOut">
              <a:rPr lang="en-GB"/>
              <a:pPr>
                <a:defRPr/>
              </a:pPr>
              <a:t>05/07/2011</a:t>
            </a:fld>
            <a:endParaRPr lang="en-GB"/>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pPr>
              <a:defRPr/>
            </a:pPr>
            <a:fld id="{8C7BC0B4-225A-43E3-A112-6348DD68AD14}" type="slidenum">
              <a:rPr lang="en-GB"/>
              <a:pPr>
                <a:defRPr/>
              </a:pPr>
              <a:t>‹#›</a:t>
            </a:fld>
            <a:endParaRPr lang="en-GB"/>
          </a:p>
        </p:txBody>
      </p:sp>
    </p:spTree>
    <p:extLst>
      <p:ext uri="{BB962C8B-B14F-4D97-AF65-F5344CB8AC3E}">
        <p14:creationId xmlns:p14="http://schemas.microsoft.com/office/powerpoint/2010/main" val="10054869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B6CFB145-75B6-4C0B-95F5-3E02647A9A3B}" type="datetimeFigureOut">
              <a:rPr lang="en-US"/>
              <a:pPr>
                <a:defRPr/>
              </a:pPr>
              <a:t>7/5/2011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9E7BB7B9-153E-409F-9099-57B6263273D3}" type="slidenum">
              <a:rPr lang="en-US"/>
              <a:pPr>
                <a:defRPr/>
              </a:pPr>
              <a:t>‹#›</a:t>
            </a:fld>
            <a:endParaRPr lang="en-US"/>
          </a:p>
        </p:txBody>
      </p:sp>
    </p:spTree>
    <p:extLst>
      <p:ext uri="{BB962C8B-B14F-4D97-AF65-F5344CB8AC3E}">
        <p14:creationId xmlns:p14="http://schemas.microsoft.com/office/powerpoint/2010/main" val="11995708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err="1" smtClean="0">
                <a:solidFill>
                  <a:srgbClr val="000000"/>
                </a:solidFill>
                <a:latin typeface="Arial" pitchFamily="34" charset="0"/>
              </a:rPr>
              <a:t>Resultados</a:t>
            </a:r>
            <a:r>
              <a:rPr lang="en-GB" b="1" dirty="0" smtClean="0">
                <a:solidFill>
                  <a:srgbClr val="000000"/>
                </a:solidFill>
                <a:latin typeface="Arial" pitchFamily="34" charset="0"/>
              </a:rPr>
              <a:t> </a:t>
            </a:r>
            <a:r>
              <a:rPr lang="en-GB" b="1" dirty="0" err="1" smtClean="0">
                <a:solidFill>
                  <a:srgbClr val="000000"/>
                </a:solidFill>
                <a:latin typeface="Arial" pitchFamily="34" charset="0"/>
              </a:rPr>
              <a:t>previstos</a:t>
            </a:r>
            <a:endParaRPr lang="en-GB" b="1" dirty="0" smtClean="0">
              <a:solidFill>
                <a:srgbClr val="000000"/>
              </a:solidFill>
              <a:latin typeface="Arial" pitchFamily="34" charset="0"/>
            </a:endParaRPr>
          </a:p>
          <a:p>
            <a:r>
              <a:rPr lang="en-GB" dirty="0" smtClean="0">
                <a:solidFill>
                  <a:srgbClr val="000000"/>
                </a:solidFill>
                <a:latin typeface="Arial" pitchFamily="34" charset="0"/>
              </a:rPr>
              <a:t>Los </a:t>
            </a:r>
            <a:r>
              <a:rPr lang="en-GB" dirty="0" err="1" smtClean="0">
                <a:solidFill>
                  <a:srgbClr val="000000"/>
                </a:solidFill>
                <a:latin typeface="Arial" pitchFamily="34" charset="0"/>
              </a:rPr>
              <a:t>participantes</a:t>
            </a:r>
            <a:r>
              <a:rPr lang="en-GB" dirty="0" smtClean="0">
                <a:solidFill>
                  <a:srgbClr val="000000"/>
                </a:solidFill>
                <a:latin typeface="Arial" pitchFamily="34" charset="0"/>
              </a:rPr>
              <a:t> </a:t>
            </a:r>
            <a:r>
              <a:rPr lang="en-GB" dirty="0" err="1" smtClean="0">
                <a:solidFill>
                  <a:srgbClr val="000000"/>
                </a:solidFill>
                <a:latin typeface="Arial" pitchFamily="34" charset="0"/>
              </a:rPr>
              <a:t>tienen</a:t>
            </a:r>
            <a:r>
              <a:rPr lang="en-GB" dirty="0" smtClean="0">
                <a:solidFill>
                  <a:srgbClr val="000000"/>
                </a:solidFill>
                <a:latin typeface="Arial" pitchFamily="34" charset="0"/>
              </a:rPr>
              <a:t> </a:t>
            </a:r>
            <a:r>
              <a:rPr lang="en-GB" dirty="0" err="1" smtClean="0">
                <a:solidFill>
                  <a:srgbClr val="000000"/>
                </a:solidFill>
                <a:latin typeface="Arial" pitchFamily="34" charset="0"/>
              </a:rPr>
              <a:t>una</a:t>
            </a:r>
            <a:r>
              <a:rPr lang="en-GB" dirty="0" smtClean="0">
                <a:solidFill>
                  <a:srgbClr val="000000"/>
                </a:solidFill>
                <a:latin typeface="Arial" pitchFamily="34" charset="0"/>
              </a:rPr>
              <a:t> </a:t>
            </a:r>
            <a:r>
              <a:rPr lang="en-GB" dirty="0" err="1" smtClean="0">
                <a:solidFill>
                  <a:srgbClr val="000000"/>
                </a:solidFill>
                <a:latin typeface="Arial" pitchFamily="34" charset="0"/>
              </a:rPr>
              <a:t>comprensión</a:t>
            </a:r>
            <a:r>
              <a:rPr lang="en-GB" dirty="0" smtClean="0">
                <a:solidFill>
                  <a:srgbClr val="000000"/>
                </a:solidFill>
                <a:latin typeface="Arial" pitchFamily="34" charset="0"/>
              </a:rPr>
              <a:t> </a:t>
            </a:r>
            <a:r>
              <a:rPr lang="en-GB" dirty="0" err="1" smtClean="0">
                <a:solidFill>
                  <a:srgbClr val="000000"/>
                </a:solidFill>
                <a:latin typeface="Arial" pitchFamily="34" charset="0"/>
              </a:rPr>
              <a:t>común</a:t>
            </a:r>
            <a:r>
              <a:rPr lang="en-GB" dirty="0" smtClean="0">
                <a:solidFill>
                  <a:srgbClr val="000000"/>
                </a:solidFill>
                <a:latin typeface="Arial" pitchFamily="34" charset="0"/>
              </a:rPr>
              <a:t> de la GBR, y </a:t>
            </a:r>
            <a:r>
              <a:rPr lang="en-GB" dirty="0" err="1" smtClean="0">
                <a:solidFill>
                  <a:srgbClr val="000000"/>
                </a:solidFill>
                <a:latin typeface="Arial" pitchFamily="34" charset="0"/>
              </a:rPr>
              <a:t>pueden</a:t>
            </a:r>
            <a:r>
              <a:rPr lang="en-GB" dirty="0" smtClean="0">
                <a:solidFill>
                  <a:srgbClr val="000000"/>
                </a:solidFill>
                <a:latin typeface="Arial" pitchFamily="34" charset="0"/>
              </a:rPr>
              <a:t> </a:t>
            </a:r>
            <a:r>
              <a:rPr lang="en-GB" dirty="0" err="1" smtClean="0">
                <a:solidFill>
                  <a:srgbClr val="000000"/>
                </a:solidFill>
                <a:latin typeface="Arial" pitchFamily="34" charset="0"/>
              </a:rPr>
              <a:t>explicar</a:t>
            </a:r>
            <a:r>
              <a:rPr lang="en-GB" dirty="0" smtClean="0">
                <a:solidFill>
                  <a:srgbClr val="000000"/>
                </a:solidFill>
                <a:latin typeface="Arial" pitchFamily="34" charset="0"/>
              </a:rPr>
              <a:t> </a:t>
            </a:r>
            <a:r>
              <a:rPr lang="en-GB" dirty="0" err="1" smtClean="0">
                <a:solidFill>
                  <a:srgbClr val="000000"/>
                </a:solidFill>
                <a:latin typeface="Arial" pitchFamily="34" charset="0"/>
              </a:rPr>
              <a:t>cómo</a:t>
            </a:r>
            <a:r>
              <a:rPr lang="en-GB" dirty="0" smtClean="0">
                <a:solidFill>
                  <a:srgbClr val="000000"/>
                </a:solidFill>
                <a:latin typeface="Arial" pitchFamily="34" charset="0"/>
              </a:rPr>
              <a:t> un EBDH </a:t>
            </a:r>
            <a:r>
              <a:rPr lang="en-GB" dirty="0" err="1" smtClean="0">
                <a:solidFill>
                  <a:srgbClr val="000000"/>
                </a:solidFill>
                <a:latin typeface="Arial" pitchFamily="34" charset="0"/>
              </a:rPr>
              <a:t>fortalece</a:t>
            </a:r>
            <a:r>
              <a:rPr lang="en-GB" dirty="0" smtClean="0">
                <a:solidFill>
                  <a:srgbClr val="000000"/>
                </a:solidFill>
                <a:latin typeface="Arial" pitchFamily="34" charset="0"/>
              </a:rPr>
              <a:t> la </a:t>
            </a:r>
            <a:r>
              <a:rPr lang="en-GB" dirty="0" err="1" smtClean="0">
                <a:solidFill>
                  <a:srgbClr val="000000"/>
                </a:solidFill>
                <a:latin typeface="Arial" pitchFamily="34" charset="0"/>
              </a:rPr>
              <a:t>formulación</a:t>
            </a:r>
            <a:r>
              <a:rPr lang="en-GB" dirty="0" smtClean="0">
                <a:solidFill>
                  <a:srgbClr val="000000"/>
                </a:solidFill>
                <a:latin typeface="Arial" pitchFamily="34" charset="0"/>
              </a:rPr>
              <a:t> de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e </a:t>
            </a:r>
            <a:r>
              <a:rPr lang="en-GB" dirty="0" err="1" smtClean="0">
                <a:solidFill>
                  <a:srgbClr val="000000"/>
                </a:solidFill>
                <a:latin typeface="Arial" pitchFamily="34" charset="0"/>
              </a:rPr>
              <a:t>indicadores</a:t>
            </a:r>
            <a:endParaRPr lang="en-GB" dirty="0" smtClean="0">
              <a:solidFill>
                <a:srgbClr val="000000"/>
              </a:solidFill>
              <a:latin typeface="Arial" pitchFamily="34" charset="0"/>
            </a:endParaRPr>
          </a:p>
          <a:p>
            <a:r>
              <a:rPr lang="en-GB" dirty="0" smtClean="0">
                <a:solidFill>
                  <a:srgbClr val="000000"/>
                </a:solidFill>
                <a:latin typeface="Arial" pitchFamily="34" charset="0"/>
              </a:rPr>
              <a:t>Los </a:t>
            </a:r>
            <a:r>
              <a:rPr lang="en-GB" dirty="0" err="1" smtClean="0">
                <a:solidFill>
                  <a:srgbClr val="000000"/>
                </a:solidFill>
                <a:latin typeface="Arial" pitchFamily="34" charset="0"/>
              </a:rPr>
              <a:t>participantes</a:t>
            </a:r>
            <a:r>
              <a:rPr lang="en-GB" dirty="0" smtClean="0">
                <a:solidFill>
                  <a:srgbClr val="000000"/>
                </a:solidFill>
                <a:latin typeface="Arial" pitchFamily="34" charset="0"/>
              </a:rPr>
              <a:t> </a:t>
            </a:r>
            <a:r>
              <a:rPr lang="en-GB" dirty="0" err="1" smtClean="0">
                <a:solidFill>
                  <a:srgbClr val="000000"/>
                </a:solidFill>
                <a:latin typeface="Arial" pitchFamily="34" charset="0"/>
              </a:rPr>
              <a:t>han</a:t>
            </a:r>
            <a:r>
              <a:rPr lang="en-GB" dirty="0" smtClean="0">
                <a:solidFill>
                  <a:srgbClr val="000000"/>
                </a:solidFill>
                <a:latin typeface="Arial" pitchFamily="34" charset="0"/>
              </a:rPr>
              <a:t> </a:t>
            </a:r>
            <a:r>
              <a:rPr lang="en-GB" dirty="0" err="1" smtClean="0">
                <a:solidFill>
                  <a:srgbClr val="000000"/>
                </a:solidFill>
                <a:latin typeface="Arial" pitchFamily="34" charset="0"/>
              </a:rPr>
              <a:t>practicado</a:t>
            </a:r>
            <a:r>
              <a:rPr lang="en-GB" dirty="0" smtClean="0">
                <a:solidFill>
                  <a:srgbClr val="000000"/>
                </a:solidFill>
                <a:latin typeface="Arial" pitchFamily="34" charset="0"/>
              </a:rPr>
              <a:t> la </a:t>
            </a:r>
            <a:r>
              <a:rPr lang="en-GB" dirty="0" err="1" smtClean="0">
                <a:solidFill>
                  <a:srgbClr val="000000"/>
                </a:solidFill>
                <a:latin typeface="Arial" pitchFamily="34" charset="0"/>
              </a:rPr>
              <a:t>formulación</a:t>
            </a:r>
            <a:r>
              <a:rPr lang="en-GB" dirty="0" smtClean="0">
                <a:solidFill>
                  <a:srgbClr val="000000"/>
                </a:solidFill>
                <a:latin typeface="Arial" pitchFamily="34" charset="0"/>
              </a:rPr>
              <a:t> de los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e </a:t>
            </a:r>
            <a:r>
              <a:rPr lang="en-GB" dirty="0" err="1" smtClean="0">
                <a:solidFill>
                  <a:srgbClr val="000000"/>
                </a:solidFill>
                <a:latin typeface="Arial" pitchFamily="34" charset="0"/>
              </a:rPr>
              <a:t>indicadores</a:t>
            </a:r>
            <a:r>
              <a:rPr lang="en-GB" dirty="0" smtClean="0">
                <a:solidFill>
                  <a:srgbClr val="000000"/>
                </a:solidFill>
                <a:latin typeface="Arial" pitchFamily="34" charset="0"/>
              </a:rPr>
              <a:t>, </a:t>
            </a:r>
            <a:r>
              <a:rPr lang="en-GB" dirty="0" err="1" smtClean="0">
                <a:solidFill>
                  <a:srgbClr val="000000"/>
                </a:solidFill>
                <a:latin typeface="Arial" pitchFamily="34" charset="0"/>
              </a:rPr>
              <a:t>sobre</a:t>
            </a:r>
            <a:r>
              <a:rPr lang="en-GB" dirty="0" smtClean="0">
                <a:solidFill>
                  <a:srgbClr val="000000"/>
                </a:solidFill>
                <a:latin typeface="Arial" pitchFamily="34" charset="0"/>
              </a:rPr>
              <a:t> la base de un </a:t>
            </a:r>
            <a:r>
              <a:rPr lang="en-GB" dirty="0" err="1" smtClean="0">
                <a:solidFill>
                  <a:srgbClr val="000000"/>
                </a:solidFill>
                <a:latin typeface="Arial" pitchFamily="34" charset="0"/>
              </a:rPr>
              <a:t>análisis</a:t>
            </a:r>
            <a:r>
              <a:rPr lang="en-GB" dirty="0" smtClean="0">
                <a:solidFill>
                  <a:srgbClr val="000000"/>
                </a:solidFill>
                <a:latin typeface="Arial" pitchFamily="34" charset="0"/>
              </a:rPr>
              <a:t> </a:t>
            </a:r>
            <a:r>
              <a:rPr lang="en-GB" dirty="0" err="1" smtClean="0">
                <a:solidFill>
                  <a:srgbClr val="000000"/>
                </a:solidFill>
                <a:latin typeface="Arial" pitchFamily="34" charset="0"/>
              </a:rPr>
              <a:t>basado</a:t>
            </a:r>
            <a:r>
              <a:rPr lang="en-GB" dirty="0" smtClean="0">
                <a:solidFill>
                  <a:srgbClr val="000000"/>
                </a:solidFill>
                <a:latin typeface="Arial" pitchFamily="34" charset="0"/>
              </a:rPr>
              <a:t> en </a:t>
            </a:r>
            <a:r>
              <a:rPr lang="en-GB" dirty="0" err="1" smtClean="0">
                <a:solidFill>
                  <a:srgbClr val="000000"/>
                </a:solidFill>
                <a:latin typeface="Arial" pitchFamily="34" charset="0"/>
              </a:rPr>
              <a:t>derechos</a:t>
            </a:r>
            <a:r>
              <a:rPr lang="en-GB" dirty="0" smtClean="0">
                <a:solidFill>
                  <a:srgbClr val="000000"/>
                </a:solidFill>
                <a:latin typeface="Arial" pitchFamily="34" charset="0"/>
              </a:rPr>
              <a:t> </a:t>
            </a:r>
            <a:r>
              <a:rPr lang="en-GB" dirty="0" err="1" smtClean="0">
                <a:solidFill>
                  <a:srgbClr val="000000"/>
                </a:solidFill>
                <a:latin typeface="Arial" pitchFamily="34" charset="0"/>
              </a:rPr>
              <a:t>humanos</a:t>
            </a:r>
            <a:endParaRPr lang="en-GB" dirty="0" smtClean="0">
              <a:solidFill>
                <a:srgbClr val="000000"/>
              </a:solidFill>
              <a:latin typeface="Arial" pitchFamily="34" charset="0"/>
            </a:endParaRPr>
          </a:p>
          <a:p>
            <a:r>
              <a:rPr lang="en-GB" dirty="0" smtClean="0">
                <a:solidFill>
                  <a:srgbClr val="000000"/>
                </a:solidFill>
                <a:latin typeface="Arial" pitchFamily="34" charset="0"/>
              </a:rPr>
              <a:t>Los </a:t>
            </a:r>
            <a:r>
              <a:rPr lang="en-GB" dirty="0" err="1" smtClean="0">
                <a:solidFill>
                  <a:srgbClr val="000000"/>
                </a:solidFill>
                <a:latin typeface="Arial" pitchFamily="34" charset="0"/>
              </a:rPr>
              <a:t>participantes</a:t>
            </a:r>
            <a:r>
              <a:rPr lang="en-GB" dirty="0" smtClean="0">
                <a:solidFill>
                  <a:srgbClr val="000000"/>
                </a:solidFill>
                <a:latin typeface="Arial" pitchFamily="34" charset="0"/>
              </a:rPr>
              <a:t> </a:t>
            </a:r>
            <a:r>
              <a:rPr lang="en-GB" dirty="0" err="1" smtClean="0">
                <a:solidFill>
                  <a:srgbClr val="000000"/>
                </a:solidFill>
                <a:latin typeface="Arial" pitchFamily="34" charset="0"/>
              </a:rPr>
              <a:t>tienen</a:t>
            </a:r>
            <a:r>
              <a:rPr lang="en-GB" dirty="0" smtClean="0">
                <a:solidFill>
                  <a:srgbClr val="000000"/>
                </a:solidFill>
                <a:latin typeface="Arial" pitchFamily="34" charset="0"/>
              </a:rPr>
              <a:t> un </a:t>
            </a:r>
            <a:r>
              <a:rPr lang="en-GB" dirty="0" err="1" smtClean="0">
                <a:solidFill>
                  <a:srgbClr val="000000"/>
                </a:solidFill>
                <a:latin typeface="Arial" pitchFamily="34" charset="0"/>
              </a:rPr>
              <a:t>mejor</a:t>
            </a:r>
            <a:r>
              <a:rPr lang="en-GB" dirty="0" smtClean="0">
                <a:solidFill>
                  <a:srgbClr val="000000"/>
                </a:solidFill>
                <a:latin typeface="Arial" pitchFamily="34" charset="0"/>
              </a:rPr>
              <a:t> </a:t>
            </a:r>
            <a:r>
              <a:rPr lang="en-GB" dirty="0" err="1" smtClean="0">
                <a:solidFill>
                  <a:srgbClr val="000000"/>
                </a:solidFill>
                <a:latin typeface="Arial" pitchFamily="34" charset="0"/>
              </a:rPr>
              <a:t>sentido</a:t>
            </a:r>
            <a:r>
              <a:rPr lang="en-GB" dirty="0" smtClean="0">
                <a:solidFill>
                  <a:srgbClr val="000000"/>
                </a:solidFill>
                <a:latin typeface="Arial" pitchFamily="34" charset="0"/>
              </a:rPr>
              <a:t> de la </a:t>
            </a:r>
            <a:r>
              <a:rPr lang="en-GB" dirty="0" err="1" smtClean="0">
                <a:solidFill>
                  <a:srgbClr val="000000"/>
                </a:solidFill>
                <a:latin typeface="Arial" pitchFamily="34" charset="0"/>
              </a:rPr>
              <a:t>lucha</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la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muchos</a:t>
            </a:r>
            <a:r>
              <a:rPr lang="en-GB" dirty="0" smtClean="0">
                <a:solidFill>
                  <a:srgbClr val="000000"/>
                </a:solidFill>
                <a:latin typeface="Arial" pitchFamily="34" charset="0"/>
              </a:rPr>
              <a:t> UNCTs </a:t>
            </a:r>
            <a:r>
              <a:rPr lang="en-GB" dirty="0" err="1" smtClean="0">
                <a:solidFill>
                  <a:srgbClr val="000000"/>
                </a:solidFill>
                <a:latin typeface="Arial" pitchFamily="34" charset="0"/>
              </a:rPr>
              <a:t>pasan</a:t>
            </a:r>
            <a:r>
              <a:rPr lang="en-GB" dirty="0" smtClean="0">
                <a:solidFill>
                  <a:srgbClr val="000000"/>
                </a:solidFill>
                <a:latin typeface="Arial" pitchFamily="34" charset="0"/>
              </a:rPr>
              <a:t> en </a:t>
            </a:r>
            <a:r>
              <a:rPr lang="en-GB" dirty="0" err="1" smtClean="0">
                <a:solidFill>
                  <a:srgbClr val="000000"/>
                </a:solidFill>
                <a:latin typeface="Arial" pitchFamily="34" charset="0"/>
              </a:rPr>
              <a:t>su</a:t>
            </a:r>
            <a:r>
              <a:rPr lang="en-GB" dirty="0" smtClean="0">
                <a:solidFill>
                  <a:srgbClr val="000000"/>
                </a:solidFill>
                <a:latin typeface="Arial" pitchFamily="34" charset="0"/>
              </a:rPr>
              <a:t> </a:t>
            </a:r>
            <a:r>
              <a:rPr lang="en-GB" dirty="0" err="1" smtClean="0">
                <a:solidFill>
                  <a:srgbClr val="000000"/>
                </a:solidFill>
                <a:latin typeface="Arial" pitchFamily="34" charset="0"/>
              </a:rPr>
              <a:t>intento</a:t>
            </a:r>
            <a:r>
              <a:rPr lang="en-GB" dirty="0" smtClean="0">
                <a:solidFill>
                  <a:srgbClr val="000000"/>
                </a:solidFill>
                <a:latin typeface="Arial" pitchFamily="34" charset="0"/>
              </a:rPr>
              <a:t> de </a:t>
            </a:r>
            <a:r>
              <a:rPr lang="en-GB" dirty="0" err="1" smtClean="0">
                <a:solidFill>
                  <a:srgbClr val="000000"/>
                </a:solidFill>
                <a:latin typeface="Arial" pitchFamily="34" charset="0"/>
              </a:rPr>
              <a:t>formular</a:t>
            </a:r>
            <a:r>
              <a:rPr lang="en-GB" dirty="0" smtClean="0">
                <a:solidFill>
                  <a:srgbClr val="000000"/>
                </a:solidFill>
                <a:latin typeface="Arial" pitchFamily="34" charset="0"/>
              </a:rPr>
              <a:t>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SMART en el </a:t>
            </a:r>
            <a:r>
              <a:rPr lang="en-GB" dirty="0" err="1" smtClean="0">
                <a:solidFill>
                  <a:srgbClr val="000000"/>
                </a:solidFill>
                <a:latin typeface="Arial" pitchFamily="34" charset="0"/>
              </a:rPr>
              <a:t>escenario</a:t>
            </a:r>
            <a:r>
              <a:rPr lang="en-GB" dirty="0" smtClean="0">
                <a:solidFill>
                  <a:srgbClr val="000000"/>
                </a:solidFill>
                <a:latin typeface="Arial" pitchFamily="34" charset="0"/>
              </a:rPr>
              <a:t> </a:t>
            </a:r>
            <a:r>
              <a:rPr lang="en-GB" dirty="0" err="1" smtClean="0">
                <a:solidFill>
                  <a:srgbClr val="000000"/>
                </a:solidFill>
                <a:latin typeface="Arial" pitchFamily="34" charset="0"/>
              </a:rPr>
              <a:t>interagencial</a:t>
            </a:r>
            <a:endParaRPr lang="en-GB" dirty="0" smtClean="0">
              <a:solidFill>
                <a:srgbClr val="000000"/>
              </a:solidFill>
              <a:latin typeface="Arial"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a:t>
            </a:fld>
            <a:endParaRPr lang="en-US"/>
          </a:p>
        </p:txBody>
      </p:sp>
    </p:spTree>
    <p:extLst>
      <p:ext uri="{BB962C8B-B14F-4D97-AF65-F5344CB8AC3E}">
        <p14:creationId xmlns:p14="http://schemas.microsoft.com/office/powerpoint/2010/main" val="1874469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endParaRPr lang="en-CA" dirty="0" smtClean="0">
              <a:latin typeface="Arial" pitchFamily="34" charset="0"/>
            </a:endParaRPr>
          </a:p>
          <a:p>
            <a:r>
              <a:rPr lang="en-CA" dirty="0" smtClean="0">
                <a:latin typeface="Arial" pitchFamily="34" charset="0"/>
              </a:rPr>
              <a:t>UNA ONU = ONE UN</a:t>
            </a:r>
          </a:p>
        </p:txBody>
      </p:sp>
      <p:sp>
        <p:nvSpPr>
          <p:cNvPr id="103428"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F0D2CEAB-FA50-46F7-833A-105FA00A1140}" type="slidenum">
              <a:rPr lang="en-GB" smtClean="0">
                <a:solidFill>
                  <a:srgbClr val="000000"/>
                </a:solidFill>
              </a:rPr>
              <a:pPr eaLnBrk="0" hangingPunct="0">
                <a:buSzPct val="100000"/>
                <a:buFont typeface="Arial" pitchFamily="34" charset="0"/>
                <a:buNone/>
              </a:pPr>
              <a:t>10</a:t>
            </a:fld>
            <a:endParaRPr lang="en-GB" smtClean="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0913" y="257175"/>
            <a:ext cx="4935537" cy="3702050"/>
          </a:xfrm>
        </p:spPr>
      </p:sp>
      <p:sp>
        <p:nvSpPr>
          <p:cNvPr id="3" name="Notes Placeholder 2"/>
          <p:cNvSpPr>
            <a:spLocks noGrp="1"/>
          </p:cNvSpPr>
          <p:nvPr>
            <p:ph type="body" idx="1"/>
          </p:nvPr>
        </p:nvSpPr>
        <p:spPr>
          <a:xfrm>
            <a:off x="374501" y="4073029"/>
            <a:ext cx="6048672" cy="5400600"/>
          </a:xfrm>
        </p:spPr>
        <p:txBody>
          <a:bodyPr/>
          <a:lstStyle/>
          <a:p>
            <a:r>
              <a:rPr lang="en-GB" sz="900" b="1" i="1" dirty="0" smtClean="0">
                <a:solidFill>
                  <a:srgbClr val="000000"/>
                </a:solidFill>
                <a:latin typeface="Arial" pitchFamily="34" charset="0"/>
              </a:rPr>
              <a:t>Manual GBR p.21-22, 25-26 </a:t>
            </a:r>
            <a:r>
              <a:rPr lang="en-GB" sz="900" b="1" dirty="0" smtClean="0">
                <a:solidFill>
                  <a:srgbClr val="000000"/>
                </a:solidFill>
              </a:rPr>
              <a:t>ESTE DOCUMENTO ESTÁ AÚN EN FORMATO DE PROYECTO Y NO ESTÁ DISPONIBLE PARA  DISTRIBUCIÓN; SÓLO PARA REFERENCIA DEL FACILITADOR/PR</a:t>
            </a:r>
          </a:p>
          <a:p>
            <a:endParaRPr lang="en-GB" sz="900" b="1" i="1" dirty="0" smtClean="0">
              <a:solidFill>
                <a:srgbClr val="000000"/>
              </a:solidFill>
              <a:latin typeface="Arial" pitchFamily="34" charset="0"/>
            </a:endParaRPr>
          </a:p>
          <a:p>
            <a:r>
              <a:rPr lang="en-GB" sz="900" dirty="0" smtClean="0">
                <a:solidFill>
                  <a:srgbClr val="000000"/>
                </a:solidFill>
                <a:latin typeface="Arial" pitchFamily="34" charset="0"/>
              </a:rPr>
              <a:t>Variable </a:t>
            </a:r>
            <a:r>
              <a:rPr lang="en-GB" sz="900" dirty="0" err="1" smtClean="0">
                <a:solidFill>
                  <a:srgbClr val="000000"/>
                </a:solidFill>
                <a:latin typeface="Arial" pitchFamily="34" charset="0"/>
              </a:rPr>
              <a:t>cuantitativa</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cualitativa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permite</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verificación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cambios</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intervención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desarrollo</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muestra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relación</a:t>
            </a:r>
            <a:r>
              <a:rPr lang="en-GB" sz="900" dirty="0" smtClean="0">
                <a:solidFill>
                  <a:srgbClr val="000000"/>
                </a:solidFill>
                <a:latin typeface="Arial" pitchFamily="34" charset="0"/>
              </a:rPr>
              <a:t> a lo </a:t>
            </a:r>
            <a:r>
              <a:rPr lang="en-GB" sz="900" dirty="0" err="1" smtClean="0">
                <a:solidFill>
                  <a:srgbClr val="000000"/>
                </a:solidFill>
                <a:latin typeface="Arial" pitchFamily="34" charset="0"/>
              </a:rPr>
              <a:t>planeado</a:t>
            </a:r>
            <a:r>
              <a:rPr lang="en-GB" sz="900" dirty="0" smtClean="0">
                <a:solidFill>
                  <a:srgbClr val="000000"/>
                </a:solidFill>
                <a:latin typeface="Arial" pitchFamily="34" charset="0"/>
              </a:rPr>
              <a:t>. </a:t>
            </a:r>
            <a:r>
              <a:rPr lang="en-GB" sz="900" b="1" i="1" dirty="0" smtClean="0">
                <a:solidFill>
                  <a:srgbClr val="000000"/>
                </a:solidFill>
                <a:latin typeface="Arial" pitchFamily="34" charset="0"/>
              </a:rPr>
              <a:t>Los </a:t>
            </a:r>
            <a:r>
              <a:rPr lang="en-GB" sz="900" b="1" i="1" dirty="0" err="1" smtClean="0">
                <a:solidFill>
                  <a:srgbClr val="000000"/>
                </a:solidFill>
                <a:latin typeface="Arial" pitchFamily="34" charset="0"/>
              </a:rPr>
              <a:t>indicadores</a:t>
            </a:r>
            <a:r>
              <a:rPr lang="en-GB" sz="900" b="1" i="1" dirty="0" smtClean="0">
                <a:solidFill>
                  <a:srgbClr val="000000"/>
                </a:solidFill>
                <a:latin typeface="Arial" pitchFamily="34" charset="0"/>
              </a:rPr>
              <a:t> </a:t>
            </a:r>
            <a:r>
              <a:rPr lang="en-GB" sz="900" b="1" i="1" dirty="0" err="1" smtClean="0">
                <a:solidFill>
                  <a:srgbClr val="000000"/>
                </a:solidFill>
                <a:latin typeface="Arial" pitchFamily="34" charset="0"/>
              </a:rPr>
              <a:t>cuantitativos</a:t>
            </a:r>
            <a:r>
              <a:rPr lang="en-GB" sz="900" dirty="0" smtClean="0">
                <a:solidFill>
                  <a:srgbClr val="000000"/>
                </a:solidFill>
                <a:latin typeface="Arial" pitchFamily="34" charset="0"/>
              </a:rPr>
              <a:t> son un </a:t>
            </a:r>
            <a:r>
              <a:rPr lang="en-GB" sz="900" dirty="0" err="1" smtClean="0">
                <a:solidFill>
                  <a:srgbClr val="000000"/>
                </a:solidFill>
                <a:latin typeface="Arial" pitchFamily="34" charset="0"/>
              </a:rPr>
              <a:t>número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porcentaje</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proporción</a:t>
            </a:r>
            <a:r>
              <a:rPr lang="en-GB" sz="900" dirty="0" smtClean="0">
                <a:solidFill>
                  <a:srgbClr val="000000"/>
                </a:solidFill>
                <a:latin typeface="Arial" pitchFamily="34" charset="0"/>
              </a:rPr>
              <a:t> de.</a:t>
            </a:r>
          </a:p>
          <a:p>
            <a:r>
              <a:rPr lang="en-GB" sz="900" b="1" i="1" dirty="0" smtClean="0">
                <a:solidFill>
                  <a:srgbClr val="000000"/>
                </a:solidFill>
                <a:latin typeface="Arial" pitchFamily="34" charset="0"/>
              </a:rPr>
              <a:t>Los </a:t>
            </a:r>
            <a:r>
              <a:rPr lang="en-GB" sz="900" b="1" i="1" dirty="0" err="1" smtClean="0">
                <a:solidFill>
                  <a:srgbClr val="000000"/>
                </a:solidFill>
                <a:latin typeface="Arial" pitchFamily="34" charset="0"/>
              </a:rPr>
              <a:t>indicadores</a:t>
            </a:r>
            <a:r>
              <a:rPr lang="en-GB" sz="900" b="1" i="1" dirty="0" smtClean="0">
                <a:solidFill>
                  <a:srgbClr val="000000"/>
                </a:solidFill>
                <a:latin typeface="Arial" pitchFamily="34" charset="0"/>
              </a:rPr>
              <a:t> </a:t>
            </a:r>
            <a:r>
              <a:rPr lang="en-GB" sz="900" b="1" i="1" dirty="0" err="1" smtClean="0">
                <a:solidFill>
                  <a:srgbClr val="000000"/>
                </a:solidFill>
                <a:latin typeface="Arial" pitchFamily="34" charset="0"/>
              </a:rPr>
              <a:t>cualitativos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tratan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medir</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calidad</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muchas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veces</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basan</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percepción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opinión</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niveles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satisfacción</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ejemplos</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muestran</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Tabla</a:t>
            </a:r>
            <a:r>
              <a:rPr lang="en-GB" sz="900" dirty="0" smtClean="0">
                <a:solidFill>
                  <a:srgbClr val="000000"/>
                </a:solidFill>
                <a:latin typeface="Arial" pitchFamily="34" charset="0"/>
              </a:rPr>
              <a:t> 4.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detallada</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resumen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técnico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sobre</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del MANUD. </a:t>
            </a:r>
          </a:p>
          <a:p>
            <a:r>
              <a:rPr lang="en-GB" sz="900" dirty="0" err="1" smtClean="0">
                <a:solidFill>
                  <a:srgbClr val="000000"/>
                </a:solidFill>
                <a:latin typeface="Arial" pitchFamily="34" charset="0"/>
              </a:rPr>
              <a:t>Cabe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señalar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no </a:t>
            </a:r>
            <a:r>
              <a:rPr lang="en-GB" sz="900" dirty="0" err="1" smtClean="0">
                <a:solidFill>
                  <a:srgbClr val="000000"/>
                </a:solidFill>
                <a:latin typeface="Arial" pitchFamily="34" charset="0"/>
              </a:rPr>
              <a:t>puede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haber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superposición</a:t>
            </a:r>
            <a:r>
              <a:rPr lang="en-GB" sz="900" dirty="0" smtClean="0">
                <a:solidFill>
                  <a:srgbClr val="000000"/>
                </a:solidFill>
                <a:latin typeface="Arial" pitchFamily="34" charset="0"/>
              </a:rPr>
              <a:t> entre los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cuantitativos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cualitativos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ejemplo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algunos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datos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estadísticos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pueden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tener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sentido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cualitativo</a:t>
            </a:r>
            <a:r>
              <a:rPr lang="en-GB" sz="900" dirty="0" smtClean="0">
                <a:solidFill>
                  <a:srgbClr val="000000"/>
                </a:solidFill>
                <a:latin typeface="Arial" pitchFamily="34" charset="0"/>
              </a:rPr>
              <a:t> - </a:t>
            </a:r>
            <a:r>
              <a:rPr lang="en-GB" sz="900" dirty="0" err="1" smtClean="0">
                <a:solidFill>
                  <a:srgbClr val="000000"/>
                </a:solidFill>
                <a:latin typeface="Arial" pitchFamily="34" charset="0"/>
              </a:rPr>
              <a:t>índices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compuestos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alguna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cualitativa</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puede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presentar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mediante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números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ejemplo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encuesta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expertos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donde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progreso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mide</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escala</a:t>
            </a:r>
            <a:r>
              <a:rPr lang="en-GB" sz="900" dirty="0" smtClean="0">
                <a:solidFill>
                  <a:srgbClr val="000000"/>
                </a:solidFill>
                <a:latin typeface="Arial" pitchFamily="34" charset="0"/>
              </a:rPr>
              <a:t> de 5-10. En tales </a:t>
            </a:r>
            <a:r>
              <a:rPr lang="en-GB" sz="900" dirty="0" err="1" smtClean="0">
                <a:solidFill>
                  <a:srgbClr val="000000"/>
                </a:solidFill>
                <a:latin typeface="Arial" pitchFamily="34" charset="0"/>
              </a:rPr>
              <a:t>casos</a:t>
            </a:r>
            <a:r>
              <a:rPr lang="en-GB" sz="900" dirty="0" smtClean="0">
                <a:solidFill>
                  <a:srgbClr val="000000"/>
                </a:solidFill>
                <a:latin typeface="Arial" pitchFamily="34" charset="0"/>
              </a:rPr>
              <a:t>, no hay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división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clara</a:t>
            </a:r>
            <a:r>
              <a:rPr lang="en-GB" sz="900" dirty="0" smtClean="0">
                <a:solidFill>
                  <a:srgbClr val="000000"/>
                </a:solidFill>
                <a:latin typeface="Arial" pitchFamily="34" charset="0"/>
              </a:rPr>
              <a:t> entre </a:t>
            </a:r>
            <a:r>
              <a:rPr lang="en-GB" sz="900" dirty="0" err="1" smtClean="0">
                <a:solidFill>
                  <a:srgbClr val="000000"/>
                </a:solidFill>
                <a:latin typeface="Arial" pitchFamily="34" charset="0"/>
              </a:rPr>
              <a:t>tipos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también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estar</a:t>
            </a:r>
            <a:r>
              <a:rPr lang="en-GB" sz="900" dirty="0" smtClean="0">
                <a:solidFill>
                  <a:srgbClr val="000000"/>
                </a:solidFill>
                <a:latin typeface="Arial" pitchFamily="34" charset="0"/>
              </a:rPr>
              <a:t> en un </a:t>
            </a:r>
            <a:r>
              <a:rPr lang="en-GB" sz="900" dirty="0" err="1" smtClean="0">
                <a:solidFill>
                  <a:srgbClr val="000000"/>
                </a:solidFill>
                <a:latin typeface="Arial" pitchFamily="34" charset="0"/>
              </a:rPr>
              <a:t>lenguaje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neutro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grado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satisfacción</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porcentaje</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matrícula</a:t>
            </a:r>
            <a:r>
              <a:rPr lang="en-GB" sz="900" dirty="0" smtClean="0">
                <a:solidFill>
                  <a:srgbClr val="000000"/>
                </a:solidFill>
                <a:latin typeface="Arial" pitchFamily="34" charset="0"/>
              </a:rPr>
              <a:t> escolar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sexo</a:t>
            </a:r>
            <a:r>
              <a:rPr lang="en-GB" sz="900" dirty="0" smtClean="0">
                <a:solidFill>
                  <a:srgbClr val="000000"/>
                </a:solidFill>
                <a:latin typeface="Arial" pitchFamily="34" charset="0"/>
              </a:rPr>
              <a:t> </a:t>
            </a:r>
          </a:p>
          <a:p>
            <a:r>
              <a:rPr lang="en-GB" sz="900" b="1" i="1" dirty="0" err="1" smtClean="0">
                <a:solidFill>
                  <a:srgbClr val="000000"/>
                </a:solidFill>
                <a:latin typeface="Arial" pitchFamily="34" charset="0"/>
              </a:rPr>
              <a:t>Ondicadores</a:t>
            </a:r>
            <a:r>
              <a:rPr lang="en-GB" sz="900" b="1" i="1" dirty="0" smtClean="0">
                <a:solidFill>
                  <a:srgbClr val="000000"/>
                </a:solidFill>
                <a:latin typeface="Arial" pitchFamily="34" charset="0"/>
              </a:rPr>
              <a:t> proxy</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utilizan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cuando</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no </a:t>
            </a:r>
            <a:r>
              <a:rPr lang="en-GB" sz="900" dirty="0" err="1" smtClean="0">
                <a:solidFill>
                  <a:srgbClr val="000000"/>
                </a:solidFill>
                <a:latin typeface="Arial" pitchFamily="34" charset="0"/>
              </a:rPr>
              <a:t>pueden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medirse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directamente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ejemplo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medida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aproximada</a:t>
            </a:r>
            <a:r>
              <a:rPr lang="en-GB" sz="900" dirty="0" smtClean="0">
                <a:solidFill>
                  <a:srgbClr val="000000"/>
                </a:solidFill>
                <a:latin typeface="Arial" pitchFamily="34" charset="0"/>
              </a:rPr>
              <a:t> de la </a:t>
            </a:r>
            <a:r>
              <a:rPr lang="en-GB" sz="900" dirty="0" err="1" smtClean="0">
                <a:solidFill>
                  <a:srgbClr val="000000"/>
                </a:solidFill>
                <a:latin typeface="Arial" pitchFamily="34" charset="0"/>
              </a:rPr>
              <a:t>mejora</a:t>
            </a:r>
            <a:r>
              <a:rPr lang="en-GB" sz="900" dirty="0" smtClean="0">
                <a:solidFill>
                  <a:srgbClr val="000000"/>
                </a:solidFill>
                <a:latin typeface="Arial" pitchFamily="34" charset="0"/>
              </a:rPr>
              <a:t> de la </a:t>
            </a:r>
            <a:r>
              <a:rPr lang="en-GB" sz="900" dirty="0" err="1" smtClean="0">
                <a:solidFill>
                  <a:srgbClr val="000000"/>
                </a:solidFill>
                <a:latin typeface="Arial" pitchFamily="34" charset="0"/>
              </a:rPr>
              <a:t>gobernanza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podría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ser</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algunos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casos</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número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partidos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políticos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participación</a:t>
            </a:r>
            <a:r>
              <a:rPr lang="en-GB" sz="900" dirty="0" smtClean="0">
                <a:solidFill>
                  <a:srgbClr val="000000"/>
                </a:solidFill>
                <a:latin typeface="Arial" pitchFamily="34" charset="0"/>
              </a:rPr>
              <a:t> electoral. </a:t>
            </a:r>
          </a:p>
          <a:p>
            <a:r>
              <a:rPr lang="en-GB" sz="900" b="1" i="1" dirty="0" smtClean="0">
                <a:solidFill>
                  <a:srgbClr val="000000"/>
                </a:solidFill>
                <a:latin typeface="Arial" pitchFamily="34" charset="0"/>
              </a:rPr>
              <a:t>Los </a:t>
            </a:r>
            <a:r>
              <a:rPr lang="en-GB" sz="900" b="1" i="1" dirty="0" err="1" smtClean="0">
                <a:solidFill>
                  <a:srgbClr val="000000"/>
                </a:solidFill>
                <a:latin typeface="Arial" pitchFamily="34" charset="0"/>
              </a:rPr>
              <a:t>indicadores</a:t>
            </a:r>
            <a:r>
              <a:rPr lang="en-GB" sz="900" b="1" i="1" dirty="0" smtClean="0">
                <a:solidFill>
                  <a:srgbClr val="000000"/>
                </a:solidFill>
                <a:latin typeface="Arial" pitchFamily="34" charset="0"/>
              </a:rPr>
              <a:t> de </a:t>
            </a:r>
            <a:r>
              <a:rPr lang="en-GB" sz="900" b="1" i="1" dirty="0" err="1" smtClean="0">
                <a:solidFill>
                  <a:srgbClr val="000000"/>
                </a:solidFill>
                <a:latin typeface="Arial" pitchFamily="34" charset="0"/>
              </a:rPr>
              <a:t>proceso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utilizan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supervisar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rendimiento</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procesos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desarrollo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dentro</a:t>
            </a:r>
            <a:r>
              <a:rPr lang="en-GB" sz="900" dirty="0" smtClean="0">
                <a:solidFill>
                  <a:srgbClr val="000000"/>
                </a:solidFill>
                <a:latin typeface="Arial" pitchFamily="34" charset="0"/>
              </a:rPr>
              <a:t> de un </a:t>
            </a:r>
            <a:r>
              <a:rPr lang="en-GB" sz="900" dirty="0" err="1" smtClean="0">
                <a:solidFill>
                  <a:srgbClr val="000000"/>
                </a:solidFill>
                <a:latin typeface="Arial" pitchFamily="34" charset="0"/>
              </a:rPr>
              <a:t>proyecto</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programa</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abordar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cuestiones</a:t>
            </a:r>
            <a:r>
              <a:rPr lang="en-GB" sz="900" dirty="0" smtClean="0">
                <a:solidFill>
                  <a:srgbClr val="000000"/>
                </a:solidFill>
                <a:latin typeface="Arial" pitchFamily="34" charset="0"/>
              </a:rPr>
              <a:t> tales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consulta</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participación</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acceso</a:t>
            </a:r>
            <a:r>
              <a:rPr lang="en-GB" sz="900" dirty="0" smtClean="0">
                <a:solidFill>
                  <a:srgbClr val="000000"/>
                </a:solidFill>
                <a:latin typeface="Arial" pitchFamily="34" charset="0"/>
              </a:rPr>
              <a:t> a la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a:t>
            </a:r>
          </a:p>
          <a:p>
            <a:endParaRPr lang="en-GB" sz="900" dirty="0" smtClean="0">
              <a:solidFill>
                <a:srgbClr val="000000"/>
              </a:solidFill>
              <a:latin typeface="Arial" pitchFamily="34" charset="0"/>
            </a:endParaRPr>
          </a:p>
          <a:p>
            <a:r>
              <a:rPr lang="en-GB" sz="900" dirty="0" smtClean="0">
                <a:solidFill>
                  <a:srgbClr val="000000"/>
                </a:solidFill>
                <a:latin typeface="Arial" pitchFamily="34" charset="0"/>
              </a:rPr>
              <a:t>Para </a:t>
            </a:r>
            <a:r>
              <a:rPr lang="en-GB" sz="900" dirty="0" err="1" smtClean="0">
                <a:solidFill>
                  <a:srgbClr val="000000"/>
                </a:solidFill>
                <a:latin typeface="Arial" pitchFamily="34" charset="0"/>
              </a:rPr>
              <a:t>cada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haber</a:t>
            </a:r>
            <a:r>
              <a:rPr lang="en-GB" sz="900" dirty="0" smtClean="0">
                <a:solidFill>
                  <a:srgbClr val="000000"/>
                </a:solidFill>
                <a:latin typeface="Arial" pitchFamily="34" charset="0"/>
              </a:rPr>
              <a:t> </a:t>
            </a:r>
            <a:r>
              <a:rPr lang="en-GB" sz="900" b="1" dirty="0" smtClean="0">
                <a:solidFill>
                  <a:srgbClr val="000000"/>
                </a:solidFill>
                <a:latin typeface="Arial" pitchFamily="34" charset="0"/>
              </a:rPr>
              <a:t>un </a:t>
            </a:r>
            <a:r>
              <a:rPr lang="en-GB" sz="900" b="1" dirty="0" err="1" smtClean="0">
                <a:solidFill>
                  <a:srgbClr val="000000"/>
                </a:solidFill>
                <a:latin typeface="Arial" pitchFamily="34" charset="0"/>
              </a:rPr>
              <a:t>máximo</a:t>
            </a:r>
            <a:r>
              <a:rPr lang="en-GB" sz="900" b="1" dirty="0" smtClean="0">
                <a:solidFill>
                  <a:srgbClr val="000000"/>
                </a:solidFill>
                <a:latin typeface="Arial" pitchFamily="34" charset="0"/>
              </a:rPr>
              <a:t> de 2-3 </a:t>
            </a:r>
            <a:r>
              <a:rPr lang="en-GB" sz="900" b="1" dirty="0" err="1" smtClean="0">
                <a:solidFill>
                  <a:srgbClr val="000000"/>
                </a:solidFill>
                <a:latin typeface="Arial" pitchFamily="34" charset="0"/>
              </a:rPr>
              <a:t>indicadores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cualitativos</a:t>
            </a:r>
            <a:r>
              <a:rPr lang="en-GB" sz="900" b="1" dirty="0" smtClean="0">
                <a:solidFill>
                  <a:srgbClr val="000000"/>
                </a:solidFill>
                <a:latin typeface="Arial" pitchFamily="34" charset="0"/>
              </a:rPr>
              <a:t> y </a:t>
            </a:r>
            <a:r>
              <a:rPr lang="en-GB" sz="900" b="1" dirty="0" err="1" smtClean="0">
                <a:solidFill>
                  <a:srgbClr val="000000"/>
                </a:solidFill>
                <a:latin typeface="Arial" pitchFamily="34" charset="0"/>
              </a:rPr>
              <a:t>cuantitativos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cuenta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importante</a:t>
            </a:r>
            <a:r>
              <a:rPr lang="en-GB" sz="900" dirty="0" smtClean="0">
                <a:solidFill>
                  <a:srgbClr val="000000"/>
                </a:solidFill>
                <a:latin typeface="Arial" pitchFamily="34" charset="0"/>
              </a:rPr>
              <a:t> no </a:t>
            </a:r>
            <a:r>
              <a:rPr lang="en-GB" sz="900" dirty="0" err="1" smtClean="0">
                <a:solidFill>
                  <a:srgbClr val="000000"/>
                </a:solidFill>
                <a:latin typeface="Arial" pitchFamily="34" charset="0"/>
              </a:rPr>
              <a:t>sobrepasar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número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ya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hará</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recogida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datos</a:t>
            </a:r>
            <a:r>
              <a:rPr lang="en-GB" sz="900" dirty="0" smtClean="0">
                <a:solidFill>
                  <a:srgbClr val="000000"/>
                </a:solidFill>
                <a:latin typeface="Arial" pitchFamily="34" charset="0"/>
              </a:rPr>
              <a:t> sea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engorrosa</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costosa</a:t>
            </a:r>
            <a:r>
              <a:rPr lang="en-GB" sz="900" dirty="0" smtClean="0">
                <a:solidFill>
                  <a:srgbClr val="000000"/>
                </a:solidFill>
                <a:latin typeface="Arial" pitchFamily="34" charset="0"/>
              </a:rPr>
              <a:t>. Dos o </a:t>
            </a:r>
            <a:r>
              <a:rPr lang="en-GB" sz="900" dirty="0" err="1" smtClean="0">
                <a:solidFill>
                  <a:srgbClr val="000000"/>
                </a:solidFill>
                <a:latin typeface="Arial" pitchFamily="34" charset="0"/>
              </a:rPr>
              <a:t>tres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asegurarán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hayan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corroborados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diferentes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y/o </a:t>
            </a:r>
            <a:r>
              <a:rPr lang="en-GB" sz="900" dirty="0" err="1" smtClean="0">
                <a:solidFill>
                  <a:srgbClr val="000000"/>
                </a:solidFill>
                <a:latin typeface="Arial" pitchFamily="34" charset="0"/>
              </a:rPr>
              <a:t>fuentes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sólidos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creíbles</a:t>
            </a:r>
            <a:r>
              <a:rPr lang="en-GB" sz="900" dirty="0" smtClean="0">
                <a:solidFill>
                  <a:srgbClr val="000000"/>
                </a:solidFill>
                <a:latin typeface="Arial" pitchFamily="34" charset="0"/>
              </a:rPr>
              <a:t>.</a:t>
            </a:r>
          </a:p>
          <a:p>
            <a:endParaRPr lang="en-GB" sz="900" dirty="0" smtClean="0">
              <a:solidFill>
                <a:srgbClr val="000000"/>
              </a:solidFill>
              <a:latin typeface="Arial" pitchFamily="34" charset="0"/>
            </a:endParaRPr>
          </a:p>
          <a:p>
            <a:r>
              <a:rPr lang="en-GB" sz="900" b="1" dirty="0" smtClean="0">
                <a:solidFill>
                  <a:srgbClr val="000000"/>
                </a:solidFill>
                <a:latin typeface="Arial" pitchFamily="34" charset="0"/>
              </a:rPr>
              <a:t>El </a:t>
            </a:r>
            <a:r>
              <a:rPr lang="en-GB" sz="900" b="1"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tarea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importante</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vida</a:t>
            </a:r>
            <a:r>
              <a:rPr lang="en-GB" sz="900" dirty="0" smtClean="0">
                <a:solidFill>
                  <a:srgbClr val="000000"/>
                </a:solidFill>
                <a:latin typeface="Arial" pitchFamily="34" charset="0"/>
              </a:rPr>
              <a:t> de un </a:t>
            </a:r>
            <a:r>
              <a:rPr lang="en-GB" sz="900" dirty="0" err="1" smtClean="0">
                <a:solidFill>
                  <a:srgbClr val="000000"/>
                </a:solidFill>
                <a:latin typeface="Arial" pitchFamily="34" charset="0"/>
              </a:rPr>
              <a:t>programa</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proyecto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trata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evaluación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periódica</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sistemática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basada</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participación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reflexión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retroalimentación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recopilación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datos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análisis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rendimiento</a:t>
            </a:r>
            <a:r>
              <a:rPr lang="en-GB" sz="900" dirty="0" smtClean="0">
                <a:solidFill>
                  <a:srgbClr val="000000"/>
                </a:solidFill>
                <a:latin typeface="Arial" pitchFamily="34" charset="0"/>
              </a:rPr>
              <a:t> real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medio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e </a:t>
            </a:r>
            <a:r>
              <a:rPr lang="en-GB" sz="900" dirty="0" err="1" smtClean="0">
                <a:solidFill>
                  <a:srgbClr val="000000"/>
                </a:solidFill>
                <a:latin typeface="Arial" pitchFamily="34" charset="0"/>
              </a:rPr>
              <a:t>informes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periódicos</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permite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ver</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posición</a:t>
            </a:r>
            <a:r>
              <a:rPr lang="en-GB" sz="900" dirty="0" smtClean="0">
                <a:solidFill>
                  <a:srgbClr val="000000"/>
                </a:solidFill>
                <a:latin typeface="Arial" pitchFamily="34" charset="0"/>
              </a:rPr>
              <a:t> del UNCT en </a:t>
            </a:r>
            <a:r>
              <a:rPr lang="en-GB" sz="900" dirty="0" err="1" smtClean="0">
                <a:solidFill>
                  <a:srgbClr val="000000"/>
                </a:solidFill>
                <a:latin typeface="Arial" pitchFamily="34" charset="0"/>
              </a:rPr>
              <a:t>relación</a:t>
            </a:r>
            <a:r>
              <a:rPr lang="en-GB" sz="900" dirty="0" smtClean="0">
                <a:solidFill>
                  <a:srgbClr val="000000"/>
                </a:solidFill>
                <a:latin typeface="Arial" pitchFamily="34" charset="0"/>
              </a:rPr>
              <a:t> con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previstos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progeso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marcha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sobre</a:t>
            </a:r>
            <a:r>
              <a:rPr lang="en-GB" sz="900" dirty="0" smtClean="0">
                <a:solidFill>
                  <a:srgbClr val="000000"/>
                </a:solidFill>
                <a:latin typeface="Arial" pitchFamily="34" charset="0"/>
              </a:rPr>
              <a:t> la base de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previstos</a:t>
            </a:r>
            <a:r>
              <a:rPr lang="en-GB" sz="900" dirty="0" smtClean="0">
                <a:solidFill>
                  <a:srgbClr val="000000"/>
                </a:solidFill>
                <a:latin typeface="Arial" pitchFamily="34" charset="0"/>
              </a:rPr>
              <a:t> y los </a:t>
            </a:r>
            <a:r>
              <a:rPr lang="en-GB" sz="900" dirty="0" err="1" smtClean="0">
                <a:solidFill>
                  <a:srgbClr val="000000"/>
                </a:solidFill>
                <a:latin typeface="Arial" pitchFamily="34" charset="0"/>
              </a:rPr>
              <a:t>indicadores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acordados</a:t>
            </a:r>
            <a:r>
              <a:rPr lang="en-GB" sz="900" dirty="0" smtClean="0">
                <a:solidFill>
                  <a:srgbClr val="000000"/>
                </a:solidFill>
                <a:latin typeface="Arial" pitchFamily="34" charset="0"/>
              </a:rPr>
              <a:t>), e </a:t>
            </a:r>
            <a:r>
              <a:rPr lang="en-GB" sz="900" dirty="0" err="1" smtClean="0">
                <a:solidFill>
                  <a:srgbClr val="000000"/>
                </a:solidFill>
                <a:latin typeface="Arial" pitchFamily="34" charset="0"/>
              </a:rPr>
              <a:t>identificar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problemas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analizar</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pertinente</a:t>
            </a:r>
            <a:r>
              <a:rPr lang="en-GB" sz="900" dirty="0" smtClean="0">
                <a:solidFill>
                  <a:srgbClr val="000000"/>
                </a:solidFill>
                <a:latin typeface="Arial" pitchFamily="34" charset="0"/>
              </a:rPr>
              <a:t> y los </a:t>
            </a:r>
            <a:r>
              <a:rPr lang="en-GB" sz="900" dirty="0" err="1" smtClean="0">
                <a:solidFill>
                  <a:srgbClr val="000000"/>
                </a:solidFill>
                <a:latin typeface="Arial" pitchFamily="34" charset="0"/>
              </a:rPr>
              <a:t>informes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estén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disponibles</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medida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implementan</a:t>
            </a:r>
            <a:r>
              <a:rPr lang="en-GB" sz="900" dirty="0" smtClean="0">
                <a:solidFill>
                  <a:srgbClr val="000000"/>
                </a:solidFill>
                <a:latin typeface="Arial" pitchFamily="34" charset="0"/>
              </a:rPr>
              <a:t>. El UNCT </a:t>
            </a:r>
            <a:r>
              <a:rPr lang="en-GB" sz="900" dirty="0" err="1" smtClean="0">
                <a:solidFill>
                  <a:srgbClr val="000000"/>
                </a:solidFill>
                <a:latin typeface="Arial" pitchFamily="34" charset="0"/>
              </a:rPr>
              <a:t>también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vigila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cumplir</a:t>
            </a:r>
            <a:r>
              <a:rPr lang="en-GB" sz="900" dirty="0" smtClean="0">
                <a:solidFill>
                  <a:srgbClr val="000000"/>
                </a:solidFill>
                <a:latin typeface="Arial" pitchFamily="34" charset="0"/>
              </a:rPr>
              <a:t> con los </a:t>
            </a:r>
            <a:r>
              <a:rPr lang="en-GB" sz="900" dirty="0" err="1" smtClean="0">
                <a:solidFill>
                  <a:srgbClr val="000000"/>
                </a:solidFill>
                <a:latin typeface="Arial" pitchFamily="34" charset="0"/>
              </a:rPr>
              <a:t>requisitos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rendición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cuentas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revisar</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comunicar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e </a:t>
            </a:r>
            <a:r>
              <a:rPr lang="en-GB" sz="900" dirty="0" err="1" smtClean="0">
                <a:solidFill>
                  <a:srgbClr val="000000"/>
                </a:solidFill>
                <a:latin typeface="Arial" pitchFamily="34" charset="0"/>
              </a:rPr>
              <a:t>informar</a:t>
            </a:r>
            <a:r>
              <a:rPr lang="en-GB" sz="900" dirty="0" smtClean="0">
                <a:solidFill>
                  <a:srgbClr val="000000"/>
                </a:solidFill>
                <a:latin typeface="Arial" pitchFamily="34" charset="0"/>
              </a:rPr>
              <a:t> a los </a:t>
            </a:r>
            <a:r>
              <a:rPr lang="en-GB" sz="900" dirty="0" err="1" smtClean="0">
                <a:solidFill>
                  <a:srgbClr val="000000"/>
                </a:solidFill>
                <a:latin typeface="Arial" pitchFamily="34" charset="0"/>
              </a:rPr>
              <a:t>interesados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ajustar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enfoques</a:t>
            </a:r>
            <a:r>
              <a:rPr lang="en-GB" sz="900" dirty="0" smtClean="0">
                <a:solidFill>
                  <a:srgbClr val="000000"/>
                </a:solidFill>
                <a:latin typeface="Arial" pitchFamily="34" charset="0"/>
              </a:rPr>
              <a:t> a la </a:t>
            </a:r>
            <a:r>
              <a:rPr lang="en-GB" sz="900" dirty="0" err="1" smtClean="0">
                <a:solidFill>
                  <a:srgbClr val="000000"/>
                </a:solidFill>
                <a:latin typeface="Arial" pitchFamily="34" charset="0"/>
              </a:rPr>
              <a:t>aplicación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necesario</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adoptar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decisiones</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alimenta</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evaluación</a:t>
            </a:r>
            <a:r>
              <a:rPr lang="en-GB" sz="900" dirty="0" smtClean="0">
                <a:solidFill>
                  <a:srgbClr val="000000"/>
                </a:solidFill>
                <a:latin typeface="Arial" pitchFamily="34" charset="0"/>
              </a:rPr>
              <a:t> y el </a:t>
            </a:r>
            <a:r>
              <a:rPr lang="en-GB" sz="900" dirty="0" err="1" smtClean="0">
                <a:solidFill>
                  <a:srgbClr val="000000"/>
                </a:solidFill>
                <a:latin typeface="Arial" pitchFamily="34" charset="0"/>
              </a:rPr>
              <a:t>aprendizaje</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tiempo</a:t>
            </a:r>
            <a:r>
              <a:rPr lang="en-GB" sz="900" dirty="0" smtClean="0">
                <a:solidFill>
                  <a:srgbClr val="000000"/>
                </a:solidFill>
                <a:latin typeface="Arial" pitchFamily="34" charset="0"/>
              </a:rPr>
              <a:t> real.   </a:t>
            </a:r>
          </a:p>
          <a:p>
            <a:endParaRPr lang="en-GB" sz="9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11</a:t>
            </a:fld>
            <a:endParaRPr lang="en-US"/>
          </a:p>
        </p:txBody>
      </p:sp>
    </p:spTree>
    <p:extLst>
      <p:ext uri="{BB962C8B-B14F-4D97-AF65-F5344CB8AC3E}">
        <p14:creationId xmlns:p14="http://schemas.microsoft.com/office/powerpoint/2010/main" val="40585439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solidFill>
                  <a:srgbClr val="000000"/>
                </a:solidFill>
                <a:latin typeface="Arial" pitchFamily="34" charset="0"/>
                <a:ea typeface="ＭＳ Ｐゴシック" pitchFamily="34" charset="-128"/>
              </a:rPr>
              <a:t>Principios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derechos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humanos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guía</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estándares</a:t>
            </a:r>
            <a:r>
              <a:rPr lang="en-GB" dirty="0" smtClean="0">
                <a:solidFill>
                  <a:srgbClr val="000000"/>
                </a:solidFill>
                <a:latin typeface="Arial" pitchFamily="34" charset="0"/>
                <a:ea typeface="ＭＳ Ｐゴシック" pitchFamily="34" charset="-128"/>
              </a:rPr>
              <a:t>…</a:t>
            </a:r>
          </a:p>
          <a:p>
            <a:endParaRPr lang="en-GB" dirty="0" smtClean="0">
              <a:solidFill>
                <a:srgbClr val="000000"/>
              </a:solidFill>
              <a:latin typeface="Arial" pitchFamily="34" charset="0"/>
              <a:ea typeface="ＭＳ Ｐゴシック" pitchFamily="34" charset="-128"/>
            </a:endParaRPr>
          </a:p>
          <a:p>
            <a:r>
              <a:rPr lang="en-GB" dirty="0" err="1" smtClean="0">
                <a:solidFill>
                  <a:srgbClr val="000000"/>
                </a:solidFill>
                <a:latin typeface="Arial" pitchFamily="34" charset="0"/>
                <a:ea typeface="ＭＳ Ｐゴシック" pitchFamily="34" charset="-128"/>
              </a:rPr>
              <a:t>Selección</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indicadores</a:t>
            </a:r>
            <a:r>
              <a:rPr lang="en-GB" dirty="0" smtClean="0">
                <a:solidFill>
                  <a:srgbClr val="000000"/>
                </a:solidFill>
                <a:latin typeface="Arial" pitchFamily="34" charset="0"/>
                <a:ea typeface="ＭＳ Ｐゴシック" pitchFamily="34" charset="-128"/>
              </a:rPr>
              <a:t> </a:t>
            </a:r>
          </a:p>
          <a:p>
            <a:endParaRPr lang="en-GB" dirty="0" smtClean="0">
              <a:solidFill>
                <a:srgbClr val="000000"/>
              </a:solidFill>
              <a:latin typeface="Arial" pitchFamily="34" charset="0"/>
              <a:ea typeface="ＭＳ Ｐゴシック" pitchFamily="34" charset="-128"/>
            </a:endParaRPr>
          </a:p>
          <a:p>
            <a:r>
              <a:rPr lang="en-GB" dirty="0" err="1" smtClean="0">
                <a:solidFill>
                  <a:srgbClr val="000000"/>
                </a:solidFill>
                <a:latin typeface="Arial" pitchFamily="34" charset="0"/>
                <a:ea typeface="ＭＳ Ｐゴシック" pitchFamily="34" charset="-128"/>
              </a:rPr>
              <a:t>seguimiento</a:t>
            </a:r>
            <a:r>
              <a:rPr lang="en-GB" dirty="0" smtClean="0">
                <a:solidFill>
                  <a:srgbClr val="000000"/>
                </a:solidFill>
                <a:latin typeface="Arial" pitchFamily="34" charset="0"/>
                <a:ea typeface="ＭＳ Ｐゴシック" pitchFamily="34" charset="-128"/>
              </a:rPr>
              <a:t> </a:t>
            </a:r>
            <a:r>
              <a:rPr lang="en-GB" dirty="0" smtClean="0">
                <a:solidFill>
                  <a:srgbClr val="000000"/>
                </a:solidFill>
                <a:latin typeface="Arial" pitchFamily="34" charset="0"/>
                <a:ea typeface="ＭＳ Ｐゴシック" pitchFamily="34" charset="-128"/>
              </a:rPr>
              <a:t>y </a:t>
            </a:r>
            <a:r>
              <a:rPr lang="en-GB" dirty="0" err="1" smtClean="0">
                <a:solidFill>
                  <a:srgbClr val="000000"/>
                </a:solidFill>
                <a:latin typeface="Arial" pitchFamily="34" charset="0"/>
                <a:ea typeface="ＭＳ Ｐゴシック" pitchFamily="34" charset="-128"/>
              </a:rPr>
              <a:t>procesos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informe</a:t>
            </a:r>
            <a:endParaRPr lang="en-GB" dirty="0" smtClean="0">
              <a:solidFill>
                <a:srgbClr val="000000"/>
              </a:solidFill>
              <a:latin typeface="Arial" pitchFamily="34" charset="0"/>
              <a:ea typeface="ＭＳ Ｐゴシック" pitchFamily="34" charset="-128"/>
            </a:endParaRPr>
          </a:p>
          <a:p>
            <a:r>
              <a:rPr lang="en-GB" dirty="0" smtClean="0">
                <a:solidFill>
                  <a:srgbClr val="000000"/>
                </a:solidFill>
                <a:latin typeface="Arial" pitchFamily="34" charset="0"/>
                <a:ea typeface="ＭＳ Ｐゴシック" pitchFamily="34" charset="-128"/>
              </a:rPr>
              <a:t>Un EBDH </a:t>
            </a:r>
            <a:r>
              <a:rPr lang="en-GB" dirty="0" err="1" smtClean="0">
                <a:solidFill>
                  <a:srgbClr val="000000"/>
                </a:solidFill>
                <a:latin typeface="Arial" pitchFamily="34" charset="0"/>
                <a:ea typeface="ＭＳ Ｐゴシック" pitchFamily="34" charset="-128"/>
              </a:rPr>
              <a:t>pide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garantice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u="sng" dirty="0" err="1" smtClean="0">
                <a:solidFill>
                  <a:srgbClr val="000000"/>
                </a:solidFill>
                <a:latin typeface="Arial" pitchFamily="34" charset="0"/>
                <a:ea typeface="ＭＳ Ｐゴシック" pitchFamily="34" charset="-128"/>
              </a:rPr>
              <a:t>tanto</a:t>
            </a:r>
            <a:r>
              <a:rPr lang="en-GB" u="sng" dirty="0" smtClean="0">
                <a:solidFill>
                  <a:srgbClr val="000000"/>
                </a:solidFill>
                <a:latin typeface="Arial" pitchFamily="34" charset="0"/>
                <a:ea typeface="ＭＳ Ｐゴシック" pitchFamily="34" charset="-128"/>
              </a:rPr>
              <a:t> los </a:t>
            </a:r>
            <a:r>
              <a:rPr lang="en-GB" u="sng" dirty="0" err="1" smtClean="0">
                <a:solidFill>
                  <a:srgbClr val="000000"/>
                </a:solidFill>
                <a:latin typeface="Arial" pitchFamily="34" charset="0"/>
                <a:ea typeface="ＭＳ Ｐゴシック" pitchFamily="34" charset="-128"/>
              </a:rPr>
              <a:t>titulares</a:t>
            </a:r>
            <a:r>
              <a:rPr lang="en-GB" u="sng" dirty="0" smtClean="0">
                <a:solidFill>
                  <a:srgbClr val="000000"/>
                </a:solidFill>
                <a:latin typeface="Arial" pitchFamily="34" charset="0"/>
                <a:ea typeface="ＭＳ Ｐゴシック" pitchFamily="34" charset="-128"/>
              </a:rPr>
              <a:t> de </a:t>
            </a:r>
            <a:r>
              <a:rPr lang="en-GB" u="sng" dirty="0" err="1" smtClean="0">
                <a:solidFill>
                  <a:srgbClr val="000000"/>
                </a:solidFill>
                <a:latin typeface="Arial" pitchFamily="34" charset="0"/>
                <a:ea typeface="ＭＳ Ｐゴシック" pitchFamily="34" charset="-128"/>
              </a:rPr>
              <a:t>derechos</a:t>
            </a:r>
            <a:r>
              <a:rPr lang="en-GB" u="sng" dirty="0" smtClean="0">
                <a:solidFill>
                  <a:srgbClr val="000000"/>
                </a:solidFill>
                <a:latin typeface="Arial" pitchFamily="34" charset="0"/>
                <a:ea typeface="ＭＳ Ｐゴシック" pitchFamily="34" charset="-128"/>
              </a:rPr>
              <a:t> y los  </a:t>
            </a:r>
            <a:r>
              <a:rPr lang="en-GB" u="sng" dirty="0" err="1" smtClean="0">
                <a:solidFill>
                  <a:srgbClr val="000000"/>
                </a:solidFill>
                <a:latin typeface="Arial" pitchFamily="34" charset="0"/>
                <a:ea typeface="ＭＳ Ｐゴシック" pitchFamily="34" charset="-128"/>
              </a:rPr>
              <a:t>portadores</a:t>
            </a:r>
            <a:r>
              <a:rPr lang="en-GB" u="sng" dirty="0" smtClean="0">
                <a:solidFill>
                  <a:srgbClr val="000000"/>
                </a:solidFill>
                <a:latin typeface="Arial" pitchFamily="34" charset="0"/>
                <a:ea typeface="ＭＳ Ｐゴシック" pitchFamily="34" charset="-128"/>
              </a:rPr>
              <a:t>  de </a:t>
            </a:r>
            <a:r>
              <a:rPr lang="en-GB" u="sng" dirty="0" err="1" smtClean="0">
                <a:solidFill>
                  <a:srgbClr val="000000"/>
                </a:solidFill>
                <a:latin typeface="Arial" pitchFamily="34" charset="0"/>
                <a:ea typeface="ＭＳ Ｐゴシック" pitchFamily="34" charset="-128"/>
              </a:rPr>
              <a:t>deberes</a:t>
            </a:r>
            <a:r>
              <a:rPr lang="en-GB" u="sng" dirty="0" smtClean="0">
                <a:solidFill>
                  <a:srgbClr val="000000"/>
                </a:solidFill>
                <a:latin typeface="Arial" pitchFamily="34" charset="0"/>
                <a:ea typeface="ＭＳ Ｐゴシック" pitchFamily="34" charset="-128"/>
              </a:rPr>
              <a:t> </a:t>
            </a:r>
            <a:r>
              <a:rPr lang="en-GB" u="sng" dirty="0" err="1" smtClean="0">
                <a:solidFill>
                  <a:srgbClr val="000000"/>
                </a:solidFill>
                <a:latin typeface="Arial" pitchFamily="34" charset="0"/>
                <a:ea typeface="ＭＳ Ｐゴシック" pitchFamily="34" charset="-128"/>
              </a:rPr>
              <a:t>estén</a:t>
            </a:r>
            <a:r>
              <a:rPr lang="en-GB" u="sng" dirty="0" smtClean="0">
                <a:solidFill>
                  <a:srgbClr val="000000"/>
                </a:solidFill>
                <a:latin typeface="Arial" pitchFamily="34" charset="0"/>
                <a:ea typeface="ＭＳ Ｐゴシック" pitchFamily="34" charset="-128"/>
              </a:rPr>
              <a:t> </a:t>
            </a:r>
            <a:r>
              <a:rPr lang="en-GB" u="sng" dirty="0" err="1" smtClean="0">
                <a:solidFill>
                  <a:srgbClr val="000000"/>
                </a:solidFill>
                <a:latin typeface="Arial" pitchFamily="34" charset="0"/>
                <a:ea typeface="ＭＳ Ｐゴシック" pitchFamily="34" charset="-128"/>
              </a:rPr>
              <a:t>involucrados</a:t>
            </a:r>
            <a:r>
              <a:rPr lang="en-GB" u="sng" dirty="0" smtClean="0">
                <a:solidFill>
                  <a:srgbClr val="000000"/>
                </a:solidFill>
                <a:latin typeface="Arial" pitchFamily="34" charset="0"/>
                <a:ea typeface="ＭＳ Ｐゴシック" pitchFamily="34" charset="-128"/>
              </a:rPr>
              <a:t> en el </a:t>
            </a:r>
            <a:r>
              <a:rPr lang="en-GB" u="sng" dirty="0" smtClean="0">
                <a:solidFill>
                  <a:srgbClr val="000000"/>
                </a:solidFill>
                <a:latin typeface="Arial" pitchFamily="34" charset="0"/>
                <a:ea typeface="ＭＳ Ｐゴシック" pitchFamily="34" charset="-128"/>
              </a:rPr>
              <a:t>S&amp;E,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así</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individuos</a:t>
            </a:r>
            <a:r>
              <a:rPr lang="en-GB" dirty="0" smtClean="0">
                <a:solidFill>
                  <a:srgbClr val="000000"/>
                </a:solidFill>
                <a:latin typeface="Arial" pitchFamily="34" charset="0"/>
                <a:ea typeface="ＭＳ Ｐゴシック" pitchFamily="34" charset="-128"/>
              </a:rPr>
              <a:t> o </a:t>
            </a:r>
            <a:r>
              <a:rPr lang="en-GB" dirty="0" err="1" smtClean="0">
                <a:solidFill>
                  <a:srgbClr val="000000"/>
                </a:solidFill>
                <a:latin typeface="Arial" pitchFamily="34" charset="0"/>
                <a:ea typeface="ＭＳ Ｐゴシック" pitchFamily="34" charset="-128"/>
              </a:rPr>
              <a:t>grupos</a:t>
            </a:r>
            <a:r>
              <a:rPr lang="en-GB" dirty="0" smtClean="0">
                <a:solidFill>
                  <a:srgbClr val="000000"/>
                </a:solidFill>
                <a:latin typeface="Arial" pitchFamily="34" charset="0"/>
                <a:ea typeface="ＭＳ Ｐゴシック" pitchFamily="34" charset="-128"/>
              </a:rPr>
              <a:t>, tales </a:t>
            </a:r>
            <a:r>
              <a:rPr lang="en-GB" dirty="0" err="1" smtClean="0">
                <a:solidFill>
                  <a:srgbClr val="000000"/>
                </a:solidFill>
                <a:latin typeface="Arial" pitchFamily="34" charset="0"/>
                <a:ea typeface="ＭＳ Ｐゴシック" pitchFamily="34" charset="-128"/>
              </a:rPr>
              <a:t>como</a:t>
            </a:r>
            <a:r>
              <a:rPr lang="en-GB" dirty="0" smtClean="0">
                <a:solidFill>
                  <a:srgbClr val="000000"/>
                </a:solidFill>
                <a:latin typeface="Arial" pitchFamily="34" charset="0"/>
                <a:ea typeface="ＭＳ Ｐゴシック" pitchFamily="34" charset="-128"/>
              </a:rPr>
              <a:t> ONGs, </a:t>
            </a:r>
            <a:r>
              <a:rPr lang="en-GB" dirty="0" err="1" smtClean="0">
                <a:solidFill>
                  <a:srgbClr val="000000"/>
                </a:solidFill>
                <a:latin typeface="Arial" pitchFamily="34" charset="0"/>
                <a:ea typeface="ＭＳ Ｐゴシック" pitchFamily="34" charset="-128"/>
              </a:rPr>
              <a:t>externos</a:t>
            </a:r>
            <a:r>
              <a:rPr lang="en-GB" dirty="0" smtClean="0">
                <a:solidFill>
                  <a:srgbClr val="000000"/>
                </a:solidFill>
                <a:latin typeface="Arial" pitchFamily="34" charset="0"/>
                <a:ea typeface="ＭＳ Ｐゴシック" pitchFamily="34" charset="-128"/>
              </a:rPr>
              <a:t> al </a:t>
            </a:r>
            <a:r>
              <a:rPr lang="en-GB" dirty="0" err="1" smtClean="0">
                <a:solidFill>
                  <a:srgbClr val="000000"/>
                </a:solidFill>
                <a:latin typeface="Arial" pitchFamily="34" charset="0"/>
                <a:ea typeface="ＭＳ Ｐゴシック" pitchFamily="34" charset="-128"/>
              </a:rPr>
              <a:t>proyecto</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pueden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dar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una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perspectiva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objetiva</a:t>
            </a:r>
            <a:endParaRPr lang="en-GB" dirty="0" smtClean="0">
              <a:solidFill>
                <a:srgbClr val="000000"/>
              </a:solidFill>
              <a:latin typeface="Arial" pitchFamily="34" charset="0"/>
              <a:ea typeface="ＭＳ Ｐゴシック" pitchFamily="34" charset="-128"/>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12</a:t>
            </a:fld>
            <a:endParaRPr lang="en-US"/>
          </a:p>
        </p:txBody>
      </p:sp>
    </p:spTree>
    <p:extLst>
      <p:ext uri="{BB962C8B-B14F-4D97-AF65-F5344CB8AC3E}">
        <p14:creationId xmlns:p14="http://schemas.microsoft.com/office/powerpoint/2010/main" val="3828010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0913" y="400050"/>
            <a:ext cx="4935537" cy="3702050"/>
          </a:xfrm>
        </p:spPr>
      </p:sp>
      <p:sp>
        <p:nvSpPr>
          <p:cNvPr id="3" name="Notes Placeholder 2"/>
          <p:cNvSpPr>
            <a:spLocks noGrp="1"/>
          </p:cNvSpPr>
          <p:nvPr>
            <p:ph type="body" idx="1"/>
          </p:nvPr>
        </p:nvSpPr>
        <p:spPr>
          <a:xfrm>
            <a:off x="374501" y="4217045"/>
            <a:ext cx="6048672" cy="4443413"/>
          </a:xfrm>
        </p:spPr>
        <p:txBody>
          <a:bodyPr/>
          <a:lstStyle/>
          <a:p>
            <a:r>
              <a:rPr lang="en-GB" sz="1050" b="1" i="1" dirty="0" smtClean="0">
                <a:solidFill>
                  <a:srgbClr val="000000"/>
                </a:solidFill>
                <a:latin typeface="Arial" pitchFamily="34" charset="0"/>
              </a:rPr>
              <a:t>Manual GBR, p.19-20.</a:t>
            </a:r>
          </a:p>
          <a:p>
            <a:r>
              <a:rPr lang="en-GB" sz="1050" i="1" dirty="0" err="1" smtClean="0">
                <a:solidFill>
                  <a:srgbClr val="000000"/>
                </a:solidFill>
                <a:latin typeface="Arial" pitchFamily="34" charset="0"/>
              </a:rPr>
              <a:t>Enfoque</a:t>
            </a:r>
            <a:r>
              <a:rPr lang="en-GB" sz="1050" i="1" dirty="0" smtClean="0">
                <a:solidFill>
                  <a:srgbClr val="000000"/>
                </a:solidFill>
                <a:latin typeface="Arial" pitchFamily="34" charset="0"/>
              </a:rPr>
              <a:t> </a:t>
            </a:r>
            <a:r>
              <a:rPr lang="en-GB" sz="1050" i="1" dirty="0" err="1" smtClean="0">
                <a:solidFill>
                  <a:srgbClr val="000000"/>
                </a:solidFill>
                <a:latin typeface="Arial" pitchFamily="34" charset="0"/>
              </a:rPr>
              <a:t>Basado</a:t>
            </a:r>
            <a:r>
              <a:rPr lang="en-GB" sz="1050" i="1" dirty="0" smtClean="0">
                <a:solidFill>
                  <a:srgbClr val="000000"/>
                </a:solidFill>
                <a:latin typeface="Arial" pitchFamily="34" charset="0"/>
              </a:rPr>
              <a:t> en </a:t>
            </a:r>
            <a:r>
              <a:rPr lang="en-GB" sz="1050" i="1" dirty="0" err="1" smtClean="0">
                <a:solidFill>
                  <a:srgbClr val="000000"/>
                </a:solidFill>
                <a:latin typeface="Arial" pitchFamily="34" charset="0"/>
              </a:rPr>
              <a:t>Derechos</a:t>
            </a:r>
            <a:r>
              <a:rPr lang="en-GB" sz="1050" i="1" dirty="0" smtClean="0">
                <a:solidFill>
                  <a:srgbClr val="000000"/>
                </a:solidFill>
                <a:latin typeface="Arial" pitchFamily="34" charset="0"/>
              </a:rPr>
              <a:t> </a:t>
            </a:r>
            <a:r>
              <a:rPr lang="en-GB" sz="1050" i="1" dirty="0" err="1" smtClean="0">
                <a:solidFill>
                  <a:srgbClr val="000000"/>
                </a:solidFill>
                <a:latin typeface="Arial" pitchFamily="34" charset="0"/>
              </a:rPr>
              <a:t>Humanos</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enfoque</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humanos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aporta</a:t>
            </a:r>
            <a:r>
              <a:rPr lang="en-GB" sz="1050" dirty="0" smtClean="0">
                <a:solidFill>
                  <a:srgbClr val="000000"/>
                </a:solidFill>
                <a:latin typeface="Arial" pitchFamily="34" charset="0"/>
              </a:rPr>
              <a:t> a la GBR el </a:t>
            </a:r>
            <a:r>
              <a:rPr lang="en-GB" sz="1050" dirty="0" err="1" smtClean="0">
                <a:solidFill>
                  <a:srgbClr val="000000"/>
                </a:solidFill>
                <a:latin typeface="Arial" pitchFamily="34" charset="0"/>
              </a:rPr>
              <a:t>uso</a:t>
            </a:r>
            <a:r>
              <a:rPr lang="en-GB" sz="1050" dirty="0" smtClean="0">
                <a:solidFill>
                  <a:srgbClr val="000000"/>
                </a:solidFill>
                <a:latin typeface="Arial" pitchFamily="34" charset="0"/>
              </a:rPr>
              <a:t> de un </a:t>
            </a:r>
            <a:r>
              <a:rPr lang="en-GB" sz="1050" dirty="0" err="1" smtClean="0">
                <a:solidFill>
                  <a:srgbClr val="000000"/>
                </a:solidFill>
                <a:latin typeface="Arial" pitchFamily="34" charset="0"/>
              </a:rPr>
              <a:t>marco</a:t>
            </a:r>
            <a:r>
              <a:rPr lang="en-GB" sz="1050" dirty="0" smtClean="0">
                <a:solidFill>
                  <a:srgbClr val="000000"/>
                </a:solidFill>
                <a:latin typeface="Arial" pitchFamily="34" charset="0"/>
              </a:rPr>
              <a:t> conceptual </a:t>
            </a:r>
            <a:r>
              <a:rPr lang="en-GB" sz="1050" dirty="0" err="1" smtClean="0">
                <a:solidFill>
                  <a:srgbClr val="000000"/>
                </a:solidFill>
                <a:latin typeface="Arial" pitchFamily="34" charset="0"/>
              </a:rPr>
              <a:t>para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comprender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causas</a:t>
            </a:r>
            <a:r>
              <a:rPr lang="en-GB" sz="1050" dirty="0" smtClean="0">
                <a:solidFill>
                  <a:srgbClr val="000000"/>
                </a:solidFill>
                <a:latin typeface="Arial" pitchFamily="34" charset="0"/>
              </a:rPr>
              <a:t> del </a:t>
            </a:r>
            <a:r>
              <a:rPr lang="en-GB" sz="1050" dirty="0" err="1" smtClean="0">
                <a:solidFill>
                  <a:srgbClr val="000000"/>
                </a:solidFill>
                <a:latin typeface="Arial" pitchFamily="34" charset="0"/>
              </a:rPr>
              <a:t>cumplimiento</a:t>
            </a:r>
            <a:r>
              <a:rPr lang="en-GB" sz="1050" dirty="0" smtClean="0">
                <a:solidFill>
                  <a:srgbClr val="000000"/>
                </a:solidFill>
                <a:latin typeface="Arial" pitchFamily="34" charset="0"/>
              </a:rPr>
              <a:t> o no de los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humanos</a:t>
            </a:r>
            <a:r>
              <a:rPr lang="en-GB" sz="1050" dirty="0" smtClean="0">
                <a:solidFill>
                  <a:srgbClr val="000000"/>
                </a:solidFill>
                <a:latin typeface="Arial" pitchFamily="34" charset="0"/>
              </a:rPr>
              <a:t> y, al </a:t>
            </a:r>
            <a:r>
              <a:rPr lang="en-GB" sz="1050" dirty="0" err="1" smtClean="0">
                <a:solidFill>
                  <a:srgbClr val="000000"/>
                </a:solidFill>
                <a:latin typeface="Arial" pitchFamily="34" charset="0"/>
              </a:rPr>
              <a:t>hacerlo</a:t>
            </a:r>
            <a:r>
              <a:rPr lang="en-GB" sz="1050" dirty="0" smtClean="0">
                <a:solidFill>
                  <a:srgbClr val="000000"/>
                </a:solidFill>
                <a:latin typeface="Arial" pitchFamily="34" charset="0"/>
              </a:rPr>
              <a:t>, pone de </a:t>
            </a:r>
            <a:r>
              <a:rPr lang="en-GB" sz="1050" dirty="0" err="1" smtClean="0">
                <a:solidFill>
                  <a:srgbClr val="000000"/>
                </a:solidFill>
                <a:latin typeface="Arial" pitchFamily="34" charset="0"/>
              </a:rPr>
              <a:t>manifiesto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cuestiones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subyacentes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impiden</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progreso</a:t>
            </a:r>
            <a:r>
              <a:rPr lang="en-GB" sz="1050" dirty="0" smtClean="0">
                <a:solidFill>
                  <a:srgbClr val="000000"/>
                </a:solidFill>
                <a:latin typeface="Arial" pitchFamily="34" charset="0"/>
              </a:rPr>
              <a:t> del </a:t>
            </a:r>
            <a:r>
              <a:rPr lang="en-GB" sz="1050" dirty="0" err="1" smtClean="0">
                <a:solidFill>
                  <a:srgbClr val="000000"/>
                </a:solidFill>
                <a:latin typeface="Arial" pitchFamily="34" charset="0"/>
              </a:rPr>
              <a:t>desarrollo</a:t>
            </a:r>
            <a:r>
              <a:rPr lang="en-GB" sz="1050" dirty="0" smtClean="0">
                <a:solidFill>
                  <a:srgbClr val="000000"/>
                </a:solidFill>
                <a:latin typeface="Arial" pitchFamily="34" charset="0"/>
              </a:rPr>
              <a:t>. Se </a:t>
            </a:r>
            <a:r>
              <a:rPr lang="en-GB" sz="1050" dirty="0" err="1" smtClean="0">
                <a:solidFill>
                  <a:srgbClr val="000000"/>
                </a:solidFill>
                <a:latin typeface="Arial" pitchFamily="34" charset="0"/>
              </a:rPr>
              <a:t>basa</a:t>
            </a:r>
            <a:r>
              <a:rPr lang="en-GB" sz="1050" dirty="0" smtClean="0">
                <a:solidFill>
                  <a:srgbClr val="000000"/>
                </a:solidFill>
                <a:latin typeface="Arial" pitchFamily="34" charset="0"/>
              </a:rPr>
              <a:t> en </a:t>
            </a:r>
            <a:r>
              <a:rPr lang="en-GB" sz="1050" dirty="0" err="1" smtClean="0">
                <a:solidFill>
                  <a:srgbClr val="000000"/>
                </a:solidFill>
                <a:latin typeface="Arial" pitchFamily="34" charset="0"/>
              </a:rPr>
              <a:t>estándares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principios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internacionales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humanos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desarrolla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capacidades</a:t>
            </a:r>
            <a:r>
              <a:rPr lang="en-GB" sz="1050" dirty="0" smtClean="0">
                <a:solidFill>
                  <a:srgbClr val="000000"/>
                </a:solidFill>
                <a:latin typeface="Arial" pitchFamily="34" charset="0"/>
              </a:rPr>
              <a:t> de los </a:t>
            </a:r>
            <a:r>
              <a:rPr lang="en-GB" sz="1050" dirty="0" err="1" smtClean="0">
                <a:solidFill>
                  <a:srgbClr val="000000"/>
                </a:solidFill>
                <a:latin typeface="Arial" pitchFamily="34" charset="0"/>
              </a:rPr>
              <a:t>titulares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reclamar</a:t>
            </a:r>
            <a:r>
              <a:rPr lang="en-GB" sz="1050" dirty="0" smtClean="0">
                <a:solidFill>
                  <a:srgbClr val="000000"/>
                </a:solidFill>
                <a:latin typeface="Arial" pitchFamily="34" charset="0"/>
              </a:rPr>
              <a:t> sus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y la </a:t>
            </a:r>
            <a:r>
              <a:rPr lang="en-GB" sz="1050" dirty="0" err="1" smtClean="0">
                <a:solidFill>
                  <a:srgbClr val="000000"/>
                </a:solidFill>
                <a:latin typeface="Arial" pitchFamily="34" charset="0"/>
              </a:rPr>
              <a:t>responsabilidad</a:t>
            </a:r>
            <a:r>
              <a:rPr lang="en-GB" sz="1050" dirty="0" smtClean="0">
                <a:solidFill>
                  <a:srgbClr val="000000"/>
                </a:solidFill>
                <a:latin typeface="Arial" pitchFamily="34" charset="0"/>
              </a:rPr>
              <a:t> de los  </a:t>
            </a:r>
            <a:r>
              <a:rPr lang="en-GB" sz="1050" dirty="0" err="1" smtClean="0">
                <a:solidFill>
                  <a:srgbClr val="000000"/>
                </a:solidFill>
                <a:latin typeface="Arial" pitchFamily="34" charset="0"/>
              </a:rPr>
              <a:t>portadores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deberes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cumplir</a:t>
            </a:r>
            <a:r>
              <a:rPr lang="en-GB" sz="1050" dirty="0" smtClean="0">
                <a:solidFill>
                  <a:srgbClr val="000000"/>
                </a:solidFill>
                <a:latin typeface="Arial" pitchFamily="34" charset="0"/>
              </a:rPr>
              <a:t> sus </a:t>
            </a:r>
            <a:r>
              <a:rPr lang="en-GB" sz="1050" dirty="0" err="1" smtClean="0">
                <a:solidFill>
                  <a:srgbClr val="000000"/>
                </a:solidFill>
                <a:latin typeface="Arial" pitchFamily="34" charset="0"/>
              </a:rPr>
              <a:t>deberes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Aparte</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su</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valor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normativo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como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conjunto</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valores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normas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principios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universalmente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aceptados</a:t>
            </a:r>
            <a:r>
              <a:rPr lang="en-GB" sz="1050" dirty="0" smtClean="0">
                <a:solidFill>
                  <a:srgbClr val="000000"/>
                </a:solidFill>
                <a:latin typeface="Arial" pitchFamily="34" charset="0"/>
              </a:rPr>
              <a:t>, el EBDH conduce a </a:t>
            </a:r>
            <a:r>
              <a:rPr lang="en-GB" sz="1050" dirty="0" err="1" smtClean="0">
                <a:solidFill>
                  <a:srgbClr val="000000"/>
                </a:solidFill>
                <a:latin typeface="Arial" pitchFamily="34" charset="0"/>
              </a:rPr>
              <a:t>resultados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mejores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más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sostenibles</a:t>
            </a:r>
            <a:r>
              <a:rPr lang="en-GB" sz="1050" dirty="0" smtClean="0">
                <a:solidFill>
                  <a:srgbClr val="000000"/>
                </a:solidFill>
                <a:latin typeface="Arial" pitchFamily="34" charset="0"/>
              </a:rPr>
              <a:t>. Lo </a:t>
            </a:r>
            <a:r>
              <a:rPr lang="en-GB" sz="1050" dirty="0" err="1" smtClean="0">
                <a:solidFill>
                  <a:srgbClr val="000000"/>
                </a:solidFill>
                <a:latin typeface="Arial" pitchFamily="34" charset="0"/>
              </a:rPr>
              <a:t>hace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mediante</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análisis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tratamiento</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desigualdades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prácticas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discriminatorias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relaciones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injustas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poder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están</a:t>
            </a:r>
            <a:r>
              <a:rPr lang="en-GB" sz="1050" dirty="0" smtClean="0">
                <a:solidFill>
                  <a:srgbClr val="000000"/>
                </a:solidFill>
                <a:latin typeface="Arial" pitchFamily="34" charset="0"/>
              </a:rPr>
              <a:t> a menudo en el </a:t>
            </a:r>
            <a:r>
              <a:rPr lang="en-GB" sz="1050" dirty="0" err="1" smtClean="0">
                <a:solidFill>
                  <a:srgbClr val="000000"/>
                </a:solidFill>
                <a:latin typeface="Arial" pitchFamily="34" charset="0"/>
              </a:rPr>
              <a:t>corazón</a:t>
            </a:r>
            <a:r>
              <a:rPr lang="en-GB" sz="1050" dirty="0" smtClean="0">
                <a:solidFill>
                  <a:srgbClr val="000000"/>
                </a:solidFill>
                <a:latin typeface="Arial" pitchFamily="34" charset="0"/>
              </a:rPr>
              <a:t> de los </a:t>
            </a:r>
            <a:r>
              <a:rPr lang="en-GB" sz="1050" dirty="0" err="1" smtClean="0">
                <a:solidFill>
                  <a:srgbClr val="000000"/>
                </a:solidFill>
                <a:latin typeface="Arial" pitchFamily="34" charset="0"/>
              </a:rPr>
              <a:t>problemas</a:t>
            </a:r>
            <a:r>
              <a:rPr lang="en-GB" sz="1050" dirty="0" smtClean="0">
                <a:solidFill>
                  <a:srgbClr val="000000"/>
                </a:solidFill>
                <a:latin typeface="Arial" pitchFamily="34" charset="0"/>
              </a:rPr>
              <a:t> del </a:t>
            </a:r>
            <a:r>
              <a:rPr lang="en-GB" sz="1050" dirty="0" err="1" smtClean="0">
                <a:solidFill>
                  <a:srgbClr val="000000"/>
                </a:solidFill>
                <a:latin typeface="Arial" pitchFamily="34" charset="0"/>
              </a:rPr>
              <a:t>desarrollo</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plantean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una</a:t>
            </a:r>
            <a:r>
              <a:rPr lang="en-GB" sz="1050" dirty="0" smtClean="0">
                <a:solidFill>
                  <a:srgbClr val="000000"/>
                </a:solidFill>
                <a:latin typeface="Arial" pitchFamily="34" charset="0"/>
              </a:rPr>
              <a:t> grave </a:t>
            </a:r>
            <a:r>
              <a:rPr lang="en-GB" sz="1050" dirty="0" err="1" smtClean="0">
                <a:solidFill>
                  <a:srgbClr val="000000"/>
                </a:solidFill>
                <a:latin typeface="Arial" pitchFamily="34" charset="0"/>
              </a:rPr>
              <a:t>amenaza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para</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desarrollo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si</a:t>
            </a:r>
            <a:r>
              <a:rPr lang="en-GB" sz="1050" dirty="0" smtClean="0">
                <a:solidFill>
                  <a:srgbClr val="000000"/>
                </a:solidFill>
                <a:latin typeface="Arial" pitchFamily="34" charset="0"/>
              </a:rPr>
              <a:t> no se </a:t>
            </a:r>
            <a:r>
              <a:rPr lang="en-GB" sz="1050" dirty="0" err="1" smtClean="0">
                <a:solidFill>
                  <a:srgbClr val="000000"/>
                </a:solidFill>
                <a:latin typeface="Arial" pitchFamily="34" charset="0"/>
              </a:rPr>
              <a:t>abordan</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cuadro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siguiente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destaca</a:t>
            </a:r>
            <a:r>
              <a:rPr lang="en-GB" sz="1050" dirty="0" smtClean="0">
                <a:solidFill>
                  <a:srgbClr val="000000"/>
                </a:solidFill>
                <a:latin typeface="Arial" pitchFamily="34" charset="0"/>
              </a:rPr>
              <a:t> el EBDH </a:t>
            </a:r>
            <a:r>
              <a:rPr lang="en-GB" sz="1050" dirty="0" err="1" smtClean="0">
                <a:solidFill>
                  <a:srgbClr val="000000"/>
                </a:solidFill>
                <a:latin typeface="Arial" pitchFamily="34" charset="0"/>
              </a:rPr>
              <a:t>dentro</a:t>
            </a:r>
            <a:r>
              <a:rPr lang="en-GB" sz="1050" dirty="0" smtClean="0">
                <a:solidFill>
                  <a:srgbClr val="000000"/>
                </a:solidFill>
                <a:latin typeface="Arial" pitchFamily="34" charset="0"/>
              </a:rPr>
              <a:t> del </a:t>
            </a:r>
            <a:r>
              <a:rPr lang="en-GB" sz="1050" dirty="0" err="1" smtClean="0">
                <a:solidFill>
                  <a:srgbClr val="000000"/>
                </a:solidFill>
                <a:latin typeface="Arial" pitchFamily="34" charset="0"/>
              </a:rPr>
              <a:t>contexto</a:t>
            </a:r>
            <a:r>
              <a:rPr lang="en-GB" sz="1050" dirty="0" smtClean="0">
                <a:solidFill>
                  <a:srgbClr val="000000"/>
                </a:solidFill>
                <a:latin typeface="Arial" pitchFamily="34" charset="0"/>
              </a:rPr>
              <a:t> de la GBR. </a:t>
            </a:r>
          </a:p>
          <a:p>
            <a:endParaRPr lang="en-GB" sz="1050" dirty="0" smtClean="0">
              <a:solidFill>
                <a:srgbClr val="000000"/>
              </a:solidFill>
              <a:latin typeface="Arial" pitchFamily="34" charset="0"/>
            </a:endParaRPr>
          </a:p>
          <a:p>
            <a:r>
              <a:rPr lang="en-GB" sz="1050" b="1" dirty="0" smtClean="0">
                <a:solidFill>
                  <a:srgbClr val="000000"/>
                </a:solidFill>
                <a:latin typeface="Arial" pitchFamily="34" charset="0"/>
              </a:rPr>
              <a:t>¿</a:t>
            </a:r>
            <a:r>
              <a:rPr lang="en-GB" sz="1050" b="1" dirty="0" err="1" smtClean="0">
                <a:solidFill>
                  <a:srgbClr val="000000"/>
                </a:solidFill>
                <a:latin typeface="Arial" pitchFamily="34" charset="0"/>
              </a:rPr>
              <a:t>Qué</a:t>
            </a:r>
            <a:r>
              <a:rPr lang="en-GB" sz="1050" b="1" dirty="0" smtClean="0">
                <a:solidFill>
                  <a:srgbClr val="000000"/>
                </a:solidFill>
                <a:latin typeface="Arial" pitchFamily="34" charset="0"/>
              </a:rPr>
              <a:t> le </a:t>
            </a:r>
            <a:r>
              <a:rPr lang="en-GB" sz="1050" b="1" dirty="0" err="1" smtClean="0">
                <a:solidFill>
                  <a:srgbClr val="000000"/>
                </a:solidFill>
                <a:latin typeface="Arial" pitchFamily="34" charset="0"/>
              </a:rPr>
              <a:t>añade</a:t>
            </a:r>
            <a:r>
              <a:rPr lang="en-GB" sz="1050" b="1" dirty="0" smtClean="0">
                <a:solidFill>
                  <a:srgbClr val="000000"/>
                </a:solidFill>
                <a:latin typeface="Arial" pitchFamily="34" charset="0"/>
              </a:rPr>
              <a:t> el </a:t>
            </a:r>
            <a:r>
              <a:rPr lang="en-GB" sz="1050" b="1" dirty="0" err="1" smtClean="0">
                <a:solidFill>
                  <a:srgbClr val="000000"/>
                </a:solidFill>
                <a:latin typeface="Arial" pitchFamily="34" charset="0"/>
              </a:rPr>
              <a:t>enfoque</a:t>
            </a:r>
            <a:r>
              <a:rPr lang="en-GB" sz="1050" b="1" dirty="0" smtClean="0">
                <a:solidFill>
                  <a:srgbClr val="000000"/>
                </a:solidFill>
                <a:latin typeface="Arial" pitchFamily="34" charset="0"/>
              </a:rPr>
              <a:t> </a:t>
            </a:r>
            <a:r>
              <a:rPr lang="en-GB" sz="1050" b="1" dirty="0" err="1" smtClean="0">
                <a:solidFill>
                  <a:srgbClr val="000000"/>
                </a:solidFill>
                <a:latin typeface="Arial" pitchFamily="34" charset="0"/>
              </a:rPr>
              <a:t>basado</a:t>
            </a:r>
            <a:r>
              <a:rPr lang="en-GB" sz="1050" b="1" dirty="0" smtClean="0">
                <a:solidFill>
                  <a:srgbClr val="000000"/>
                </a:solidFill>
                <a:latin typeface="Arial" pitchFamily="34" charset="0"/>
              </a:rPr>
              <a:t> en los </a:t>
            </a:r>
            <a:r>
              <a:rPr lang="en-GB" sz="1050" b="1" dirty="0" err="1" smtClean="0">
                <a:solidFill>
                  <a:srgbClr val="000000"/>
                </a:solidFill>
                <a:latin typeface="Arial" pitchFamily="34" charset="0"/>
              </a:rPr>
              <a:t>derechos</a:t>
            </a:r>
            <a:r>
              <a:rPr lang="en-GB" sz="1050" b="1" dirty="0" smtClean="0">
                <a:solidFill>
                  <a:srgbClr val="000000"/>
                </a:solidFill>
                <a:latin typeface="Arial" pitchFamily="34" charset="0"/>
              </a:rPr>
              <a:t> </a:t>
            </a:r>
            <a:r>
              <a:rPr lang="en-GB" sz="1050" b="1" dirty="0" err="1" smtClean="0">
                <a:solidFill>
                  <a:srgbClr val="000000"/>
                </a:solidFill>
                <a:latin typeface="Arial" pitchFamily="34" charset="0"/>
              </a:rPr>
              <a:t>humanos</a:t>
            </a:r>
            <a:r>
              <a:rPr lang="en-GB" sz="1050" b="1" dirty="0" smtClean="0">
                <a:solidFill>
                  <a:srgbClr val="000000"/>
                </a:solidFill>
                <a:latin typeface="Arial" pitchFamily="34" charset="0"/>
              </a:rPr>
              <a:t> (EBDH) a la GBR? </a:t>
            </a:r>
          </a:p>
          <a:p>
            <a:r>
              <a:rPr lang="en-GB" sz="1050" dirty="0" err="1" smtClean="0">
                <a:solidFill>
                  <a:srgbClr val="000000"/>
                </a:solidFill>
                <a:latin typeface="Arial" pitchFamily="34" charset="0"/>
              </a:rPr>
              <a:t>Mientras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la GBR </a:t>
            </a:r>
            <a:r>
              <a:rPr lang="en-GB" sz="1050" dirty="0" err="1" smtClean="0">
                <a:solidFill>
                  <a:srgbClr val="000000"/>
                </a:solidFill>
                <a:latin typeface="Arial" pitchFamily="34" charset="0"/>
              </a:rPr>
              <a:t>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una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herramienta</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gestión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ayuda</a:t>
            </a:r>
            <a:r>
              <a:rPr lang="en-GB" sz="1050" dirty="0" smtClean="0">
                <a:solidFill>
                  <a:srgbClr val="000000"/>
                </a:solidFill>
                <a:latin typeface="Arial" pitchFamily="34" charset="0"/>
              </a:rPr>
              <a:t> a </a:t>
            </a:r>
            <a:r>
              <a:rPr lang="en-GB" sz="1050" dirty="0" err="1" smtClean="0">
                <a:solidFill>
                  <a:srgbClr val="000000"/>
                </a:solidFill>
                <a:latin typeface="Arial" pitchFamily="34" charset="0"/>
              </a:rPr>
              <a:t>lograr</a:t>
            </a:r>
            <a:r>
              <a:rPr lang="en-GB" sz="1050" dirty="0" smtClean="0">
                <a:solidFill>
                  <a:srgbClr val="000000"/>
                </a:solidFill>
                <a:latin typeface="Arial" pitchFamily="34" charset="0"/>
              </a:rPr>
              <a:t> un </a:t>
            </a:r>
            <a:r>
              <a:rPr lang="en-GB" sz="1050" dirty="0" err="1" smtClean="0">
                <a:solidFill>
                  <a:srgbClr val="000000"/>
                </a:solidFill>
                <a:latin typeface="Arial" pitchFamily="34" charset="0"/>
              </a:rPr>
              <a:t>resultado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deseado</a:t>
            </a:r>
            <a:r>
              <a:rPr lang="en-GB" sz="1050" dirty="0" smtClean="0">
                <a:solidFill>
                  <a:srgbClr val="000000"/>
                </a:solidFill>
                <a:latin typeface="Arial" pitchFamily="34" charset="0"/>
              </a:rPr>
              <a:t>, el EBDH </a:t>
            </a:r>
            <a:r>
              <a:rPr lang="en-GB" sz="1050" dirty="0" err="1" smtClean="0">
                <a:solidFill>
                  <a:srgbClr val="000000"/>
                </a:solidFill>
                <a:latin typeface="Arial" pitchFamily="34" charset="0"/>
              </a:rPr>
              <a:t>es</a:t>
            </a:r>
            <a:r>
              <a:rPr lang="en-GB" sz="1050" dirty="0" smtClean="0">
                <a:solidFill>
                  <a:srgbClr val="000000"/>
                </a:solidFill>
                <a:latin typeface="Arial" pitchFamily="34" charset="0"/>
              </a:rPr>
              <a:t> un </a:t>
            </a:r>
            <a:r>
              <a:rPr lang="en-GB" sz="1050" dirty="0" err="1" smtClean="0">
                <a:solidFill>
                  <a:srgbClr val="000000"/>
                </a:solidFill>
                <a:latin typeface="Arial" pitchFamily="34" charset="0"/>
              </a:rPr>
              <a:t>marco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ayuda</a:t>
            </a:r>
            <a:r>
              <a:rPr lang="en-GB" sz="1050" dirty="0" smtClean="0">
                <a:solidFill>
                  <a:srgbClr val="000000"/>
                </a:solidFill>
                <a:latin typeface="Arial" pitchFamily="34" charset="0"/>
              </a:rPr>
              <a:t> a </a:t>
            </a:r>
            <a:r>
              <a:rPr lang="en-GB" sz="1050" dirty="0" err="1" smtClean="0">
                <a:solidFill>
                  <a:srgbClr val="000000"/>
                </a:solidFill>
                <a:latin typeface="Arial" pitchFamily="34" charset="0"/>
              </a:rPr>
              <a:t>definir</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resultados</a:t>
            </a:r>
            <a:r>
              <a:rPr lang="en-GB" sz="1050" dirty="0" smtClean="0">
                <a:solidFill>
                  <a:srgbClr val="000000"/>
                </a:solidFill>
                <a:latin typeface="Arial" pitchFamily="34" charset="0"/>
              </a:rPr>
              <a:t> y el </a:t>
            </a:r>
            <a:r>
              <a:rPr lang="en-GB" sz="1050" dirty="0" err="1" smtClean="0">
                <a:solidFill>
                  <a:srgbClr val="000000"/>
                </a:solidFill>
                <a:latin typeface="Arial" pitchFamily="34" charset="0"/>
              </a:rPr>
              <a:t>proceso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por</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se </a:t>
            </a:r>
            <a:r>
              <a:rPr lang="en-GB" sz="1050" dirty="0" err="1" smtClean="0">
                <a:solidFill>
                  <a:srgbClr val="000000"/>
                </a:solidFill>
                <a:latin typeface="Arial" pitchFamily="34" charset="0"/>
              </a:rPr>
              <a:t>han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conseguido</a:t>
            </a:r>
            <a:r>
              <a:rPr lang="en-GB" sz="1050" dirty="0" smtClean="0">
                <a:solidFill>
                  <a:srgbClr val="000000"/>
                </a:solidFill>
                <a:latin typeface="Arial" pitchFamily="34" charset="0"/>
              </a:rPr>
              <a:t>. </a:t>
            </a:r>
          </a:p>
          <a:p>
            <a:r>
              <a:rPr lang="en-GB" sz="1050" dirty="0" smtClean="0">
                <a:solidFill>
                  <a:srgbClr val="000000"/>
                </a:solidFill>
                <a:latin typeface="Arial" pitchFamily="34" charset="0"/>
              </a:rPr>
              <a:t>El EBDH </a:t>
            </a:r>
            <a:r>
              <a:rPr lang="en-GB" sz="1050" dirty="0" err="1" smtClean="0">
                <a:solidFill>
                  <a:srgbClr val="000000"/>
                </a:solidFill>
                <a:latin typeface="Arial" pitchFamily="34" charset="0"/>
              </a:rPr>
              <a:t>especifica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quién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debe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ser</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sujeto</a:t>
            </a:r>
            <a:r>
              <a:rPr lang="en-GB" sz="1050" dirty="0" smtClean="0">
                <a:solidFill>
                  <a:srgbClr val="000000"/>
                </a:solidFill>
                <a:latin typeface="Arial" pitchFamily="34" charset="0"/>
              </a:rPr>
              <a:t> de los </a:t>
            </a:r>
            <a:r>
              <a:rPr lang="en-GB" sz="1050" dirty="0" err="1" smtClean="0">
                <a:solidFill>
                  <a:srgbClr val="000000"/>
                </a:solidFill>
                <a:latin typeface="Arial" pitchFamily="34" charset="0"/>
              </a:rPr>
              <a:t>resultados</a:t>
            </a:r>
            <a:r>
              <a:rPr lang="en-GB" sz="1050" dirty="0" smtClean="0">
                <a:solidFill>
                  <a:srgbClr val="000000"/>
                </a:solidFill>
                <a:latin typeface="Arial" pitchFamily="34" charset="0"/>
              </a:rPr>
              <a:t> de la </a:t>
            </a:r>
            <a:r>
              <a:rPr lang="en-GB" sz="1050" dirty="0" err="1" smtClean="0">
                <a:solidFill>
                  <a:srgbClr val="000000"/>
                </a:solidFill>
                <a:latin typeface="Arial" pitchFamily="34" charset="0"/>
              </a:rPr>
              <a:t>programación</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titulares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portadores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deberes</a:t>
            </a:r>
            <a:r>
              <a:rPr lang="en-GB" sz="1050" dirty="0" smtClean="0">
                <a:solidFill>
                  <a:srgbClr val="000000"/>
                </a:solidFill>
                <a:latin typeface="Arial" pitchFamily="34" charset="0"/>
              </a:rPr>
              <a:t>: </a:t>
            </a:r>
          </a:p>
          <a:p>
            <a:r>
              <a:rPr lang="en-GB" sz="1050" b="1" i="1" dirty="0" smtClean="0">
                <a:solidFill>
                  <a:srgbClr val="000000"/>
                </a:solidFill>
                <a:latin typeface="Arial" pitchFamily="34" charset="0"/>
              </a:rPr>
              <a:t>-</a:t>
            </a:r>
            <a:r>
              <a:rPr lang="en-GB" sz="1050" dirty="0" smtClean="0">
                <a:solidFill>
                  <a:srgbClr val="000000"/>
                </a:solidFill>
                <a:latin typeface="Arial" pitchFamily="34" charset="0"/>
              </a:rPr>
              <a:t>Los </a:t>
            </a:r>
            <a:r>
              <a:rPr lang="en-GB" sz="1050" b="1" dirty="0" err="1" smtClean="0">
                <a:solidFill>
                  <a:srgbClr val="000000"/>
                </a:solidFill>
                <a:latin typeface="Arial" pitchFamily="34" charset="0"/>
              </a:rPr>
              <a:t>Efectos</a:t>
            </a:r>
            <a:r>
              <a:rPr lang="en-GB" sz="1050" b="1" dirty="0" smtClean="0">
                <a:solidFill>
                  <a:srgbClr val="000000"/>
                </a:solidFill>
                <a:latin typeface="Arial" pitchFamily="34" charset="0"/>
              </a:rPr>
              <a:t> </a:t>
            </a:r>
            <a:r>
              <a:rPr lang="en-GB" sz="1050" b="1" dirty="0" err="1" smtClean="0">
                <a:solidFill>
                  <a:srgbClr val="000000"/>
                </a:solidFill>
                <a:latin typeface="Arial" pitchFamily="34" charset="0"/>
              </a:rPr>
              <a:t>Directos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deberían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reflejar</a:t>
            </a:r>
            <a:r>
              <a:rPr lang="en-GB" sz="1050" dirty="0" smtClean="0">
                <a:solidFill>
                  <a:srgbClr val="000000"/>
                </a:solidFill>
                <a:latin typeface="Arial" pitchFamily="34" charset="0"/>
              </a:rPr>
              <a:t> la </a:t>
            </a:r>
            <a:r>
              <a:rPr lang="en-GB" sz="1050" dirty="0" err="1" smtClean="0">
                <a:solidFill>
                  <a:srgbClr val="000000"/>
                </a:solidFill>
                <a:latin typeface="Arial" pitchFamily="34" charset="0"/>
              </a:rPr>
              <a:t>mejora</a:t>
            </a:r>
            <a:r>
              <a:rPr lang="en-GB" sz="1050" dirty="0" smtClean="0">
                <a:solidFill>
                  <a:srgbClr val="000000"/>
                </a:solidFill>
                <a:latin typeface="Arial" pitchFamily="34" charset="0"/>
              </a:rPr>
              <a:t> en el </a:t>
            </a:r>
            <a:r>
              <a:rPr lang="en-GB" sz="1050" dirty="0" err="1" smtClean="0">
                <a:solidFill>
                  <a:srgbClr val="000000"/>
                </a:solidFill>
                <a:latin typeface="Arial" pitchFamily="34" charset="0"/>
              </a:rPr>
              <a:t>rendimiento</a:t>
            </a:r>
            <a:r>
              <a:rPr lang="en-GB" sz="1050" dirty="0" smtClean="0">
                <a:solidFill>
                  <a:srgbClr val="000000"/>
                </a:solidFill>
                <a:latin typeface="Arial" pitchFamily="34" charset="0"/>
              </a:rPr>
              <a:t> o la </a:t>
            </a:r>
            <a:r>
              <a:rPr lang="en-GB" sz="1050" dirty="0" err="1" smtClean="0">
                <a:solidFill>
                  <a:srgbClr val="000000"/>
                </a:solidFill>
                <a:latin typeface="Arial" pitchFamily="34" charset="0"/>
              </a:rPr>
              <a:t>responsabilidad</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fortalecida</a:t>
            </a:r>
            <a:r>
              <a:rPr lang="en-GB" sz="1050" dirty="0" smtClean="0">
                <a:solidFill>
                  <a:srgbClr val="000000"/>
                </a:solidFill>
                <a:latin typeface="Arial" pitchFamily="34" charset="0"/>
              </a:rPr>
              <a:t> del titular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y de </a:t>
            </a:r>
            <a:r>
              <a:rPr lang="en-GB" sz="1050" dirty="0" err="1" smtClean="0">
                <a:solidFill>
                  <a:srgbClr val="000000"/>
                </a:solidFill>
                <a:latin typeface="Arial" pitchFamily="34" charset="0"/>
              </a:rPr>
              <a:t>deberes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resultante</a:t>
            </a:r>
            <a:r>
              <a:rPr lang="en-GB" sz="1050" dirty="0" smtClean="0">
                <a:solidFill>
                  <a:srgbClr val="000000"/>
                </a:solidFill>
                <a:latin typeface="Arial" pitchFamily="34" charset="0"/>
              </a:rPr>
              <a:t> de un </a:t>
            </a:r>
            <a:r>
              <a:rPr lang="en-GB" sz="1050" dirty="0" err="1" smtClean="0">
                <a:solidFill>
                  <a:srgbClr val="000000"/>
                </a:solidFill>
                <a:latin typeface="Arial" pitchFamily="34" charset="0"/>
              </a:rPr>
              <a:t>cambio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institucional</a:t>
            </a:r>
            <a:r>
              <a:rPr lang="en-GB" sz="1050" dirty="0" smtClean="0">
                <a:solidFill>
                  <a:srgbClr val="000000"/>
                </a:solidFill>
                <a:latin typeface="Arial" pitchFamily="34" charset="0"/>
              </a:rPr>
              <a:t> o de </a:t>
            </a:r>
            <a:r>
              <a:rPr lang="en-GB" sz="1050" dirty="0" err="1" smtClean="0">
                <a:solidFill>
                  <a:srgbClr val="000000"/>
                </a:solidFill>
                <a:latin typeface="Arial" pitchFamily="34" charset="0"/>
              </a:rPr>
              <a:t>conducta</a:t>
            </a:r>
            <a:r>
              <a:rPr lang="en-GB" sz="1050" dirty="0" smtClean="0">
                <a:solidFill>
                  <a:srgbClr val="000000"/>
                </a:solidFill>
                <a:latin typeface="Arial" pitchFamily="34" charset="0"/>
              </a:rPr>
              <a:t>. </a:t>
            </a:r>
          </a:p>
          <a:p>
            <a:r>
              <a:rPr lang="en-GB" sz="1050" b="1" i="1" dirty="0" smtClean="0">
                <a:solidFill>
                  <a:srgbClr val="000000"/>
                </a:solidFill>
                <a:latin typeface="Arial" pitchFamily="34" charset="0"/>
              </a:rPr>
              <a:t>-</a:t>
            </a:r>
            <a:r>
              <a:rPr lang="en-GB" sz="1050" dirty="0" smtClean="0">
                <a:solidFill>
                  <a:srgbClr val="000000"/>
                </a:solidFill>
                <a:latin typeface="Arial" pitchFamily="34" charset="0"/>
              </a:rPr>
              <a:t>Los </a:t>
            </a:r>
            <a:r>
              <a:rPr lang="en-GB" sz="1050" b="1" dirty="0" err="1" smtClean="0">
                <a:solidFill>
                  <a:srgbClr val="000000"/>
                </a:solidFill>
                <a:latin typeface="Arial" pitchFamily="34" charset="0"/>
              </a:rPr>
              <a:t>Productos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deben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cerrar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brechas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capacidad</a:t>
            </a:r>
            <a:r>
              <a:rPr lang="en-GB" sz="1050" dirty="0" smtClean="0">
                <a:solidFill>
                  <a:srgbClr val="000000"/>
                </a:solidFill>
                <a:latin typeface="Arial" pitchFamily="34" charset="0"/>
              </a:rPr>
              <a:t>. </a:t>
            </a:r>
          </a:p>
          <a:p>
            <a:r>
              <a:rPr lang="en-GB" sz="1050" dirty="0" err="1" smtClean="0">
                <a:solidFill>
                  <a:srgbClr val="000000"/>
                </a:solidFill>
                <a:latin typeface="Arial" pitchFamily="34" charset="0"/>
              </a:rPr>
              <a:t>Supervisando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cómo</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programas</a:t>
            </a:r>
            <a:r>
              <a:rPr lang="en-GB" sz="1050" dirty="0" smtClean="0">
                <a:solidFill>
                  <a:srgbClr val="000000"/>
                </a:solidFill>
                <a:latin typeface="Arial" pitchFamily="34" charset="0"/>
              </a:rPr>
              <a:t> se </a:t>
            </a:r>
            <a:r>
              <a:rPr lang="en-GB" sz="1050" dirty="0" err="1" smtClean="0">
                <a:solidFill>
                  <a:srgbClr val="000000"/>
                </a:solidFill>
                <a:latin typeface="Arial" pitchFamily="34" charset="0"/>
              </a:rPr>
              <a:t>han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guiado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por</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principios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humanos</a:t>
            </a:r>
            <a:r>
              <a:rPr lang="en-GB" sz="1050" dirty="0" smtClean="0">
                <a:solidFill>
                  <a:srgbClr val="000000"/>
                </a:solidFill>
                <a:latin typeface="Arial" pitchFamily="34" charset="0"/>
              </a:rPr>
              <a:t>: * no </a:t>
            </a:r>
            <a:r>
              <a:rPr lang="en-GB" sz="1050" dirty="0" err="1" smtClean="0">
                <a:solidFill>
                  <a:srgbClr val="000000"/>
                </a:solidFill>
                <a:latin typeface="Arial" pitchFamily="34" charset="0"/>
              </a:rPr>
              <a:t>discriminación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participación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rendición</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cuentas</a:t>
            </a:r>
            <a:r>
              <a:rPr lang="en-GB" sz="1050" dirty="0" smtClean="0">
                <a:solidFill>
                  <a:srgbClr val="000000"/>
                </a:solidFill>
                <a:latin typeface="Arial" pitchFamily="34" charset="0"/>
              </a:rPr>
              <a:t>) en el </a:t>
            </a:r>
            <a:r>
              <a:rPr lang="en-GB" sz="1050" dirty="0" err="1" smtClean="0">
                <a:solidFill>
                  <a:srgbClr val="000000"/>
                </a:solidFill>
                <a:latin typeface="Arial" pitchFamily="34" charset="0"/>
              </a:rPr>
              <a:t>proceso</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consecución</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resultados</a:t>
            </a:r>
            <a:r>
              <a:rPr lang="en-GB" sz="1050" dirty="0" smtClean="0">
                <a:solidFill>
                  <a:srgbClr val="000000"/>
                </a:solidFill>
                <a:latin typeface="Arial" pitchFamily="34" charset="0"/>
              </a:rPr>
              <a:t>. </a:t>
            </a:r>
          </a:p>
          <a:p>
            <a:r>
              <a:rPr lang="en-GB" sz="1050" dirty="0" err="1" smtClean="0">
                <a:solidFill>
                  <a:srgbClr val="000000"/>
                </a:solidFill>
                <a:latin typeface="Arial" pitchFamily="34" charset="0"/>
              </a:rPr>
              <a:t>Especificando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cuáles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deberían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ser</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resultados</a:t>
            </a:r>
            <a:r>
              <a:rPr lang="en-GB" sz="1050" dirty="0" smtClean="0">
                <a:solidFill>
                  <a:srgbClr val="000000"/>
                </a:solidFill>
                <a:latin typeface="Arial" pitchFamily="34" charset="0"/>
              </a:rPr>
              <a:t> de la </a:t>
            </a:r>
            <a:r>
              <a:rPr lang="en-GB" sz="1050" dirty="0" err="1" smtClean="0">
                <a:solidFill>
                  <a:srgbClr val="000000"/>
                </a:solidFill>
                <a:latin typeface="Arial" pitchFamily="34" charset="0"/>
              </a:rPr>
              <a:t>programación</a:t>
            </a:r>
            <a:r>
              <a:rPr lang="en-GB" sz="1050" dirty="0" smtClean="0">
                <a:solidFill>
                  <a:srgbClr val="000000"/>
                </a:solidFill>
                <a:latin typeface="Arial" pitchFamily="34" charset="0"/>
              </a:rPr>
              <a:t>: la </a:t>
            </a:r>
            <a:r>
              <a:rPr lang="en-GB" sz="1050" dirty="0" err="1" smtClean="0">
                <a:solidFill>
                  <a:srgbClr val="000000"/>
                </a:solidFill>
                <a:latin typeface="Arial" pitchFamily="34" charset="0"/>
              </a:rPr>
              <a:t>realización</a:t>
            </a:r>
            <a:r>
              <a:rPr lang="en-GB" sz="1050" dirty="0" smtClean="0">
                <a:solidFill>
                  <a:srgbClr val="000000"/>
                </a:solidFill>
                <a:latin typeface="Arial" pitchFamily="34" charset="0"/>
              </a:rPr>
              <a:t> de los </a:t>
            </a:r>
            <a:r>
              <a:rPr lang="en-GB" sz="1050" dirty="0" err="1" smtClean="0">
                <a:solidFill>
                  <a:srgbClr val="000000"/>
                </a:solidFill>
                <a:latin typeface="Arial" pitchFamily="34" charset="0"/>
              </a:rPr>
              <a:t>derechos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humanos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como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están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establecidos</a:t>
            </a:r>
            <a:r>
              <a:rPr lang="en-GB" sz="1050" dirty="0" smtClean="0">
                <a:solidFill>
                  <a:srgbClr val="000000"/>
                </a:solidFill>
                <a:latin typeface="Arial" pitchFamily="34" charset="0"/>
              </a:rPr>
              <a:t> en los </a:t>
            </a:r>
            <a:r>
              <a:rPr lang="en-GB" sz="1050" dirty="0" err="1" smtClean="0">
                <a:solidFill>
                  <a:srgbClr val="000000"/>
                </a:solidFill>
                <a:latin typeface="Arial" pitchFamily="34" charset="0"/>
              </a:rPr>
              <a:t>instrumentos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internacionales</a:t>
            </a:r>
            <a:r>
              <a:rPr lang="en-GB" sz="1050" dirty="0" smtClean="0">
                <a:solidFill>
                  <a:srgbClr val="000000"/>
                </a:solidFill>
                <a:latin typeface="Arial" pitchFamily="34" charset="0"/>
              </a:rPr>
              <a:t>. </a:t>
            </a:r>
          </a:p>
          <a:p>
            <a:endParaRPr lang="en-GB" sz="105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13</a:t>
            </a:fld>
            <a:endParaRPr lang="en-US"/>
          </a:p>
        </p:txBody>
      </p:sp>
    </p:spTree>
    <p:extLst>
      <p:ext uri="{BB962C8B-B14F-4D97-AF65-F5344CB8AC3E}">
        <p14:creationId xmlns:p14="http://schemas.microsoft.com/office/powerpoint/2010/main" val="3900179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u="sng" dirty="0" err="1" smtClean="0">
                <a:solidFill>
                  <a:srgbClr val="000000"/>
                </a:solidFill>
                <a:latin typeface="Arial" pitchFamily="34" charset="0"/>
              </a:rPr>
              <a:t>Difícil</a:t>
            </a:r>
            <a:r>
              <a:rPr lang="en-GB" sz="1100" u="sng" dirty="0" smtClean="0">
                <a:solidFill>
                  <a:srgbClr val="000000"/>
                </a:solidFill>
                <a:latin typeface="Arial" pitchFamily="34" charset="0"/>
              </a:rPr>
              <a:t> </a:t>
            </a:r>
            <a:r>
              <a:rPr lang="en-GB" sz="1100" u="sng" dirty="0" err="1" smtClean="0">
                <a:solidFill>
                  <a:srgbClr val="000000"/>
                </a:solidFill>
                <a:latin typeface="Arial" pitchFamily="34" charset="0"/>
              </a:rPr>
              <a:t>aplicar</a:t>
            </a:r>
            <a:r>
              <a:rPr lang="en-GB" sz="1100" u="sng" dirty="0" smtClean="0">
                <a:solidFill>
                  <a:srgbClr val="000000"/>
                </a:solidFill>
                <a:latin typeface="Arial" pitchFamily="34" charset="0"/>
              </a:rPr>
              <a:t> la </a:t>
            </a:r>
            <a:r>
              <a:rPr lang="en-GB" sz="1100" u="sng" dirty="0" err="1" smtClean="0">
                <a:solidFill>
                  <a:srgbClr val="000000"/>
                </a:solidFill>
                <a:latin typeface="Arial" pitchFamily="34" charset="0"/>
              </a:rPr>
              <a:t>lógica</a:t>
            </a:r>
            <a:r>
              <a:rPr lang="en-GB" sz="1100" u="sng" dirty="0" smtClean="0">
                <a:solidFill>
                  <a:srgbClr val="000000"/>
                </a:solidFill>
                <a:latin typeface="Arial" pitchFamily="34" charset="0"/>
              </a:rPr>
              <a:t> causal,</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especialmente</a:t>
            </a:r>
            <a:r>
              <a:rPr lang="en-GB" sz="1100" dirty="0" smtClean="0">
                <a:solidFill>
                  <a:srgbClr val="000000"/>
                </a:solidFill>
                <a:latin typeface="Arial" pitchFamily="34" charset="0"/>
              </a:rPr>
              <a:t> en </a:t>
            </a:r>
            <a:r>
              <a:rPr lang="en-GB" sz="1100" dirty="0" err="1" smtClean="0">
                <a:solidFill>
                  <a:srgbClr val="000000"/>
                </a:solidFill>
                <a:latin typeface="Arial" pitchFamily="34" charset="0"/>
              </a:rPr>
              <a:t>relación</a:t>
            </a:r>
            <a:r>
              <a:rPr lang="en-GB" sz="1100" dirty="0" smtClean="0">
                <a:solidFill>
                  <a:srgbClr val="000000"/>
                </a:solidFill>
                <a:latin typeface="Arial" pitchFamily="34" charset="0"/>
              </a:rPr>
              <a:t> co </a:t>
            </a:r>
            <a:r>
              <a:rPr lang="en-GB" sz="1100" dirty="0" err="1" smtClean="0">
                <a:solidFill>
                  <a:srgbClr val="000000"/>
                </a:solidFill>
                <a:latin typeface="Arial" pitchFamily="34" charset="0"/>
              </a:rPr>
              <a:t>procesos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complejos</a:t>
            </a:r>
            <a:r>
              <a:rPr lang="en-GB" sz="1100" dirty="0" smtClean="0">
                <a:solidFill>
                  <a:srgbClr val="000000"/>
                </a:solidFill>
                <a:latin typeface="Arial" pitchFamily="34" charset="0"/>
              </a:rPr>
              <a:t>, no </a:t>
            </a:r>
            <a:r>
              <a:rPr lang="en-GB" sz="1100" dirty="0" err="1" smtClean="0">
                <a:solidFill>
                  <a:srgbClr val="000000"/>
                </a:solidFill>
                <a:latin typeface="Arial" pitchFamily="34" charset="0"/>
              </a:rPr>
              <a:t>transparentes</a:t>
            </a:r>
            <a:r>
              <a:rPr lang="en-GB" sz="1100" dirty="0" smtClean="0">
                <a:solidFill>
                  <a:srgbClr val="000000"/>
                </a:solidFill>
                <a:latin typeface="Arial" pitchFamily="34" charset="0"/>
              </a:rPr>
              <a:t> o </a:t>
            </a:r>
            <a:r>
              <a:rPr lang="en-GB" sz="1100" dirty="0" err="1" smtClean="0">
                <a:solidFill>
                  <a:srgbClr val="000000"/>
                </a:solidFill>
                <a:latin typeface="Arial" pitchFamily="34" charset="0"/>
              </a:rPr>
              <a:t>multifacéticos</a:t>
            </a:r>
            <a:endParaRPr lang="en-GB" sz="1100" dirty="0" smtClean="0">
              <a:solidFill>
                <a:srgbClr val="000000"/>
              </a:solidFill>
              <a:latin typeface="Arial" pitchFamily="34" charset="0"/>
            </a:endParaRPr>
          </a:p>
          <a:p>
            <a:endParaRPr lang="en-GB" sz="1100" dirty="0" smtClean="0">
              <a:solidFill>
                <a:srgbClr val="000000"/>
              </a:solidFill>
              <a:latin typeface="Arial" pitchFamily="34" charset="0"/>
            </a:endParaRPr>
          </a:p>
          <a:p>
            <a:r>
              <a:rPr lang="en-GB" sz="1100" dirty="0" err="1" smtClean="0">
                <a:solidFill>
                  <a:srgbClr val="000000"/>
                </a:solidFill>
                <a:latin typeface="Arial" pitchFamily="34" charset="0"/>
              </a:rPr>
              <a:t>Difícil</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aprender</a:t>
            </a:r>
            <a:r>
              <a:rPr lang="en-GB" sz="1100" dirty="0" smtClean="0">
                <a:solidFill>
                  <a:srgbClr val="000000"/>
                </a:solidFill>
                <a:latin typeface="Arial" pitchFamily="34" charset="0"/>
              </a:rPr>
              <a:t> La GBR no </a:t>
            </a:r>
            <a:r>
              <a:rPr lang="en-GB" sz="1100" dirty="0" err="1" smtClean="0">
                <a:solidFill>
                  <a:srgbClr val="000000"/>
                </a:solidFill>
                <a:latin typeface="Arial" pitchFamily="34" charset="0"/>
              </a:rPr>
              <a:t>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intuitiva</a:t>
            </a:r>
            <a:r>
              <a:rPr lang="en-GB" sz="1100" dirty="0" smtClean="0">
                <a:solidFill>
                  <a:srgbClr val="000000"/>
                </a:solidFill>
                <a:latin typeface="Arial" pitchFamily="34" charset="0"/>
              </a:rPr>
              <a:t>, no </a:t>
            </a:r>
            <a:r>
              <a:rPr lang="en-GB" sz="1100" dirty="0" err="1" smtClean="0">
                <a:solidFill>
                  <a:srgbClr val="000000"/>
                </a:solidFill>
                <a:latin typeface="Arial" pitchFamily="34" charset="0"/>
              </a:rPr>
              <a:t>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fácil</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enseñarla</a:t>
            </a:r>
            <a:r>
              <a:rPr lang="en-GB" sz="1100" dirty="0" smtClean="0">
                <a:solidFill>
                  <a:srgbClr val="000000"/>
                </a:solidFill>
                <a:latin typeface="Arial" pitchFamily="34" charset="0"/>
              </a:rPr>
              <a:t>", se </a:t>
            </a:r>
            <a:r>
              <a:rPr lang="en-GB" sz="1100" dirty="0" err="1" smtClean="0">
                <a:solidFill>
                  <a:srgbClr val="000000"/>
                </a:solidFill>
                <a:latin typeface="Arial" pitchFamily="34" charset="0"/>
              </a:rPr>
              <a:t>requieren</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años</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uso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para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lograr</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práctica</a:t>
            </a:r>
            <a:r>
              <a:rPr lang="en-GB" sz="1100" dirty="0" smtClean="0">
                <a:solidFill>
                  <a:srgbClr val="000000"/>
                </a:solidFill>
                <a:latin typeface="Arial" pitchFamily="34" charset="0"/>
              </a:rPr>
              <a:t> y un </a:t>
            </a:r>
            <a:r>
              <a:rPr lang="en-GB" sz="1100" dirty="0" err="1" smtClean="0">
                <a:solidFill>
                  <a:srgbClr val="000000"/>
                </a:solidFill>
                <a:latin typeface="Arial" pitchFamily="34" charset="0"/>
              </a:rPr>
              <a:t>entendimiento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común</a:t>
            </a:r>
            <a:endParaRPr lang="en-GB" sz="1100" dirty="0" smtClean="0">
              <a:solidFill>
                <a:srgbClr val="000000"/>
              </a:solidFill>
              <a:latin typeface="Arial" pitchFamily="34" charset="0"/>
            </a:endParaRPr>
          </a:p>
          <a:p>
            <a:endParaRPr lang="en-GB" sz="1100" dirty="0" smtClean="0">
              <a:solidFill>
                <a:srgbClr val="000000"/>
              </a:solidFill>
              <a:latin typeface="Arial" pitchFamily="34" charset="0"/>
            </a:endParaRPr>
          </a:p>
          <a:p>
            <a:r>
              <a:rPr lang="en-GB" sz="1100" u="sng" dirty="0" err="1" smtClean="0">
                <a:solidFill>
                  <a:srgbClr val="000000"/>
                </a:solidFill>
                <a:latin typeface="Arial" pitchFamily="34" charset="0"/>
              </a:rPr>
              <a:t>Difícil</a:t>
            </a:r>
            <a:r>
              <a:rPr lang="en-GB" sz="1100" u="sng" dirty="0" smtClean="0">
                <a:solidFill>
                  <a:srgbClr val="000000"/>
                </a:solidFill>
                <a:latin typeface="Arial" pitchFamily="34" charset="0"/>
              </a:rPr>
              <a:t> de </a:t>
            </a:r>
            <a:r>
              <a:rPr lang="en-GB" sz="1100" u="sng" dirty="0" err="1" smtClean="0">
                <a:solidFill>
                  <a:srgbClr val="000000"/>
                </a:solidFill>
                <a:latin typeface="Arial" pitchFamily="34" charset="0"/>
              </a:rPr>
              <a:t>integrar</a:t>
            </a:r>
            <a:r>
              <a:rPr lang="en-GB" sz="1100" u="sng" dirty="0" smtClean="0">
                <a:solidFill>
                  <a:srgbClr val="000000"/>
                </a:solidFill>
                <a:latin typeface="Arial" pitchFamily="34" charset="0"/>
              </a:rPr>
              <a:t>,</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por</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ejemplo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preocupaciones</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género</a:t>
            </a:r>
            <a:r>
              <a:rPr lang="en-GB" sz="1100" dirty="0" smtClean="0">
                <a:solidFill>
                  <a:srgbClr val="000000"/>
                </a:solidFill>
                <a:latin typeface="Arial" pitchFamily="34" charset="0"/>
              </a:rPr>
              <a:t> y </a:t>
            </a:r>
            <a:r>
              <a:rPr lang="en-GB" sz="1100" dirty="0" err="1" smtClean="0">
                <a:solidFill>
                  <a:srgbClr val="000000"/>
                </a:solidFill>
                <a:latin typeface="Arial" pitchFamily="34" charset="0"/>
              </a:rPr>
              <a:t>derechos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humanos</a:t>
            </a:r>
            <a:r>
              <a:rPr lang="en-GB" sz="1100" dirty="0" smtClean="0">
                <a:solidFill>
                  <a:srgbClr val="000000"/>
                </a:solidFill>
                <a:latin typeface="Arial" pitchFamily="34" charset="0"/>
              </a:rPr>
              <a:t> en la </a:t>
            </a:r>
            <a:r>
              <a:rPr lang="en-GB" sz="1100" dirty="0" err="1" smtClean="0">
                <a:solidFill>
                  <a:srgbClr val="000000"/>
                </a:solidFill>
                <a:latin typeface="Arial" pitchFamily="34" charset="0"/>
              </a:rPr>
              <a:t>cadena</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resultados</a:t>
            </a:r>
            <a:r>
              <a:rPr lang="en-GB" sz="1100" dirty="0" smtClean="0">
                <a:solidFill>
                  <a:srgbClr val="000000"/>
                </a:solidFill>
                <a:latin typeface="Arial" pitchFamily="34" charset="0"/>
              </a:rPr>
              <a:t> y en </a:t>
            </a:r>
            <a:r>
              <a:rPr lang="en-GB" sz="1100" dirty="0" err="1" smtClean="0">
                <a:solidFill>
                  <a:srgbClr val="000000"/>
                </a:solidFill>
                <a:latin typeface="Arial" pitchFamily="34" charset="0"/>
              </a:rPr>
              <a:t>indicadores</a:t>
            </a:r>
            <a:endParaRPr lang="en-GB" sz="1100" dirty="0" smtClean="0">
              <a:solidFill>
                <a:srgbClr val="000000"/>
              </a:solidFill>
              <a:latin typeface="Arial" pitchFamily="34" charset="0"/>
            </a:endParaRPr>
          </a:p>
          <a:p>
            <a:endParaRPr lang="en-GB" sz="1100" dirty="0" smtClean="0">
              <a:solidFill>
                <a:srgbClr val="000000"/>
              </a:solidFill>
              <a:latin typeface="Arial" pitchFamily="34" charset="0"/>
            </a:endParaRPr>
          </a:p>
          <a:p>
            <a:r>
              <a:rPr lang="en-GB" sz="1100" u="sng" dirty="0" err="1" smtClean="0">
                <a:solidFill>
                  <a:srgbClr val="000000"/>
                </a:solidFill>
                <a:latin typeface="Arial" pitchFamily="34" charset="0"/>
              </a:rPr>
              <a:t>Difícil</a:t>
            </a:r>
            <a:r>
              <a:rPr lang="en-GB" sz="1100" u="sng" dirty="0" smtClean="0">
                <a:solidFill>
                  <a:srgbClr val="000000"/>
                </a:solidFill>
                <a:latin typeface="Arial" pitchFamily="34" charset="0"/>
              </a:rPr>
              <a:t> de </a:t>
            </a:r>
            <a:r>
              <a:rPr lang="en-GB" sz="1100" u="sng" dirty="0" err="1" smtClean="0">
                <a:solidFill>
                  <a:srgbClr val="000000"/>
                </a:solidFill>
                <a:latin typeface="Arial" pitchFamily="34" charset="0"/>
              </a:rPr>
              <a:t>revisar</a:t>
            </a:r>
            <a:r>
              <a:rPr lang="en-GB" sz="1100" u="sng" dirty="0" smtClean="0">
                <a:solidFill>
                  <a:srgbClr val="000000"/>
                </a:solidFill>
                <a:latin typeface="Arial" pitchFamily="34" charset="0"/>
              </a:rPr>
              <a:t>,</a:t>
            </a:r>
            <a:r>
              <a:rPr lang="en-GB" sz="1100" dirty="0" smtClean="0">
                <a:solidFill>
                  <a:srgbClr val="000000"/>
                </a:solidFill>
                <a:latin typeface="Arial" pitchFamily="34" charset="0"/>
              </a:rPr>
              <a:t> y </a:t>
            </a:r>
            <a:r>
              <a:rPr lang="en-GB" sz="1100" dirty="0" err="1" smtClean="0">
                <a:solidFill>
                  <a:srgbClr val="000000"/>
                </a:solidFill>
                <a:latin typeface="Arial" pitchFamily="34" charset="0"/>
              </a:rPr>
              <a:t>por</a:t>
            </a:r>
            <a:r>
              <a:rPr lang="en-GB" sz="1100" dirty="0" smtClean="0">
                <a:solidFill>
                  <a:srgbClr val="000000"/>
                </a:solidFill>
                <a:latin typeface="Arial" pitchFamily="34" charset="0"/>
              </a:rPr>
              <a:t> lo </a:t>
            </a:r>
            <a:r>
              <a:rPr lang="en-GB" sz="1100" dirty="0" err="1" smtClean="0">
                <a:solidFill>
                  <a:srgbClr val="000000"/>
                </a:solidFill>
                <a:latin typeface="Arial" pitchFamily="34" charset="0"/>
              </a:rPr>
              <a:t>tanto</a:t>
            </a:r>
            <a:r>
              <a:rPr lang="en-GB" sz="1100" dirty="0" smtClean="0">
                <a:solidFill>
                  <a:srgbClr val="000000"/>
                </a:solidFill>
                <a:latin typeface="Arial" pitchFamily="34" charset="0"/>
              </a:rPr>
              <a:t> a menudo se "</a:t>
            </a:r>
            <a:r>
              <a:rPr lang="en-GB" sz="1100" dirty="0" err="1" smtClean="0">
                <a:solidFill>
                  <a:srgbClr val="000000"/>
                </a:solidFill>
                <a:latin typeface="Arial" pitchFamily="34" charset="0"/>
              </a:rPr>
              <a:t>fija</a:t>
            </a:r>
            <a:r>
              <a:rPr lang="en-GB" sz="1100" dirty="0" smtClean="0">
                <a:solidFill>
                  <a:srgbClr val="000000"/>
                </a:solidFill>
                <a:latin typeface="Arial" pitchFamily="34" charset="0"/>
              </a:rPr>
              <a:t>" </a:t>
            </a:r>
          </a:p>
          <a:p>
            <a:endParaRPr lang="en-GB" sz="1100" dirty="0" smtClean="0">
              <a:solidFill>
                <a:srgbClr val="000000"/>
              </a:solidFill>
              <a:latin typeface="Arial" pitchFamily="34" charset="0"/>
            </a:endParaRPr>
          </a:p>
          <a:p>
            <a:r>
              <a:rPr lang="en-GB" sz="1100" u="sng" dirty="0" err="1" smtClean="0">
                <a:solidFill>
                  <a:srgbClr val="000000"/>
                </a:solidFill>
                <a:latin typeface="Arial" pitchFamily="34" charset="0"/>
              </a:rPr>
              <a:t>Difícil</a:t>
            </a:r>
            <a:r>
              <a:rPr lang="en-GB" sz="1100" u="sng" dirty="0" smtClean="0">
                <a:solidFill>
                  <a:srgbClr val="000000"/>
                </a:solidFill>
                <a:latin typeface="Arial" pitchFamily="34" charset="0"/>
              </a:rPr>
              <a:t> de </a:t>
            </a:r>
            <a:r>
              <a:rPr lang="en-GB" sz="1100" u="sng" dirty="0" err="1" smtClean="0">
                <a:solidFill>
                  <a:srgbClr val="000000"/>
                </a:solidFill>
                <a:latin typeface="Arial" pitchFamily="34" charset="0"/>
              </a:rPr>
              <a:t>medir</a:t>
            </a:r>
            <a:r>
              <a:rPr lang="en-GB" sz="1100" u="sng" dirty="0" smtClean="0">
                <a:solidFill>
                  <a:srgbClr val="000000"/>
                </a:solidFill>
                <a:latin typeface="Arial" pitchFamily="34" charset="0"/>
              </a:rPr>
              <a:t>:</a:t>
            </a:r>
            <a:r>
              <a:rPr lang="en-GB" sz="1100" dirty="0" smtClean="0">
                <a:solidFill>
                  <a:srgbClr val="000000"/>
                </a:solidFill>
                <a:latin typeface="Arial" pitchFamily="34" charset="0"/>
              </a:rPr>
              <a:t> la </a:t>
            </a:r>
            <a:r>
              <a:rPr lang="en-GB" sz="1100" dirty="0" err="1" smtClean="0">
                <a:solidFill>
                  <a:srgbClr val="000000"/>
                </a:solidFill>
                <a:latin typeface="Arial" pitchFamily="34" charset="0"/>
              </a:rPr>
              <a:t>multitud</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tipos</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indicadores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dificultades</a:t>
            </a:r>
            <a:r>
              <a:rPr lang="en-GB" sz="1100" dirty="0" smtClean="0">
                <a:solidFill>
                  <a:srgbClr val="000000"/>
                </a:solidFill>
                <a:latin typeface="Arial" pitchFamily="34" charset="0"/>
              </a:rPr>
              <a:t> en la </a:t>
            </a:r>
            <a:r>
              <a:rPr lang="en-GB" sz="1100" dirty="0" err="1" smtClean="0">
                <a:solidFill>
                  <a:srgbClr val="000000"/>
                </a:solidFill>
                <a:latin typeface="Arial" pitchFamily="34" charset="0"/>
              </a:rPr>
              <a:t>elección</a:t>
            </a:r>
            <a:r>
              <a:rPr lang="en-GB" sz="1100" dirty="0" smtClean="0">
                <a:solidFill>
                  <a:srgbClr val="000000"/>
                </a:solidFill>
                <a:latin typeface="Arial" pitchFamily="34" charset="0"/>
              </a:rPr>
              <a:t> de un </a:t>
            </a:r>
            <a:r>
              <a:rPr lang="en-GB" sz="1100" dirty="0" err="1" smtClean="0">
                <a:solidFill>
                  <a:srgbClr val="000000"/>
                </a:solidFill>
                <a:latin typeface="Arial" pitchFamily="34" charset="0"/>
              </a:rPr>
              <a:t>número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razonable</a:t>
            </a:r>
            <a:r>
              <a:rPr lang="en-GB" sz="1100" dirty="0" smtClean="0">
                <a:solidFill>
                  <a:srgbClr val="000000"/>
                </a:solidFill>
                <a:latin typeface="Arial" pitchFamily="34" charset="0"/>
              </a:rPr>
              <a:t>, la </a:t>
            </a:r>
            <a:r>
              <a:rPr lang="en-GB" sz="1100" dirty="0" err="1" smtClean="0">
                <a:solidFill>
                  <a:srgbClr val="000000"/>
                </a:solidFill>
                <a:latin typeface="Arial" pitchFamily="34" charset="0"/>
              </a:rPr>
              <a:t>confianza</a:t>
            </a:r>
            <a:r>
              <a:rPr lang="en-GB" sz="1100" dirty="0" smtClean="0">
                <a:solidFill>
                  <a:srgbClr val="000000"/>
                </a:solidFill>
                <a:latin typeface="Arial" pitchFamily="34" charset="0"/>
              </a:rPr>
              <a:t> en los </a:t>
            </a:r>
            <a:r>
              <a:rPr lang="en-GB" sz="1100" dirty="0" err="1" smtClean="0">
                <a:solidFill>
                  <a:srgbClr val="000000"/>
                </a:solidFill>
                <a:latin typeface="Arial" pitchFamily="34" charset="0"/>
              </a:rPr>
              <a:t>indicadores</a:t>
            </a:r>
            <a:r>
              <a:rPr lang="en-GB" sz="1100" dirty="0" smtClean="0">
                <a:solidFill>
                  <a:srgbClr val="000000"/>
                </a:solidFill>
                <a:latin typeface="Arial" pitchFamily="34" charset="0"/>
              </a:rPr>
              <a:t> no </a:t>
            </a:r>
            <a:r>
              <a:rPr lang="en-GB" sz="1100" dirty="0" err="1" smtClean="0">
                <a:solidFill>
                  <a:srgbClr val="000000"/>
                </a:solidFill>
                <a:latin typeface="Arial" pitchFamily="34" charset="0"/>
              </a:rPr>
              <a:t>medibles</a:t>
            </a:r>
            <a:r>
              <a:rPr lang="en-GB" sz="1100" dirty="0" smtClean="0">
                <a:solidFill>
                  <a:srgbClr val="000000"/>
                </a:solidFill>
                <a:latin typeface="Arial" pitchFamily="34" charset="0"/>
              </a:rPr>
              <a:t>, la </a:t>
            </a:r>
            <a:r>
              <a:rPr lang="en-GB" sz="1100" dirty="0" err="1" smtClean="0">
                <a:solidFill>
                  <a:srgbClr val="000000"/>
                </a:solidFill>
                <a:latin typeface="Arial" pitchFamily="34" charset="0"/>
              </a:rPr>
              <a:t>búsqueda</a:t>
            </a:r>
            <a:r>
              <a:rPr lang="en-GB" sz="1100" dirty="0" smtClean="0">
                <a:solidFill>
                  <a:srgbClr val="000000"/>
                </a:solidFill>
                <a:latin typeface="Arial" pitchFamily="34" charset="0"/>
              </a:rPr>
              <a:t> de la </a:t>
            </a:r>
            <a:r>
              <a:rPr lang="en-GB" sz="1100" dirty="0" err="1" smtClean="0">
                <a:solidFill>
                  <a:srgbClr val="000000"/>
                </a:solidFill>
                <a:latin typeface="Arial" pitchFamily="34" charset="0"/>
              </a:rPr>
              <a:t>visibilidad</a:t>
            </a:r>
            <a:r>
              <a:rPr lang="en-GB" sz="1100" dirty="0" smtClean="0">
                <a:solidFill>
                  <a:srgbClr val="000000"/>
                </a:solidFill>
                <a:latin typeface="Arial" pitchFamily="34" charset="0"/>
              </a:rPr>
              <a:t> de los </a:t>
            </a:r>
            <a:r>
              <a:rPr lang="en-GB" sz="1100" dirty="0" err="1" smtClean="0">
                <a:solidFill>
                  <a:srgbClr val="000000"/>
                </a:solidFill>
                <a:latin typeface="Arial" pitchFamily="34" charset="0"/>
              </a:rPr>
              <a:t>indicadores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débil</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seguimiento</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indicadores</a:t>
            </a:r>
            <a:endParaRPr lang="en-GB" sz="1100" dirty="0" smtClean="0">
              <a:solidFill>
                <a:srgbClr val="000000"/>
              </a:solidFill>
              <a:latin typeface="Arial" pitchFamily="34" charset="0"/>
            </a:endParaRPr>
          </a:p>
          <a:p>
            <a:endParaRPr lang="en-GB" sz="1100" dirty="0" smtClean="0">
              <a:solidFill>
                <a:srgbClr val="000000"/>
              </a:solidFill>
              <a:latin typeface="Arial" pitchFamily="34" charset="0"/>
            </a:endParaRPr>
          </a:p>
          <a:p>
            <a:r>
              <a:rPr lang="en-GB" sz="1100" u="sng" dirty="0" err="1" smtClean="0">
                <a:solidFill>
                  <a:srgbClr val="000000"/>
                </a:solidFill>
                <a:latin typeface="Arial" pitchFamily="34" charset="0"/>
              </a:rPr>
              <a:t>Difícil</a:t>
            </a:r>
            <a:r>
              <a:rPr lang="en-GB" sz="1100" u="sng" dirty="0" smtClean="0">
                <a:solidFill>
                  <a:srgbClr val="000000"/>
                </a:solidFill>
                <a:latin typeface="Arial" pitchFamily="34" charset="0"/>
              </a:rPr>
              <a:t> de "</a:t>
            </a:r>
            <a:r>
              <a:rPr lang="en-GB" sz="1100" u="sng" dirty="0" err="1" smtClean="0">
                <a:solidFill>
                  <a:srgbClr val="000000"/>
                </a:solidFill>
                <a:latin typeface="Arial" pitchFamily="34" charset="0"/>
              </a:rPr>
              <a:t>atribuir</a:t>
            </a:r>
            <a:r>
              <a:rPr lang="en-GB" sz="1100" u="sng" dirty="0" smtClean="0">
                <a:solidFill>
                  <a:srgbClr val="000000"/>
                </a:solidFill>
                <a:latin typeface="Arial" pitchFamily="34" charset="0"/>
              </a:rPr>
              <a:t>",</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especialmente</a:t>
            </a:r>
            <a:r>
              <a:rPr lang="en-GB" sz="1100" dirty="0" smtClean="0">
                <a:solidFill>
                  <a:srgbClr val="000000"/>
                </a:solidFill>
                <a:latin typeface="Arial" pitchFamily="34" charset="0"/>
              </a:rPr>
              <a:t> a </a:t>
            </a:r>
            <a:r>
              <a:rPr lang="en-GB" sz="1100" dirty="0" err="1" smtClean="0">
                <a:solidFill>
                  <a:srgbClr val="000000"/>
                </a:solidFill>
                <a:latin typeface="Arial" pitchFamily="34" charset="0"/>
              </a:rPr>
              <a:t>nivel</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efectos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directos</a:t>
            </a:r>
            <a:r>
              <a:rPr lang="en-GB" sz="1100" dirty="0" smtClean="0">
                <a:solidFill>
                  <a:srgbClr val="000000"/>
                </a:solidFill>
                <a:latin typeface="Arial" pitchFamily="34" charset="0"/>
              </a:rPr>
              <a:t> </a:t>
            </a:r>
          </a:p>
          <a:p>
            <a:r>
              <a:rPr lang="en-GB" sz="1100" dirty="0" smtClean="0">
                <a:solidFill>
                  <a:srgbClr val="000000"/>
                </a:solidFill>
                <a:latin typeface="Arial" pitchFamily="34" charset="0"/>
              </a:rPr>
              <a:t>     (La ONU </a:t>
            </a:r>
            <a:r>
              <a:rPr lang="en-GB" sz="1100" dirty="0" err="1" smtClean="0">
                <a:solidFill>
                  <a:srgbClr val="000000"/>
                </a:solidFill>
                <a:latin typeface="Arial" pitchFamily="34" charset="0"/>
              </a:rPr>
              <a:t>debe</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rendir</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cuentas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pero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es</a:t>
            </a:r>
            <a:r>
              <a:rPr lang="en-GB" sz="1100" dirty="0" smtClean="0">
                <a:solidFill>
                  <a:srgbClr val="000000"/>
                </a:solidFill>
                <a:latin typeface="Arial" pitchFamily="34" charset="0"/>
              </a:rPr>
              <a:t> no </a:t>
            </a:r>
            <a:r>
              <a:rPr lang="en-GB" sz="1100" dirty="0" err="1" smtClean="0">
                <a:solidFill>
                  <a:srgbClr val="000000"/>
                </a:solidFill>
                <a:latin typeface="Arial" pitchFamily="34" charset="0"/>
              </a:rPr>
              <a:t>totalmente</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responsable</a:t>
            </a:r>
            <a:r>
              <a:rPr lang="en-GB" sz="1100" dirty="0" smtClean="0">
                <a:solidFill>
                  <a:srgbClr val="000000"/>
                </a:solidFill>
                <a:latin typeface="Arial" pitchFamily="34" charset="0"/>
              </a:rPr>
              <a:t>)</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15</a:t>
            </a:fld>
            <a:endParaRPr lang="en-US"/>
          </a:p>
        </p:txBody>
      </p:sp>
    </p:spTree>
    <p:extLst>
      <p:ext uri="{BB962C8B-B14F-4D97-AF65-F5344CB8AC3E}">
        <p14:creationId xmlns:p14="http://schemas.microsoft.com/office/powerpoint/2010/main" val="29602251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xfrm>
            <a:off x="950565" y="472629"/>
            <a:ext cx="4935537" cy="3702050"/>
          </a:xfrm>
          <a:ln/>
        </p:spPr>
      </p:sp>
      <p:sp>
        <p:nvSpPr>
          <p:cNvPr id="109571" name="Notes Placeholder 2"/>
          <p:cNvSpPr>
            <a:spLocks noGrp="1"/>
          </p:cNvSpPr>
          <p:nvPr>
            <p:ph type="body" idx="1"/>
          </p:nvPr>
        </p:nvSpPr>
        <p:spPr>
          <a:xfrm>
            <a:off x="374501" y="4289053"/>
            <a:ext cx="5976664" cy="4443413"/>
          </a:xfrm>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100" dirty="0" smtClean="0">
                <a:solidFill>
                  <a:srgbClr val="000000"/>
                </a:solidFill>
                <a:latin typeface="Arial" pitchFamily="34" charset="0"/>
              </a:rPr>
              <a:t>DIAPOSITIVA ESCONDIDA</a:t>
            </a:r>
          </a:p>
          <a:p>
            <a:endParaRPr lang="en-GB" sz="1100" b="1" i="1" dirty="0" smtClean="0">
              <a:solidFill>
                <a:srgbClr val="000000"/>
              </a:solidFill>
              <a:latin typeface="Arial" pitchFamily="34" charset="0"/>
            </a:endParaRPr>
          </a:p>
          <a:p>
            <a:r>
              <a:rPr lang="en-GB" sz="1100" b="1" i="1" dirty="0" smtClean="0">
                <a:solidFill>
                  <a:srgbClr val="000000"/>
                </a:solidFill>
                <a:latin typeface="Arial" pitchFamily="34" charset="0"/>
              </a:rPr>
              <a:t>Manual de GBR, p. 8-10</a:t>
            </a:r>
          </a:p>
          <a:p>
            <a:r>
              <a:rPr lang="en-GB" sz="1100" b="1" dirty="0" err="1" smtClean="0">
                <a:solidFill>
                  <a:srgbClr val="000000"/>
                </a:solidFill>
                <a:latin typeface="Arial" pitchFamily="34" charset="0"/>
              </a:rPr>
              <a:t>Rendición</a:t>
            </a:r>
            <a:r>
              <a:rPr lang="en-GB" sz="1100" b="1" dirty="0" smtClean="0">
                <a:solidFill>
                  <a:srgbClr val="000000"/>
                </a:solidFill>
                <a:latin typeface="Arial" pitchFamily="34" charset="0"/>
              </a:rPr>
              <a:t> de </a:t>
            </a:r>
            <a:r>
              <a:rPr lang="en-GB" sz="1100" b="1" dirty="0" err="1" smtClean="0">
                <a:solidFill>
                  <a:srgbClr val="000000"/>
                </a:solidFill>
                <a:latin typeface="Arial" pitchFamily="34" charset="0"/>
              </a:rPr>
              <a:t>cuentas</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por</a:t>
            </a:r>
            <a:r>
              <a:rPr lang="en-GB" sz="1100" b="1" dirty="0" smtClean="0">
                <a:solidFill>
                  <a:srgbClr val="000000"/>
                </a:solidFill>
                <a:latin typeface="Arial" pitchFamily="34" charset="0"/>
              </a:rPr>
              <a:t> los </a:t>
            </a:r>
            <a:r>
              <a:rPr lang="en-GB" sz="1100" b="1" dirty="0" err="1" smtClean="0">
                <a:solidFill>
                  <a:srgbClr val="000000"/>
                </a:solidFill>
                <a:latin typeface="Arial" pitchFamily="34" charset="0"/>
              </a:rPr>
              <a:t>Resultados</a:t>
            </a:r>
            <a:r>
              <a:rPr lang="en-GB" sz="1100" b="1" dirty="0" smtClean="0">
                <a:solidFill>
                  <a:srgbClr val="000000"/>
                </a:solidFill>
                <a:latin typeface="Arial" pitchFamily="34" charset="0"/>
              </a:rPr>
              <a:t> </a:t>
            </a:r>
          </a:p>
          <a:p>
            <a:r>
              <a:rPr lang="en-GB" sz="1100" dirty="0" smtClean="0">
                <a:solidFill>
                  <a:srgbClr val="000000"/>
                </a:solidFill>
                <a:latin typeface="Arial" pitchFamily="34" charset="0"/>
              </a:rPr>
              <a:t>El </a:t>
            </a:r>
            <a:r>
              <a:rPr lang="en-GB" sz="1100" dirty="0" err="1" smtClean="0">
                <a:solidFill>
                  <a:srgbClr val="000000"/>
                </a:solidFill>
                <a:latin typeface="Arial" pitchFamily="34" charset="0"/>
              </a:rPr>
              <a:t>concepto</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mutua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rendición</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cuentas</a:t>
            </a:r>
            <a:r>
              <a:rPr lang="en-GB" sz="1100" dirty="0" smtClean="0">
                <a:solidFill>
                  <a:srgbClr val="000000"/>
                </a:solidFill>
                <a:latin typeface="Arial" pitchFamily="34" charset="0"/>
              </a:rPr>
              <a:t> 'se ha </a:t>
            </a:r>
            <a:r>
              <a:rPr lang="en-GB" sz="1100" dirty="0" err="1" smtClean="0">
                <a:solidFill>
                  <a:srgbClr val="000000"/>
                </a:solidFill>
                <a:latin typeface="Arial" pitchFamily="34" charset="0"/>
              </a:rPr>
              <a:t>consolidado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como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una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consideración</a:t>
            </a:r>
            <a:r>
              <a:rPr lang="en-GB" sz="1100" dirty="0" smtClean="0">
                <a:solidFill>
                  <a:srgbClr val="000000"/>
                </a:solidFill>
                <a:latin typeface="Arial" pitchFamily="34" charset="0"/>
              </a:rPr>
              <a:t> del </a:t>
            </a:r>
            <a:r>
              <a:rPr lang="en-GB" sz="1100" dirty="0" err="1" smtClean="0">
                <a:solidFill>
                  <a:srgbClr val="000000"/>
                </a:solidFill>
                <a:latin typeface="Arial" pitchFamily="34" charset="0"/>
              </a:rPr>
              <a:t>desarrollo</a:t>
            </a:r>
            <a:r>
              <a:rPr lang="en-GB" sz="1100" dirty="0" smtClean="0">
                <a:solidFill>
                  <a:srgbClr val="000000"/>
                </a:solidFill>
                <a:latin typeface="Arial" pitchFamily="34" charset="0"/>
              </a:rPr>
              <a:t> y </a:t>
            </a:r>
            <a:r>
              <a:rPr lang="en-GB" sz="1100" dirty="0" err="1" smtClean="0">
                <a:solidFill>
                  <a:srgbClr val="000000"/>
                </a:solidFill>
                <a:latin typeface="Arial" pitchFamily="34" charset="0"/>
              </a:rPr>
              <a:t>eficacia</a:t>
            </a:r>
            <a:r>
              <a:rPr lang="en-GB" sz="1100" dirty="0" smtClean="0">
                <a:solidFill>
                  <a:srgbClr val="000000"/>
                </a:solidFill>
                <a:latin typeface="Arial" pitchFamily="34" charset="0"/>
              </a:rPr>
              <a:t> de la </a:t>
            </a:r>
            <a:r>
              <a:rPr lang="en-GB" sz="1100" dirty="0" err="1" smtClean="0">
                <a:solidFill>
                  <a:srgbClr val="000000"/>
                </a:solidFill>
                <a:latin typeface="Arial" pitchFamily="34" charset="0"/>
              </a:rPr>
              <a:t>ayuda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aunque</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persistan</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interrogantes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sobre</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las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consecuencias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reales</a:t>
            </a:r>
            <a:r>
              <a:rPr lang="en-GB" sz="1100" dirty="0" smtClean="0">
                <a:solidFill>
                  <a:srgbClr val="000000"/>
                </a:solidFill>
                <a:latin typeface="Arial" pitchFamily="34" charset="0"/>
              </a:rPr>
              <a:t>. </a:t>
            </a:r>
            <a:r>
              <a:rPr lang="en-GB" sz="1100" b="1" i="1" dirty="0" smtClean="0">
                <a:solidFill>
                  <a:srgbClr val="000000"/>
                </a:solidFill>
                <a:latin typeface="Arial" pitchFamily="34" charset="0"/>
              </a:rPr>
              <a:t>A los </a:t>
            </a:r>
            <a:r>
              <a:rPr lang="en-GB" sz="1100" b="1" i="1" dirty="0" err="1" smtClean="0">
                <a:solidFill>
                  <a:srgbClr val="000000"/>
                </a:solidFill>
                <a:latin typeface="Arial" pitchFamily="34" charset="0"/>
              </a:rPr>
              <a:t>efectos</a:t>
            </a:r>
            <a:r>
              <a:rPr lang="en-GB" sz="1100" b="1" i="1" dirty="0" smtClean="0">
                <a:solidFill>
                  <a:srgbClr val="000000"/>
                </a:solidFill>
                <a:latin typeface="Arial" pitchFamily="34" charset="0"/>
              </a:rPr>
              <a:t> del MANUD, la </a:t>
            </a:r>
            <a:r>
              <a:rPr lang="en-GB" sz="1100" b="1" i="1" dirty="0" err="1" smtClean="0">
                <a:solidFill>
                  <a:srgbClr val="000000"/>
                </a:solidFill>
                <a:latin typeface="Arial" pitchFamily="34" charset="0"/>
              </a:rPr>
              <a:t>responsabilidad</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mutua</a:t>
            </a:r>
            <a:r>
              <a:rPr lang="en-GB" sz="1100" b="1" i="1" dirty="0" smtClean="0">
                <a:solidFill>
                  <a:srgbClr val="000000"/>
                </a:solidFill>
                <a:latin typeface="Arial" pitchFamily="34" charset="0"/>
              </a:rPr>
              <a:t> se </a:t>
            </a:r>
            <a:r>
              <a:rPr lang="en-GB" sz="1100" b="1" i="1" dirty="0" err="1" smtClean="0">
                <a:solidFill>
                  <a:srgbClr val="000000"/>
                </a:solidFill>
                <a:latin typeface="Arial" pitchFamily="34" charset="0"/>
              </a:rPr>
              <a:t>interpreta</a:t>
            </a:r>
            <a:r>
              <a:rPr lang="en-GB" sz="1100" b="1" i="1" dirty="0" smtClean="0">
                <a:solidFill>
                  <a:srgbClr val="000000"/>
                </a:solidFill>
                <a:latin typeface="Arial" pitchFamily="34" charset="0"/>
              </a:rPr>
              <a:t> en el </a:t>
            </a:r>
            <a:r>
              <a:rPr lang="en-GB" sz="1100" b="1" i="1" dirty="0" err="1" smtClean="0">
                <a:solidFill>
                  <a:srgbClr val="000000"/>
                </a:solidFill>
                <a:latin typeface="Arial" pitchFamily="34" charset="0"/>
              </a:rPr>
              <a:t>sentido</a:t>
            </a:r>
            <a:r>
              <a:rPr lang="en-GB" sz="1100" b="1" i="1" dirty="0" smtClean="0">
                <a:solidFill>
                  <a:srgbClr val="000000"/>
                </a:solidFill>
                <a:latin typeface="Arial" pitchFamily="34" charset="0"/>
              </a:rPr>
              <a:t> de la </a:t>
            </a:r>
            <a:r>
              <a:rPr lang="en-GB" sz="1100" i="1" dirty="0" err="1" smtClean="0">
                <a:solidFill>
                  <a:srgbClr val="000000"/>
                </a:solidFill>
                <a:latin typeface="Arial" pitchFamily="34" charset="0"/>
              </a:rPr>
              <a:t>responsabilidad</a:t>
            </a:r>
            <a:r>
              <a:rPr lang="en-GB" sz="1100" i="1" dirty="0" smtClean="0">
                <a:solidFill>
                  <a:srgbClr val="000000"/>
                </a:solidFill>
                <a:latin typeface="Arial" pitchFamily="34" charset="0"/>
              </a:rPr>
              <a:t> </a:t>
            </a:r>
            <a:r>
              <a:rPr lang="en-GB" sz="1100" i="1" dirty="0" err="1" smtClean="0">
                <a:solidFill>
                  <a:srgbClr val="000000"/>
                </a:solidFill>
                <a:latin typeface="Arial" pitchFamily="34" charset="0"/>
              </a:rPr>
              <a:t>respectiva</a:t>
            </a:r>
            <a:r>
              <a:rPr lang="en-GB" sz="1100" b="1" i="1" dirty="0" smtClean="0">
                <a:solidFill>
                  <a:srgbClr val="000000"/>
                </a:solidFill>
                <a:latin typeface="Arial" pitchFamily="34" charset="0"/>
              </a:rPr>
              <a:t> de </a:t>
            </a:r>
            <a:r>
              <a:rPr lang="en-GB" sz="1100" b="1" i="1" dirty="0" err="1" smtClean="0">
                <a:solidFill>
                  <a:srgbClr val="000000"/>
                </a:solidFill>
                <a:latin typeface="Arial" pitchFamily="34" charset="0"/>
              </a:rPr>
              <a:t>las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partes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que</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trabajan</a:t>
            </a:r>
            <a:r>
              <a:rPr lang="en-GB" sz="1100" b="1" i="1" dirty="0" smtClean="0">
                <a:solidFill>
                  <a:srgbClr val="000000"/>
                </a:solidFill>
                <a:latin typeface="Arial" pitchFamily="34" charset="0"/>
              </a:rPr>
              <a:t> juntas </a:t>
            </a:r>
            <a:r>
              <a:rPr lang="en-GB" sz="1100" b="1" i="1" dirty="0" err="1" smtClean="0">
                <a:solidFill>
                  <a:srgbClr val="000000"/>
                </a:solidFill>
                <a:latin typeface="Arial" pitchFamily="34" charset="0"/>
              </a:rPr>
              <a:t>para</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lograr</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efectos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directos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compartidos</a:t>
            </a:r>
            <a:r>
              <a:rPr lang="en-GB" sz="1100" b="1" i="1" dirty="0" smtClean="0">
                <a:solidFill>
                  <a:srgbClr val="000000"/>
                </a:solidFill>
                <a:latin typeface="Arial" pitchFamily="34" charset="0"/>
              </a:rPr>
              <a:t>.</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Esta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noción</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rendición</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cuentas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respectivas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refleja</a:t>
            </a:r>
            <a:r>
              <a:rPr lang="en-GB" sz="1100" dirty="0" smtClean="0">
                <a:solidFill>
                  <a:srgbClr val="000000"/>
                </a:solidFill>
                <a:latin typeface="Arial" pitchFamily="34" charset="0"/>
              </a:rPr>
              <a:t> el </a:t>
            </a:r>
            <a:r>
              <a:rPr lang="en-GB" sz="1100" dirty="0" err="1" smtClean="0">
                <a:solidFill>
                  <a:srgbClr val="000000"/>
                </a:solidFill>
                <a:latin typeface="Arial" pitchFamily="34" charset="0"/>
              </a:rPr>
              <a:t>hecho</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que</a:t>
            </a:r>
            <a:r>
              <a:rPr lang="en-GB" sz="1100" dirty="0" smtClean="0">
                <a:solidFill>
                  <a:srgbClr val="000000"/>
                </a:solidFill>
                <a:latin typeface="Arial" pitchFamily="34" charset="0"/>
              </a:rPr>
              <a:t> la </a:t>
            </a:r>
            <a:r>
              <a:rPr lang="en-GB" sz="1100" dirty="0" err="1" smtClean="0">
                <a:solidFill>
                  <a:srgbClr val="000000"/>
                </a:solidFill>
                <a:latin typeface="Arial" pitchFamily="34" charset="0"/>
              </a:rPr>
              <a:t>responsabilidad</a:t>
            </a:r>
            <a:r>
              <a:rPr lang="en-GB" sz="1100" dirty="0" smtClean="0">
                <a:solidFill>
                  <a:srgbClr val="000000"/>
                </a:solidFill>
                <a:latin typeface="Arial" pitchFamily="34" charset="0"/>
              </a:rPr>
              <a:t> no </a:t>
            </a:r>
            <a:r>
              <a:rPr lang="en-GB" sz="1100" dirty="0" err="1" smtClean="0">
                <a:solidFill>
                  <a:srgbClr val="000000"/>
                </a:solidFill>
                <a:latin typeface="Arial" pitchFamily="34" charset="0"/>
              </a:rPr>
              <a:t>es</a:t>
            </a:r>
            <a:r>
              <a:rPr lang="en-GB" sz="1100" dirty="0" smtClean="0">
                <a:solidFill>
                  <a:srgbClr val="000000"/>
                </a:solidFill>
                <a:latin typeface="Arial" pitchFamily="34" charset="0"/>
              </a:rPr>
              <a:t> fungible y </a:t>
            </a:r>
            <a:r>
              <a:rPr lang="en-GB" sz="1100" dirty="0" err="1" smtClean="0">
                <a:solidFill>
                  <a:srgbClr val="000000"/>
                </a:solidFill>
                <a:latin typeface="Arial" pitchFamily="34" charset="0"/>
              </a:rPr>
              <a:t>que</a:t>
            </a:r>
            <a:r>
              <a:rPr lang="en-GB" sz="1100" dirty="0" smtClean="0">
                <a:solidFill>
                  <a:srgbClr val="000000"/>
                </a:solidFill>
                <a:latin typeface="Arial" pitchFamily="34" charset="0"/>
              </a:rPr>
              <a:t>, en </a:t>
            </a:r>
            <a:r>
              <a:rPr lang="en-GB" sz="1100" dirty="0" err="1" smtClean="0">
                <a:solidFill>
                  <a:srgbClr val="000000"/>
                </a:solidFill>
                <a:latin typeface="Arial" pitchFamily="34" charset="0"/>
              </a:rPr>
              <a:t>última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instancia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deberá</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exigirse</a:t>
            </a:r>
            <a:r>
              <a:rPr lang="en-GB" sz="1100" dirty="0" smtClean="0">
                <a:solidFill>
                  <a:srgbClr val="000000"/>
                </a:solidFill>
                <a:latin typeface="Arial" pitchFamily="34" charset="0"/>
              </a:rPr>
              <a:t> a un actor </a:t>
            </a:r>
            <a:r>
              <a:rPr lang="en-GB" sz="1100" dirty="0" err="1" smtClean="0">
                <a:solidFill>
                  <a:srgbClr val="000000"/>
                </a:solidFill>
                <a:latin typeface="Arial" pitchFamily="34" charset="0"/>
              </a:rPr>
              <a:t>específico</a:t>
            </a:r>
            <a:r>
              <a:rPr lang="en-GB" sz="1100" dirty="0" smtClean="0">
                <a:solidFill>
                  <a:srgbClr val="000000"/>
                </a:solidFill>
                <a:latin typeface="Arial" pitchFamily="34" charset="0"/>
              </a:rPr>
              <a:t>. </a:t>
            </a:r>
            <a:r>
              <a:rPr lang="en-GB" sz="1100" b="1" i="1" dirty="0" err="1" smtClean="0">
                <a:solidFill>
                  <a:srgbClr val="000000"/>
                </a:solidFill>
                <a:latin typeface="Arial" pitchFamily="34" charset="0"/>
              </a:rPr>
              <a:t>Muchas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partes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interesadas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contribuyen</a:t>
            </a:r>
            <a:r>
              <a:rPr lang="en-GB" sz="1100" b="1" i="1" dirty="0" smtClean="0">
                <a:solidFill>
                  <a:srgbClr val="000000"/>
                </a:solidFill>
                <a:latin typeface="Arial" pitchFamily="34" charset="0"/>
              </a:rPr>
              <a:t> a los </a:t>
            </a:r>
            <a:r>
              <a:rPr lang="en-GB" sz="1100" b="1" i="1" dirty="0" err="1" smtClean="0">
                <a:solidFill>
                  <a:srgbClr val="000000"/>
                </a:solidFill>
                <a:latin typeface="Arial" pitchFamily="34" charset="0"/>
              </a:rPr>
              <a:t>efectos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directos</a:t>
            </a:r>
            <a:r>
              <a:rPr lang="en-GB" sz="1100" b="1" i="1" dirty="0" smtClean="0">
                <a:solidFill>
                  <a:srgbClr val="000000"/>
                </a:solidFill>
                <a:latin typeface="Arial" pitchFamily="34" charset="0"/>
              </a:rPr>
              <a:t> del MANUD y </a:t>
            </a:r>
            <a:r>
              <a:rPr lang="en-GB" sz="1100" b="1" i="1" dirty="0" err="1" smtClean="0">
                <a:solidFill>
                  <a:srgbClr val="000000"/>
                </a:solidFill>
                <a:latin typeface="Arial" pitchFamily="34" charset="0"/>
              </a:rPr>
              <a:t>cada</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una</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es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responsable</a:t>
            </a:r>
            <a:r>
              <a:rPr lang="en-GB" sz="1100" b="1" i="1" dirty="0" smtClean="0">
                <a:solidFill>
                  <a:srgbClr val="000000"/>
                </a:solidFill>
                <a:latin typeface="Arial" pitchFamily="34" charset="0"/>
              </a:rPr>
              <a:t> de </a:t>
            </a:r>
            <a:r>
              <a:rPr lang="en-GB" sz="1100" b="1" i="1" dirty="0" err="1" smtClean="0">
                <a:solidFill>
                  <a:srgbClr val="000000"/>
                </a:solidFill>
                <a:latin typeface="Arial" pitchFamily="34" charset="0"/>
              </a:rPr>
              <a:t>su</a:t>
            </a:r>
            <a:r>
              <a:rPr lang="en-GB" sz="1100" b="1" i="1" dirty="0" smtClean="0">
                <a:solidFill>
                  <a:srgbClr val="000000"/>
                </a:solidFill>
                <a:latin typeface="Arial" pitchFamily="34" charset="0"/>
              </a:rPr>
              <a:t> </a:t>
            </a:r>
            <a:r>
              <a:rPr lang="en-GB" sz="1100" dirty="0" err="1" smtClean="0">
                <a:solidFill>
                  <a:srgbClr val="000000"/>
                </a:solidFill>
                <a:latin typeface="Arial" pitchFamily="34" charset="0"/>
              </a:rPr>
              <a:t>contribución</a:t>
            </a:r>
            <a:r>
              <a:rPr lang="en-GB" sz="1100" dirty="0" smtClean="0">
                <a:solidFill>
                  <a:srgbClr val="000000"/>
                </a:solidFill>
                <a:latin typeface="Arial" pitchFamily="34" charset="0"/>
              </a:rPr>
              <a:t>.</a:t>
            </a:r>
            <a:r>
              <a:rPr lang="en-GB" sz="1100" i="1" dirty="0" smtClean="0">
                <a:solidFill>
                  <a:srgbClr val="000000"/>
                </a:solidFill>
                <a:latin typeface="Arial" pitchFamily="34" charset="0"/>
              </a:rPr>
              <a:t> </a:t>
            </a:r>
          </a:p>
          <a:p>
            <a:endParaRPr lang="en-GB" sz="1100" i="1" dirty="0" smtClean="0">
              <a:solidFill>
                <a:srgbClr val="000000"/>
              </a:solidFill>
              <a:latin typeface="Arial" pitchFamily="34" charset="0"/>
            </a:endParaRPr>
          </a:p>
          <a:p>
            <a:r>
              <a:rPr lang="en-GB" sz="1100" dirty="0" err="1" smtClean="0">
                <a:solidFill>
                  <a:srgbClr val="000000"/>
                </a:solidFill>
                <a:latin typeface="Arial" pitchFamily="34" charset="0"/>
              </a:rPr>
              <a:t>Fondos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programas</a:t>
            </a:r>
            <a:r>
              <a:rPr lang="en-GB" sz="1100" dirty="0" smtClean="0">
                <a:solidFill>
                  <a:srgbClr val="000000"/>
                </a:solidFill>
                <a:latin typeface="Arial" pitchFamily="34" charset="0"/>
              </a:rPr>
              <a:t> y </a:t>
            </a:r>
            <a:r>
              <a:rPr lang="en-GB" sz="1100" dirty="0" err="1" smtClean="0">
                <a:solidFill>
                  <a:srgbClr val="000000"/>
                </a:solidFill>
                <a:latin typeface="Arial" pitchFamily="34" charset="0"/>
              </a:rPr>
              <a:t>organismos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especializados</a:t>
            </a:r>
            <a:r>
              <a:rPr lang="en-GB" sz="1100" dirty="0" smtClean="0">
                <a:solidFill>
                  <a:srgbClr val="000000"/>
                </a:solidFill>
                <a:latin typeface="Arial" pitchFamily="34" charset="0"/>
              </a:rPr>
              <a:t> de la ONU </a:t>
            </a:r>
            <a:r>
              <a:rPr lang="en-GB" sz="1100" dirty="0" err="1" smtClean="0">
                <a:solidFill>
                  <a:srgbClr val="000000"/>
                </a:solidFill>
                <a:latin typeface="Arial" pitchFamily="34" charset="0"/>
              </a:rPr>
              <a:t>colaboran</a:t>
            </a:r>
            <a:r>
              <a:rPr lang="en-GB" sz="1100" dirty="0" smtClean="0">
                <a:solidFill>
                  <a:srgbClr val="000000"/>
                </a:solidFill>
                <a:latin typeface="Arial" pitchFamily="34" charset="0"/>
              </a:rPr>
              <a:t> en </a:t>
            </a:r>
            <a:r>
              <a:rPr lang="en-GB" sz="1100" dirty="0" err="1" smtClean="0">
                <a:solidFill>
                  <a:srgbClr val="000000"/>
                </a:solidFill>
                <a:latin typeface="Arial" pitchFamily="34" charset="0"/>
              </a:rPr>
              <a:t>tanto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que</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partes</a:t>
            </a:r>
            <a:r>
              <a:rPr lang="en-GB" sz="1100" dirty="0" smtClean="0">
                <a:solidFill>
                  <a:srgbClr val="000000"/>
                </a:solidFill>
                <a:latin typeface="Arial" pitchFamily="34" charset="0"/>
              </a:rPr>
              <a:t> del </a:t>
            </a:r>
            <a:r>
              <a:rPr lang="en-GB" sz="1100" dirty="0" err="1" smtClean="0">
                <a:solidFill>
                  <a:srgbClr val="000000"/>
                </a:solidFill>
                <a:latin typeface="Arial" pitchFamily="34" charset="0"/>
              </a:rPr>
              <a:t>Equipo</a:t>
            </a:r>
            <a:r>
              <a:rPr lang="en-GB" sz="1100" dirty="0" smtClean="0">
                <a:solidFill>
                  <a:srgbClr val="000000"/>
                </a:solidFill>
                <a:latin typeface="Arial" pitchFamily="34" charset="0"/>
              </a:rPr>
              <a:t> de País con </a:t>
            </a:r>
            <a:r>
              <a:rPr lang="en-GB" sz="1100" dirty="0" err="1" smtClean="0">
                <a:solidFill>
                  <a:srgbClr val="000000"/>
                </a:solidFill>
                <a:latin typeface="Arial" pitchFamily="34" charset="0"/>
              </a:rPr>
              <a:t>las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contrapartes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nacionales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para</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determinar</a:t>
            </a:r>
            <a:r>
              <a:rPr lang="en-GB" sz="1100" dirty="0" smtClean="0">
                <a:solidFill>
                  <a:srgbClr val="000000"/>
                </a:solidFill>
                <a:latin typeface="Arial" pitchFamily="34" charset="0"/>
              </a:rPr>
              <a:t> los </a:t>
            </a:r>
            <a:r>
              <a:rPr lang="en-GB" sz="1100" dirty="0" err="1" smtClean="0">
                <a:solidFill>
                  <a:srgbClr val="000000"/>
                </a:solidFill>
                <a:latin typeface="Arial" pitchFamily="34" charset="0"/>
              </a:rPr>
              <a:t>efectos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directos</a:t>
            </a:r>
            <a:r>
              <a:rPr lang="en-GB" sz="1100" dirty="0" smtClean="0">
                <a:solidFill>
                  <a:srgbClr val="000000"/>
                </a:solidFill>
                <a:latin typeface="Arial" pitchFamily="34" charset="0"/>
              </a:rPr>
              <a:t> del </a:t>
            </a:r>
            <a:r>
              <a:rPr lang="en-GB" sz="1100" dirty="0" err="1" smtClean="0">
                <a:solidFill>
                  <a:srgbClr val="000000"/>
                </a:solidFill>
                <a:latin typeface="Arial" pitchFamily="34" charset="0"/>
              </a:rPr>
              <a:t>apoyo</a:t>
            </a:r>
            <a:r>
              <a:rPr lang="en-GB" sz="1100" dirty="0" smtClean="0">
                <a:solidFill>
                  <a:srgbClr val="000000"/>
                </a:solidFill>
                <a:latin typeface="Arial" pitchFamily="34" charset="0"/>
              </a:rPr>
              <a:t> de la ONU en un </a:t>
            </a:r>
            <a:r>
              <a:rPr lang="en-GB" sz="1100" dirty="0" err="1" smtClean="0">
                <a:solidFill>
                  <a:srgbClr val="000000"/>
                </a:solidFill>
                <a:latin typeface="Arial" pitchFamily="34" charset="0"/>
              </a:rPr>
              <a:t>país</a:t>
            </a:r>
            <a:r>
              <a:rPr lang="en-GB" sz="1100" dirty="0" smtClean="0">
                <a:solidFill>
                  <a:srgbClr val="000000"/>
                </a:solidFill>
                <a:latin typeface="Arial" pitchFamily="34" charset="0"/>
              </a:rPr>
              <a:t> en particular. Los </a:t>
            </a:r>
            <a:r>
              <a:rPr lang="en-GB" sz="1100" dirty="0" err="1" smtClean="0">
                <a:solidFill>
                  <a:srgbClr val="000000"/>
                </a:solidFill>
                <a:latin typeface="Arial" pitchFamily="34" charset="0"/>
              </a:rPr>
              <a:t>efectos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directos</a:t>
            </a:r>
            <a:r>
              <a:rPr lang="en-GB" sz="1100" dirty="0" smtClean="0">
                <a:solidFill>
                  <a:srgbClr val="000000"/>
                </a:solidFill>
                <a:latin typeface="Arial" pitchFamily="34" charset="0"/>
              </a:rPr>
              <a:t> del </a:t>
            </a:r>
            <a:r>
              <a:rPr lang="en-GB" sz="1100" dirty="0" err="1" smtClean="0">
                <a:solidFill>
                  <a:srgbClr val="000000"/>
                </a:solidFill>
                <a:latin typeface="Arial" pitchFamily="34" charset="0"/>
              </a:rPr>
              <a:t>apoyo</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las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Naciones</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Unidas</a:t>
            </a:r>
            <a:r>
              <a:rPr lang="en-GB" sz="1100" dirty="0" smtClean="0">
                <a:solidFill>
                  <a:srgbClr val="000000"/>
                </a:solidFill>
                <a:latin typeface="Arial" pitchFamily="34" charset="0"/>
              </a:rPr>
              <a:t> se </a:t>
            </a:r>
            <a:r>
              <a:rPr lang="en-GB" sz="1100" dirty="0" err="1" smtClean="0">
                <a:solidFill>
                  <a:srgbClr val="000000"/>
                </a:solidFill>
                <a:latin typeface="Arial" pitchFamily="34" charset="0"/>
              </a:rPr>
              <a:t>enmarcan</a:t>
            </a:r>
            <a:r>
              <a:rPr lang="en-GB" sz="1100" dirty="0" smtClean="0">
                <a:solidFill>
                  <a:srgbClr val="000000"/>
                </a:solidFill>
                <a:latin typeface="Arial" pitchFamily="34" charset="0"/>
              </a:rPr>
              <a:t> en el MANUD u </a:t>
            </a:r>
            <a:r>
              <a:rPr lang="en-GB" sz="1100" dirty="0" err="1" smtClean="0">
                <a:solidFill>
                  <a:srgbClr val="000000"/>
                </a:solidFill>
                <a:latin typeface="Arial" pitchFamily="34" charset="0"/>
              </a:rPr>
              <a:t>otro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documento</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acuerdo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común</a:t>
            </a:r>
            <a:r>
              <a:rPr lang="en-GB" sz="1100" dirty="0" smtClean="0">
                <a:solidFill>
                  <a:srgbClr val="000000"/>
                </a:solidFill>
                <a:latin typeface="Arial" pitchFamily="34" charset="0"/>
              </a:rPr>
              <a:t> y </a:t>
            </a:r>
            <a:r>
              <a:rPr lang="en-GB" sz="1100" dirty="0" err="1" smtClean="0">
                <a:solidFill>
                  <a:srgbClr val="000000"/>
                </a:solidFill>
                <a:latin typeface="Arial" pitchFamily="34" charset="0"/>
              </a:rPr>
              <a:t>siempre</a:t>
            </a:r>
            <a:r>
              <a:rPr lang="en-GB" sz="1100" dirty="0" smtClean="0">
                <a:solidFill>
                  <a:srgbClr val="000000"/>
                </a:solidFill>
                <a:latin typeface="Arial" pitchFamily="34" charset="0"/>
              </a:rPr>
              <a:t> se </a:t>
            </a:r>
            <a:r>
              <a:rPr lang="en-GB" sz="1100" dirty="0" err="1" smtClean="0">
                <a:solidFill>
                  <a:srgbClr val="000000"/>
                </a:solidFill>
                <a:latin typeface="Arial" pitchFamily="34" charset="0"/>
              </a:rPr>
              <a:t>derivan</a:t>
            </a:r>
            <a:r>
              <a:rPr lang="en-GB" sz="1100" dirty="0" smtClean="0">
                <a:solidFill>
                  <a:srgbClr val="000000"/>
                </a:solidFill>
                <a:latin typeface="Arial" pitchFamily="34" charset="0"/>
              </a:rPr>
              <a:t> de los </a:t>
            </a:r>
            <a:r>
              <a:rPr lang="en-GB" sz="1100" dirty="0" err="1" smtClean="0">
                <a:solidFill>
                  <a:srgbClr val="000000"/>
                </a:solidFill>
                <a:latin typeface="Arial" pitchFamily="34" charset="0"/>
              </a:rPr>
              <a:t>objetivos</a:t>
            </a:r>
            <a:r>
              <a:rPr lang="en-GB" sz="1100" dirty="0" smtClean="0">
                <a:solidFill>
                  <a:srgbClr val="000000"/>
                </a:solidFill>
                <a:latin typeface="Arial" pitchFamily="34" charset="0"/>
              </a:rPr>
              <a:t> de </a:t>
            </a:r>
            <a:r>
              <a:rPr lang="en-GB" sz="1100" dirty="0" err="1" smtClean="0">
                <a:solidFill>
                  <a:srgbClr val="000000"/>
                </a:solidFill>
                <a:latin typeface="Arial" pitchFamily="34" charset="0"/>
              </a:rPr>
              <a:t>desarrollo</a:t>
            </a:r>
            <a:r>
              <a:rPr lang="en-GB" sz="1100" dirty="0" smtClean="0">
                <a:solidFill>
                  <a:srgbClr val="000000"/>
                </a:solidFill>
                <a:latin typeface="Arial" pitchFamily="34" charset="0"/>
              </a:rPr>
              <a:t> </a:t>
            </a:r>
            <a:r>
              <a:rPr lang="en-GB" sz="1100" dirty="0" err="1" smtClean="0">
                <a:solidFill>
                  <a:srgbClr val="000000"/>
                </a:solidFill>
                <a:latin typeface="Arial" pitchFamily="34" charset="0"/>
              </a:rPr>
              <a:t>nacionales</a:t>
            </a:r>
            <a:r>
              <a:rPr lang="en-GB" sz="1100" dirty="0" smtClean="0">
                <a:solidFill>
                  <a:srgbClr val="000000"/>
                </a:solidFill>
                <a:latin typeface="Arial" pitchFamily="34" charset="0"/>
              </a:rPr>
              <a:t> del </a:t>
            </a:r>
            <a:r>
              <a:rPr lang="en-GB" sz="1100" dirty="0" err="1" smtClean="0">
                <a:solidFill>
                  <a:srgbClr val="000000"/>
                </a:solidFill>
                <a:latin typeface="Arial" pitchFamily="34" charset="0"/>
              </a:rPr>
              <a:t>país</a:t>
            </a:r>
            <a:r>
              <a:rPr lang="en-GB" sz="1100" dirty="0" smtClean="0">
                <a:solidFill>
                  <a:srgbClr val="000000"/>
                </a:solidFill>
                <a:latin typeface="Arial" pitchFamily="34" charset="0"/>
              </a:rPr>
              <a:t>. </a:t>
            </a:r>
          </a:p>
          <a:p>
            <a:r>
              <a:rPr lang="en-GB" sz="1100" b="1" dirty="0" smtClean="0">
                <a:solidFill>
                  <a:srgbClr val="000000"/>
                </a:solidFill>
                <a:latin typeface="Arial" pitchFamily="34" charset="0"/>
              </a:rPr>
              <a:t>Los </a:t>
            </a:r>
            <a:r>
              <a:rPr lang="en-GB" sz="1100" b="1" dirty="0" err="1" smtClean="0">
                <a:solidFill>
                  <a:srgbClr val="000000"/>
                </a:solidFill>
                <a:latin typeface="Arial" pitchFamily="34" charset="0"/>
              </a:rPr>
              <a:t>miembros</a:t>
            </a:r>
            <a:r>
              <a:rPr lang="en-GB" sz="1100" b="1" dirty="0" smtClean="0">
                <a:solidFill>
                  <a:srgbClr val="000000"/>
                </a:solidFill>
                <a:latin typeface="Arial" pitchFamily="34" charset="0"/>
              </a:rPr>
              <a:t> del UNCT </a:t>
            </a:r>
            <a:r>
              <a:rPr lang="en-GB" sz="1100" b="1" dirty="0" err="1" smtClean="0">
                <a:solidFill>
                  <a:srgbClr val="000000"/>
                </a:solidFill>
                <a:latin typeface="Arial" pitchFamily="34" charset="0"/>
              </a:rPr>
              <a:t>deben</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rendir</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cuentas</a:t>
            </a:r>
            <a:r>
              <a:rPr lang="en-GB" sz="1100" b="1" dirty="0" smtClean="0">
                <a:solidFill>
                  <a:srgbClr val="000000"/>
                </a:solidFill>
                <a:latin typeface="Arial" pitchFamily="34" charset="0"/>
              </a:rPr>
              <a:t> a los </a:t>
            </a:r>
            <a:r>
              <a:rPr lang="en-GB" sz="1100" b="1" dirty="0" err="1" smtClean="0">
                <a:solidFill>
                  <a:srgbClr val="000000"/>
                </a:solidFill>
                <a:latin typeface="Arial" pitchFamily="34" charset="0"/>
              </a:rPr>
              <a:t>gobiernos</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asociados</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por</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su</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contribución</a:t>
            </a:r>
            <a:r>
              <a:rPr lang="en-GB" sz="1100" b="1" dirty="0" smtClean="0">
                <a:solidFill>
                  <a:srgbClr val="000000"/>
                </a:solidFill>
                <a:latin typeface="Arial" pitchFamily="34" charset="0"/>
              </a:rPr>
              <a:t> general a los </a:t>
            </a:r>
            <a:r>
              <a:rPr lang="en-GB" sz="1100" b="1" dirty="0" err="1" smtClean="0">
                <a:solidFill>
                  <a:srgbClr val="000000"/>
                </a:solidFill>
                <a:latin typeface="Arial" pitchFamily="34" charset="0"/>
              </a:rPr>
              <a:t>objetivos</a:t>
            </a:r>
            <a:r>
              <a:rPr lang="en-GB" sz="1100" b="1" dirty="0" smtClean="0">
                <a:solidFill>
                  <a:srgbClr val="000000"/>
                </a:solidFill>
                <a:latin typeface="Arial" pitchFamily="34" charset="0"/>
              </a:rPr>
              <a:t> de </a:t>
            </a:r>
            <a:r>
              <a:rPr lang="en-GB" sz="1100" b="1" dirty="0" err="1" smtClean="0">
                <a:solidFill>
                  <a:srgbClr val="000000"/>
                </a:solidFill>
                <a:latin typeface="Arial" pitchFamily="34" charset="0"/>
              </a:rPr>
              <a:t>desarrollo</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nacional</a:t>
            </a:r>
            <a:r>
              <a:rPr lang="en-GB" sz="1100" b="1" dirty="0" smtClean="0">
                <a:solidFill>
                  <a:srgbClr val="000000"/>
                </a:solidFill>
                <a:latin typeface="Arial" pitchFamily="34" charset="0"/>
              </a:rPr>
              <a:t> a </a:t>
            </a:r>
            <a:r>
              <a:rPr lang="en-GB" sz="1100" b="1" dirty="0" err="1" smtClean="0">
                <a:solidFill>
                  <a:srgbClr val="000000"/>
                </a:solidFill>
                <a:latin typeface="Arial" pitchFamily="34" charset="0"/>
              </a:rPr>
              <a:t>través</a:t>
            </a:r>
            <a:r>
              <a:rPr lang="en-GB" sz="1100" b="1" dirty="0" smtClean="0">
                <a:solidFill>
                  <a:srgbClr val="000000"/>
                </a:solidFill>
                <a:latin typeface="Arial" pitchFamily="34" charset="0"/>
              </a:rPr>
              <a:t> de </a:t>
            </a:r>
            <a:r>
              <a:rPr lang="en-GB" sz="1100" b="1" dirty="0" err="1" smtClean="0">
                <a:solidFill>
                  <a:srgbClr val="000000"/>
                </a:solidFill>
                <a:latin typeface="Arial" pitchFamily="34" charset="0"/>
              </a:rPr>
              <a:t>su</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contribución</a:t>
            </a:r>
            <a:r>
              <a:rPr lang="en-GB" sz="1100" b="1" dirty="0" smtClean="0">
                <a:solidFill>
                  <a:srgbClr val="000000"/>
                </a:solidFill>
                <a:latin typeface="Arial" pitchFamily="34" charset="0"/>
              </a:rPr>
              <a:t> al </a:t>
            </a:r>
            <a:r>
              <a:rPr lang="en-GB" sz="1100" b="1" dirty="0" err="1" smtClean="0">
                <a:solidFill>
                  <a:srgbClr val="000000"/>
                </a:solidFill>
                <a:latin typeface="Arial" pitchFamily="34" charset="0"/>
              </a:rPr>
              <a:t>logro</a:t>
            </a:r>
            <a:r>
              <a:rPr lang="en-GB" sz="1100" b="1" dirty="0" smtClean="0">
                <a:solidFill>
                  <a:srgbClr val="000000"/>
                </a:solidFill>
                <a:latin typeface="Arial" pitchFamily="34" charset="0"/>
              </a:rPr>
              <a:t> de </a:t>
            </a:r>
            <a:r>
              <a:rPr lang="en-GB" sz="1100" b="1" dirty="0" err="1" smtClean="0">
                <a:solidFill>
                  <a:srgbClr val="000000"/>
                </a:solidFill>
                <a:latin typeface="Arial" pitchFamily="34" charset="0"/>
              </a:rPr>
              <a:t>efectos</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directos</a:t>
            </a:r>
            <a:r>
              <a:rPr lang="en-GB" sz="1100" b="1" dirty="0" smtClean="0">
                <a:solidFill>
                  <a:srgbClr val="000000"/>
                </a:solidFill>
                <a:latin typeface="Arial" pitchFamily="34" charset="0"/>
              </a:rPr>
              <a:t> </a:t>
            </a:r>
            <a:r>
              <a:rPr lang="en-GB" sz="1100" b="1" dirty="0" err="1" smtClean="0">
                <a:solidFill>
                  <a:srgbClr val="000000"/>
                </a:solidFill>
                <a:latin typeface="Arial" pitchFamily="34" charset="0"/>
              </a:rPr>
              <a:t>concretos</a:t>
            </a:r>
            <a:r>
              <a:rPr lang="en-GB" sz="1100" b="1" dirty="0" smtClean="0">
                <a:solidFill>
                  <a:srgbClr val="000000"/>
                </a:solidFill>
                <a:latin typeface="Arial" pitchFamily="34" charset="0"/>
              </a:rPr>
              <a:t> a </a:t>
            </a:r>
            <a:r>
              <a:rPr lang="en-GB" sz="1100" b="1" dirty="0" err="1" smtClean="0">
                <a:solidFill>
                  <a:srgbClr val="000000"/>
                </a:solidFill>
                <a:latin typeface="Arial" pitchFamily="34" charset="0"/>
              </a:rPr>
              <a:t>nivel</a:t>
            </a:r>
            <a:r>
              <a:rPr lang="en-GB" sz="1100" b="1" dirty="0" smtClean="0">
                <a:solidFill>
                  <a:srgbClr val="000000"/>
                </a:solidFill>
                <a:latin typeface="Arial" pitchFamily="34" charset="0"/>
              </a:rPr>
              <a:t> del MANUD</a:t>
            </a:r>
          </a:p>
          <a:p>
            <a:endParaRPr lang="en-GB" sz="1100" b="1" dirty="0" smtClean="0">
              <a:solidFill>
                <a:srgbClr val="000000"/>
              </a:solidFill>
              <a:latin typeface="Arial" pitchFamily="34" charset="0"/>
            </a:endParaRPr>
          </a:p>
          <a:p>
            <a:r>
              <a:rPr lang="en-GB" sz="1100" b="1" i="1" dirty="0" err="1" smtClean="0">
                <a:solidFill>
                  <a:srgbClr val="000000"/>
                </a:solidFill>
                <a:latin typeface="Arial" pitchFamily="34" charset="0"/>
              </a:rPr>
              <a:t>Dicho</a:t>
            </a:r>
            <a:r>
              <a:rPr lang="en-GB" sz="1100" b="1" i="1" dirty="0" smtClean="0">
                <a:solidFill>
                  <a:srgbClr val="000000"/>
                </a:solidFill>
                <a:latin typeface="Arial" pitchFamily="34" charset="0"/>
              </a:rPr>
              <a:t> de </a:t>
            </a:r>
            <a:r>
              <a:rPr lang="en-GB" sz="1100" b="1" i="1" dirty="0" err="1" smtClean="0">
                <a:solidFill>
                  <a:srgbClr val="000000"/>
                </a:solidFill>
                <a:latin typeface="Arial" pitchFamily="34" charset="0"/>
              </a:rPr>
              <a:t>otra</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manera</a:t>
            </a:r>
            <a:r>
              <a:rPr lang="en-GB" sz="1100" b="1" i="1" dirty="0" smtClean="0">
                <a:solidFill>
                  <a:srgbClr val="000000"/>
                </a:solidFill>
                <a:latin typeface="Arial" pitchFamily="34" charset="0"/>
              </a:rPr>
              <a:t> ... los UNCT </a:t>
            </a:r>
            <a:r>
              <a:rPr lang="en-GB" sz="1100" b="1" i="1" dirty="0" err="1" smtClean="0">
                <a:solidFill>
                  <a:srgbClr val="000000"/>
                </a:solidFill>
                <a:latin typeface="Arial" pitchFamily="34" charset="0"/>
              </a:rPr>
              <a:t>deben</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rendir</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cuentas</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por</a:t>
            </a:r>
            <a:r>
              <a:rPr lang="en-GB" sz="1100" b="1" i="1" dirty="0" smtClean="0">
                <a:solidFill>
                  <a:srgbClr val="000000"/>
                </a:solidFill>
                <a:latin typeface="Arial" pitchFamily="34" charset="0"/>
              </a:rPr>
              <a:t> los </a:t>
            </a:r>
            <a:r>
              <a:rPr lang="en-GB" sz="1100" b="1" i="1" u="sng" dirty="0" err="1" smtClean="0">
                <a:solidFill>
                  <a:srgbClr val="000000"/>
                </a:solidFill>
                <a:latin typeface="Arial" pitchFamily="34" charset="0"/>
              </a:rPr>
              <a:t>efectos</a:t>
            </a:r>
            <a:r>
              <a:rPr lang="en-GB" sz="1100" b="1" i="1" u="sng" dirty="0" smtClean="0">
                <a:solidFill>
                  <a:srgbClr val="000000"/>
                </a:solidFill>
                <a:latin typeface="Arial" pitchFamily="34" charset="0"/>
              </a:rPr>
              <a:t> </a:t>
            </a:r>
            <a:r>
              <a:rPr lang="en-GB" sz="1100" b="1" i="1" u="sng" dirty="0" err="1" smtClean="0">
                <a:solidFill>
                  <a:srgbClr val="000000"/>
                </a:solidFill>
                <a:latin typeface="Arial" pitchFamily="34" charset="0"/>
              </a:rPr>
              <a:t>directos</a:t>
            </a:r>
            <a:r>
              <a:rPr lang="en-GB" sz="1100" b="1" i="1" u="sng" dirty="0" smtClean="0">
                <a:solidFill>
                  <a:srgbClr val="000000"/>
                </a:solidFill>
                <a:latin typeface="Arial" pitchFamily="34" charset="0"/>
              </a:rPr>
              <a:t>, no son</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totalmente</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responsables</a:t>
            </a:r>
            <a:r>
              <a:rPr lang="en-GB" sz="1100" b="1" i="1" dirty="0" smtClean="0">
                <a:solidFill>
                  <a:srgbClr val="000000"/>
                </a:solidFill>
                <a:latin typeface="Arial" pitchFamily="34" charset="0"/>
              </a:rPr>
              <a:t> de </a:t>
            </a:r>
            <a:r>
              <a:rPr lang="en-GB" sz="1100" b="1" i="1" dirty="0" err="1" smtClean="0">
                <a:solidFill>
                  <a:srgbClr val="000000"/>
                </a:solidFill>
                <a:latin typeface="Arial" pitchFamily="34" charset="0"/>
              </a:rPr>
              <a:t>su</a:t>
            </a:r>
            <a:r>
              <a:rPr lang="en-GB" sz="1100" b="1" i="1" dirty="0" smtClean="0">
                <a:solidFill>
                  <a:srgbClr val="000000"/>
                </a:solidFill>
                <a:latin typeface="Arial" pitchFamily="34" charset="0"/>
              </a:rPr>
              <a:t> </a:t>
            </a:r>
            <a:r>
              <a:rPr lang="en-GB" sz="1100" b="1" i="1" dirty="0" err="1" smtClean="0">
                <a:solidFill>
                  <a:srgbClr val="000000"/>
                </a:solidFill>
                <a:latin typeface="Arial" pitchFamily="34" charset="0"/>
              </a:rPr>
              <a:t>consecución</a:t>
            </a:r>
            <a:r>
              <a:rPr lang="en-GB" sz="1100" b="1" i="1" dirty="0" smtClean="0">
                <a:solidFill>
                  <a:srgbClr val="000000"/>
                </a:solidFill>
                <a:latin typeface="Arial" pitchFamily="34" charset="0"/>
              </a:rPr>
              <a:t>.</a:t>
            </a:r>
          </a:p>
        </p:txBody>
      </p:sp>
      <p:sp>
        <p:nvSpPr>
          <p:cNvPr id="109572"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E9B859C9-6E8A-474C-805F-9F18384B4AA8}" type="slidenum">
              <a:rPr lang="en-GB" smtClean="0">
                <a:solidFill>
                  <a:srgbClr val="000000"/>
                </a:solidFill>
              </a:rPr>
              <a:pPr eaLnBrk="0" hangingPunct="0">
                <a:buSzPct val="100000"/>
                <a:buFont typeface="Arial" pitchFamily="34" charset="0"/>
                <a:buNone/>
              </a:pPr>
              <a:t>16</a:t>
            </a:fld>
            <a:endParaRPr lang="en-GB" smtClean="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8FB2E111-1585-4A9D-B844-58A95BFC80C3}" type="slidenum">
              <a:rPr lang="en-GB" smtClean="0">
                <a:solidFill>
                  <a:srgbClr val="000000"/>
                </a:solidFill>
              </a:rPr>
              <a:pPr eaLnBrk="0" hangingPunct="0">
                <a:buSzPct val="100000"/>
                <a:buFont typeface="Arial" pitchFamily="34" charset="0"/>
                <a:buNone/>
              </a:pPr>
              <a:t>17</a:t>
            </a:fld>
            <a:endParaRPr lang="en-GB" smtClean="0">
              <a:solidFill>
                <a:srgbClr val="000000"/>
              </a:solidFill>
            </a:endParaRPr>
          </a:p>
        </p:txBody>
      </p:sp>
      <p:sp>
        <p:nvSpPr>
          <p:cNvPr id="110595" name="Rectangle 2"/>
          <p:cNvSpPr>
            <a:spLocks noGrp="1" noRot="1" noChangeAspect="1" noChangeArrowheads="1" noTextEdit="1"/>
          </p:cNvSpPr>
          <p:nvPr>
            <p:ph type="sldImg"/>
          </p:nvPr>
        </p:nvSpPr>
        <p:spPr>
          <a:xfrm>
            <a:off x="966788" y="400050"/>
            <a:ext cx="4938712" cy="3703638"/>
          </a:xfrm>
          <a:ln/>
        </p:spPr>
      </p:sp>
      <p:sp>
        <p:nvSpPr>
          <p:cNvPr id="110596" name="Rectangle 3"/>
          <p:cNvSpPr>
            <a:spLocks noGrp="1" noChangeArrowheads="1"/>
          </p:cNvSpPr>
          <p:nvPr>
            <p:ph type="body" idx="1"/>
          </p:nvPr>
        </p:nvSpPr>
        <p:spPr>
          <a:xfrm>
            <a:off x="302493" y="4217045"/>
            <a:ext cx="6118068" cy="5019089"/>
          </a:xfrm>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900" dirty="0" smtClean="0">
                <a:solidFill>
                  <a:srgbClr val="000000"/>
                </a:solidFill>
                <a:latin typeface="Arial" pitchFamily="34" charset="0"/>
              </a:rPr>
              <a:t>DIAPOSITIVA ESCONDIDA</a:t>
            </a:r>
          </a:p>
          <a:p>
            <a:endParaRPr lang="en-GB" sz="900" dirty="0" smtClean="0">
              <a:solidFill>
                <a:srgbClr val="000000"/>
              </a:solidFill>
              <a:latin typeface="Arial" pitchFamily="34" charset="0"/>
            </a:endParaRPr>
          </a:p>
          <a:p>
            <a:r>
              <a:rPr lang="en-GB" sz="900" dirty="0" smtClean="0">
                <a:solidFill>
                  <a:srgbClr val="000000"/>
                </a:solidFill>
                <a:latin typeface="Arial" pitchFamily="34" charset="0"/>
              </a:rPr>
              <a:t>Como </a:t>
            </a:r>
            <a:r>
              <a:rPr lang="en-GB" sz="900" dirty="0" err="1" smtClean="0">
                <a:solidFill>
                  <a:srgbClr val="000000"/>
                </a:solidFill>
                <a:latin typeface="Arial" pitchFamily="34" charset="0"/>
              </a:rPr>
              <a:t>introducción</a:t>
            </a:r>
            <a:r>
              <a:rPr lang="en-GB" sz="900" dirty="0" smtClean="0">
                <a:solidFill>
                  <a:srgbClr val="000000"/>
                </a:solidFill>
                <a:latin typeface="Arial" pitchFamily="34" charset="0"/>
              </a:rPr>
              <a:t> a la GBR, </a:t>
            </a:r>
            <a:r>
              <a:rPr lang="en-GB" sz="900" dirty="0" err="1" smtClean="0">
                <a:solidFill>
                  <a:srgbClr val="000000"/>
                </a:solidFill>
                <a:latin typeface="Arial" pitchFamily="34" charset="0"/>
              </a:rPr>
              <a:t>insista</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no hay </a:t>
            </a:r>
            <a:r>
              <a:rPr lang="en-GB" sz="900" dirty="0" err="1" smtClean="0">
                <a:solidFill>
                  <a:srgbClr val="000000"/>
                </a:solidFill>
                <a:latin typeface="Arial" pitchFamily="34" charset="0"/>
              </a:rPr>
              <a:t>absolutos</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materia</a:t>
            </a:r>
            <a:r>
              <a:rPr lang="en-GB" sz="900" dirty="0" smtClean="0">
                <a:solidFill>
                  <a:srgbClr val="000000"/>
                </a:solidFill>
                <a:latin typeface="Arial" pitchFamily="34" charset="0"/>
              </a:rPr>
              <a:t> de GBR -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bien</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trata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tipología</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bruto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ayudarles</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navegar</a:t>
            </a:r>
            <a:r>
              <a:rPr lang="en-GB" sz="900" dirty="0" smtClean="0">
                <a:solidFill>
                  <a:srgbClr val="000000"/>
                </a:solidFill>
                <a:latin typeface="Arial" pitchFamily="34" charset="0"/>
              </a:rPr>
              <a:t> -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guía</a:t>
            </a:r>
            <a:r>
              <a:rPr lang="en-GB" sz="900" dirty="0" smtClean="0">
                <a:solidFill>
                  <a:srgbClr val="000000"/>
                </a:solidFill>
                <a:latin typeface="Arial" pitchFamily="34" charset="0"/>
              </a:rPr>
              <a:t> - no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camisa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fuerza</a:t>
            </a:r>
            <a:r>
              <a:rPr lang="en-GB" sz="900" dirty="0" smtClean="0">
                <a:solidFill>
                  <a:srgbClr val="000000"/>
                </a:solidFill>
                <a:latin typeface="Arial" pitchFamily="34" charset="0"/>
              </a:rPr>
              <a:t>. </a:t>
            </a:r>
          </a:p>
          <a:p>
            <a:r>
              <a:rPr lang="en-GB" sz="900" dirty="0" err="1" smtClean="0">
                <a:solidFill>
                  <a:srgbClr val="000000"/>
                </a:solidFill>
                <a:latin typeface="Arial" pitchFamily="34" charset="0"/>
              </a:rPr>
              <a:t>Cada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columnas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aparece</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orden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izquierda</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derecha</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presentador</a:t>
            </a:r>
            <a:r>
              <a:rPr lang="en-GB" sz="900" dirty="0" smtClean="0">
                <a:solidFill>
                  <a:srgbClr val="000000"/>
                </a:solidFill>
                <a:latin typeface="Arial" pitchFamily="34" charset="0"/>
              </a:rPr>
              <a:t> introduce la </a:t>
            </a:r>
            <a:r>
              <a:rPr lang="en-GB" sz="900" dirty="0" err="1" smtClean="0">
                <a:solidFill>
                  <a:srgbClr val="000000"/>
                </a:solidFill>
                <a:latin typeface="Arial" pitchFamily="34" charset="0"/>
              </a:rPr>
              <a:t>terminología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arriba</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abajo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impacto</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actividad</a:t>
            </a:r>
            <a:r>
              <a:rPr lang="en-GB" sz="900" dirty="0" smtClean="0">
                <a:solidFill>
                  <a:srgbClr val="000000"/>
                </a:solidFill>
                <a:latin typeface="Arial" pitchFamily="34" charset="0"/>
              </a:rPr>
              <a:t>)</a:t>
            </a:r>
          </a:p>
          <a:p>
            <a:r>
              <a:rPr lang="en-GB" sz="900" dirty="0" smtClean="0">
                <a:solidFill>
                  <a:srgbClr val="000000"/>
                </a:solidFill>
                <a:latin typeface="Arial" pitchFamily="34" charset="0"/>
              </a:rPr>
              <a:t>A </a:t>
            </a:r>
            <a:r>
              <a:rPr lang="en-GB" sz="900" dirty="0" err="1" smtClean="0">
                <a:solidFill>
                  <a:srgbClr val="000000"/>
                </a:solidFill>
                <a:latin typeface="Arial" pitchFamily="34" charset="0"/>
              </a:rPr>
              <a:t>continuación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vienen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flechas</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mensaje</a:t>
            </a:r>
            <a:r>
              <a:rPr lang="en-GB" sz="900" dirty="0" smtClean="0">
                <a:solidFill>
                  <a:srgbClr val="000000"/>
                </a:solidFill>
                <a:latin typeface="Arial" pitchFamily="34" charset="0"/>
              </a:rPr>
              <a:t> principal </a:t>
            </a:r>
            <a:r>
              <a:rPr lang="en-GB" sz="900" dirty="0" err="1" smtClean="0">
                <a:solidFill>
                  <a:srgbClr val="000000"/>
                </a:solidFill>
                <a:latin typeface="Arial" pitchFamily="34" charset="0"/>
              </a:rPr>
              <a:t>aquí</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existe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lógica</a:t>
            </a:r>
            <a:r>
              <a:rPr lang="en-GB" sz="900" dirty="0" smtClean="0">
                <a:solidFill>
                  <a:srgbClr val="000000"/>
                </a:solidFill>
                <a:latin typeface="Arial" pitchFamily="34" charset="0"/>
              </a:rPr>
              <a:t> vertical de la </a:t>
            </a:r>
            <a:r>
              <a:rPr lang="en-GB" sz="900" dirty="0" err="1" smtClean="0">
                <a:solidFill>
                  <a:srgbClr val="000000"/>
                </a:solidFill>
                <a:latin typeface="Arial" pitchFamily="34" charset="0"/>
              </a:rPr>
              <a:t>causalidad</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fluye</a:t>
            </a:r>
            <a:r>
              <a:rPr lang="en-GB" sz="900" dirty="0" smtClean="0">
                <a:solidFill>
                  <a:srgbClr val="000000"/>
                </a:solidFill>
                <a:latin typeface="Arial" pitchFamily="34" charset="0"/>
              </a:rPr>
              <a:t> entre los </a:t>
            </a:r>
            <a:r>
              <a:rPr lang="en-GB" sz="900" dirty="0" err="1" smtClean="0">
                <a:solidFill>
                  <a:srgbClr val="000000"/>
                </a:solidFill>
                <a:latin typeface="Arial" pitchFamily="34" charset="0"/>
              </a:rPr>
              <a:t>niveles</a:t>
            </a:r>
            <a:r>
              <a:rPr lang="en-GB" sz="900" dirty="0" smtClean="0">
                <a:solidFill>
                  <a:srgbClr val="000000"/>
                </a:solidFill>
                <a:latin typeface="Arial" pitchFamily="34" charset="0"/>
              </a:rPr>
              <a:t>.</a:t>
            </a:r>
          </a:p>
          <a:p>
            <a:r>
              <a:rPr lang="en-GB" sz="900" dirty="0" smtClean="0">
                <a:solidFill>
                  <a:srgbClr val="000000"/>
                </a:solidFill>
                <a:latin typeface="Arial" pitchFamily="34" charset="0"/>
              </a:rPr>
              <a:t>A </a:t>
            </a:r>
            <a:r>
              <a:rPr lang="en-GB" sz="900" dirty="0" err="1" smtClean="0">
                <a:solidFill>
                  <a:srgbClr val="000000"/>
                </a:solidFill>
                <a:latin typeface="Arial" pitchFamily="34" charset="0"/>
              </a:rPr>
              <a:t>continuación</a:t>
            </a:r>
            <a:r>
              <a:rPr lang="en-GB" sz="900" dirty="0" smtClean="0">
                <a:solidFill>
                  <a:srgbClr val="000000"/>
                </a:solidFill>
                <a:latin typeface="Arial" pitchFamily="34" charset="0"/>
              </a:rPr>
              <a:t> emerge la </a:t>
            </a:r>
            <a:r>
              <a:rPr lang="en-GB" sz="900" dirty="0" err="1" smtClean="0">
                <a:solidFill>
                  <a:srgbClr val="000000"/>
                </a:solidFill>
                <a:latin typeface="Arial" pitchFamily="34" charset="0"/>
              </a:rPr>
              <a:t>columna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amarilla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ejemplos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ejemplos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coinciden</a:t>
            </a:r>
            <a:r>
              <a:rPr lang="en-GB" sz="900" dirty="0" smtClean="0">
                <a:solidFill>
                  <a:srgbClr val="000000"/>
                </a:solidFill>
                <a:latin typeface="Arial" pitchFamily="34" charset="0"/>
              </a:rPr>
              <a:t> con la </a:t>
            </a:r>
            <a:r>
              <a:rPr lang="en-GB" sz="900" dirty="0" err="1" smtClean="0">
                <a:solidFill>
                  <a:srgbClr val="000000"/>
                </a:solidFill>
                <a:latin typeface="Arial" pitchFamily="34" charset="0"/>
              </a:rPr>
              <a:t>diapositiva</a:t>
            </a:r>
            <a:r>
              <a:rPr lang="en-GB" sz="900" dirty="0" smtClean="0">
                <a:solidFill>
                  <a:srgbClr val="000000"/>
                </a:solidFill>
                <a:latin typeface="Arial" pitchFamily="34" charset="0"/>
              </a:rPr>
              <a:t> anterior,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lo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oportunidad</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aclarar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vez</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niveles</a:t>
            </a:r>
            <a:r>
              <a:rPr lang="en-GB" sz="900" dirty="0" smtClean="0">
                <a:solidFill>
                  <a:srgbClr val="000000"/>
                </a:solidFill>
                <a:latin typeface="Arial" pitchFamily="34" charset="0"/>
              </a:rPr>
              <a:t> y la </a:t>
            </a:r>
            <a:r>
              <a:rPr lang="en-GB" sz="900" dirty="0" err="1" smtClean="0">
                <a:solidFill>
                  <a:srgbClr val="000000"/>
                </a:solidFill>
                <a:latin typeface="Arial" pitchFamily="34" charset="0"/>
              </a:rPr>
              <a:t>causalidad</a:t>
            </a:r>
            <a:endParaRPr lang="en-GB" sz="900" dirty="0" smtClean="0">
              <a:solidFill>
                <a:srgbClr val="000000"/>
              </a:solidFill>
              <a:latin typeface="Arial" pitchFamily="34" charset="0"/>
            </a:endParaRPr>
          </a:p>
          <a:p>
            <a:r>
              <a:rPr lang="en-GB" sz="900" dirty="0" smtClean="0">
                <a:solidFill>
                  <a:srgbClr val="000000"/>
                </a:solidFill>
                <a:latin typeface="Arial" pitchFamily="34" charset="0"/>
              </a:rPr>
              <a:t>A </a:t>
            </a:r>
            <a:r>
              <a:rPr lang="en-GB" sz="900" dirty="0" err="1" smtClean="0">
                <a:solidFill>
                  <a:srgbClr val="000000"/>
                </a:solidFill>
                <a:latin typeface="Arial" pitchFamily="34" charset="0"/>
              </a:rPr>
              <a:t>continuación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aparecen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banderas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a:t>
            </a:r>
            <a:r>
              <a:rPr lang="en-GB" sz="900" dirty="0" smtClean="0">
                <a:solidFill>
                  <a:srgbClr val="000000"/>
                </a:solidFill>
                <a:latin typeface="Arial" pitchFamily="34" charset="0"/>
              </a:rPr>
              <a:t>...</a:t>
            </a:r>
            <a:r>
              <a:rPr lang="en-GB" sz="900" dirty="0" err="1" smtClean="0">
                <a:solidFill>
                  <a:srgbClr val="000000"/>
                </a:solidFill>
                <a:latin typeface="Arial" pitchFamily="34" charset="0"/>
              </a:rPr>
              <a:t>entonces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vez</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hacer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hincapié</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lógica</a:t>
            </a:r>
            <a:r>
              <a:rPr lang="en-GB" sz="900" dirty="0" smtClean="0">
                <a:solidFill>
                  <a:srgbClr val="000000"/>
                </a:solidFill>
                <a:latin typeface="Arial" pitchFamily="34" charset="0"/>
              </a:rPr>
              <a:t> vertical, causal de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La </a:t>
            </a:r>
            <a:r>
              <a:rPr lang="en-GB" sz="900" dirty="0" err="1" smtClean="0">
                <a:solidFill>
                  <a:srgbClr val="000000"/>
                </a:solidFill>
                <a:latin typeface="Arial" pitchFamily="34" charset="0"/>
              </a:rPr>
              <a:t>columna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blanca</a:t>
            </a:r>
            <a:r>
              <a:rPr lang="en-GB" sz="900" dirty="0" smtClean="0">
                <a:solidFill>
                  <a:srgbClr val="000000"/>
                </a:solidFill>
                <a:latin typeface="Arial" pitchFamily="34" charset="0"/>
              </a:rPr>
              <a:t> surge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ofrecer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enfoque</a:t>
            </a:r>
            <a:r>
              <a:rPr lang="en-GB" sz="900" dirty="0" smtClean="0">
                <a:solidFill>
                  <a:srgbClr val="000000"/>
                </a:solidFill>
                <a:latin typeface="Arial" pitchFamily="34" charset="0"/>
              </a:rPr>
              <a:t> general de </a:t>
            </a:r>
            <a:r>
              <a:rPr lang="en-GB" sz="900" dirty="0" err="1" smtClean="0">
                <a:solidFill>
                  <a:srgbClr val="000000"/>
                </a:solidFill>
                <a:latin typeface="Arial" pitchFamily="34" charset="0"/>
              </a:rPr>
              <a:t>cambio</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cada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a:t>
            </a:r>
          </a:p>
          <a:p>
            <a:r>
              <a:rPr lang="en-GB" sz="900" dirty="0" smtClean="0">
                <a:solidFill>
                  <a:srgbClr val="000000"/>
                </a:solidFill>
                <a:latin typeface="Arial" pitchFamily="34" charset="0"/>
              </a:rPr>
              <a:t>La </a:t>
            </a:r>
            <a:r>
              <a:rPr lang="en-GB" sz="900" dirty="0" err="1" smtClean="0">
                <a:solidFill>
                  <a:srgbClr val="000000"/>
                </a:solidFill>
                <a:latin typeface="Arial" pitchFamily="34" charset="0"/>
              </a:rPr>
              <a:t>columna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verde</a:t>
            </a:r>
            <a:r>
              <a:rPr lang="en-GB" sz="900" dirty="0" smtClean="0">
                <a:solidFill>
                  <a:srgbClr val="000000"/>
                </a:solidFill>
                <a:latin typeface="Arial" pitchFamily="34" charset="0"/>
              </a:rPr>
              <a:t> surge </a:t>
            </a:r>
            <a:r>
              <a:rPr lang="en-GB" sz="900" dirty="0" err="1" smtClean="0">
                <a:solidFill>
                  <a:srgbClr val="000000"/>
                </a:solidFill>
                <a:latin typeface="Arial" pitchFamily="34" charset="0"/>
              </a:rPr>
              <a:t>entonces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haciendo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hincapié</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plazo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niveles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a:t>
            </a:r>
          </a:p>
          <a:p>
            <a:r>
              <a:rPr lang="en-GB" sz="900" dirty="0" smtClean="0">
                <a:solidFill>
                  <a:srgbClr val="000000"/>
                </a:solidFill>
                <a:latin typeface="Arial" pitchFamily="34" charset="0"/>
              </a:rPr>
              <a:t>A </a:t>
            </a:r>
            <a:r>
              <a:rPr lang="en-GB" sz="900" dirty="0" err="1" smtClean="0">
                <a:solidFill>
                  <a:srgbClr val="000000"/>
                </a:solidFill>
                <a:latin typeface="Arial" pitchFamily="34" charset="0"/>
              </a:rPr>
              <a:t>continuación</a:t>
            </a:r>
            <a:r>
              <a:rPr lang="en-GB" sz="900" dirty="0" smtClean="0">
                <a:solidFill>
                  <a:srgbClr val="000000"/>
                </a:solidFill>
                <a:latin typeface="Arial" pitchFamily="34" charset="0"/>
              </a:rPr>
              <a:t>, emerge el </a:t>
            </a:r>
            <a:r>
              <a:rPr lang="en-GB" sz="900" dirty="0" err="1" smtClean="0">
                <a:solidFill>
                  <a:srgbClr val="000000"/>
                </a:solidFill>
                <a:latin typeface="Arial" pitchFamily="34" charset="0"/>
              </a:rPr>
              <a:t>triángulo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rojo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Mensaje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responsabilidad</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colectiva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aumenta</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medida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avanza</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cadena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Al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no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probable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ninguna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agencia</a:t>
            </a:r>
            <a:r>
              <a:rPr lang="en-GB" sz="900" dirty="0" smtClean="0">
                <a:solidFill>
                  <a:srgbClr val="000000"/>
                </a:solidFill>
                <a:latin typeface="Arial" pitchFamily="34" charset="0"/>
              </a:rPr>
              <a:t> sea </a:t>
            </a:r>
            <a:r>
              <a:rPr lang="en-GB" sz="900" dirty="0" err="1" smtClean="0">
                <a:solidFill>
                  <a:srgbClr val="000000"/>
                </a:solidFill>
                <a:latin typeface="Arial" pitchFamily="34" charset="0"/>
              </a:rPr>
              <a:t>capaz</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garantizar</a:t>
            </a:r>
            <a:r>
              <a:rPr lang="en-GB" sz="900" dirty="0" smtClean="0">
                <a:solidFill>
                  <a:srgbClr val="000000"/>
                </a:solidFill>
                <a:latin typeface="Arial" pitchFamily="34" charset="0"/>
              </a:rPr>
              <a:t> un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contrario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serán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necesarios</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esfuerzos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colectivos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varias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agencias</a:t>
            </a:r>
            <a:r>
              <a:rPr lang="en-GB" sz="900" dirty="0" smtClean="0">
                <a:solidFill>
                  <a:srgbClr val="000000"/>
                </a:solidFill>
                <a:latin typeface="Arial" pitchFamily="34" charset="0"/>
              </a:rPr>
              <a:t> y los </a:t>
            </a:r>
            <a:r>
              <a:rPr lang="en-GB" sz="900" dirty="0" err="1" smtClean="0">
                <a:solidFill>
                  <a:srgbClr val="000000"/>
                </a:solidFill>
                <a:latin typeface="Arial" pitchFamily="34" charset="0"/>
              </a:rPr>
              <a:t>socios</a:t>
            </a:r>
            <a:r>
              <a:rPr lang="en-GB" sz="900" dirty="0" smtClean="0">
                <a:solidFill>
                  <a:srgbClr val="000000"/>
                </a:solidFill>
                <a:latin typeface="Arial" pitchFamily="34" charset="0"/>
              </a:rPr>
              <a:t>. </a:t>
            </a:r>
          </a:p>
          <a:p>
            <a:r>
              <a:rPr lang="en-GB" sz="900" dirty="0" err="1" smtClean="0">
                <a:solidFill>
                  <a:srgbClr val="000000"/>
                </a:solidFill>
                <a:latin typeface="Arial" pitchFamily="34" charset="0"/>
              </a:rPr>
              <a:t>Última</a:t>
            </a:r>
            <a:r>
              <a:rPr lang="en-GB" sz="900" dirty="0" smtClean="0">
                <a:solidFill>
                  <a:srgbClr val="000000"/>
                </a:solidFill>
                <a:latin typeface="Arial" pitchFamily="34" charset="0"/>
              </a:rPr>
              <a:t> – </a:t>
            </a:r>
            <a:r>
              <a:rPr lang="en-GB" sz="900" dirty="0" err="1" smtClean="0">
                <a:solidFill>
                  <a:srgbClr val="000000"/>
                </a:solidFill>
                <a:latin typeface="Arial" pitchFamily="34" charset="0"/>
              </a:rPr>
              <a:t>aparece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segundo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Este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momento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introducir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enfoque</a:t>
            </a:r>
            <a:r>
              <a:rPr lang="en-GB" sz="900" dirty="0" smtClean="0">
                <a:solidFill>
                  <a:srgbClr val="000000"/>
                </a:solidFill>
                <a:latin typeface="Arial" pitchFamily="34" charset="0"/>
              </a:rPr>
              <a:t> de la ONU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la GBR,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tiene</a:t>
            </a:r>
            <a:r>
              <a:rPr lang="en-GB" sz="900" dirty="0" smtClean="0">
                <a:solidFill>
                  <a:srgbClr val="000000"/>
                </a:solidFill>
                <a:latin typeface="Arial" pitchFamily="34" charset="0"/>
              </a:rPr>
              <a:t> dos </a:t>
            </a:r>
            <a:r>
              <a:rPr lang="en-GB" sz="900" dirty="0" err="1" smtClean="0">
                <a:solidFill>
                  <a:srgbClr val="000000"/>
                </a:solidFill>
                <a:latin typeface="Arial" pitchFamily="34" charset="0"/>
              </a:rPr>
              <a:t>niveles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 </a:t>
            </a:r>
            <a:r>
              <a:rPr lang="en-GB" sz="900" dirty="0" err="1" smtClean="0">
                <a:solidFill>
                  <a:srgbClr val="000000"/>
                </a:solidFill>
                <a:latin typeface="Arial" pitchFamily="34" charset="0"/>
              </a:rPr>
              <a:t>Efecto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a:t>
            </a:r>
            <a:r>
              <a:rPr lang="en-GB" sz="900" dirty="0" smtClean="0">
                <a:solidFill>
                  <a:srgbClr val="000000"/>
                </a:solidFill>
                <a:latin typeface="Arial" pitchFamily="34" charset="0"/>
              </a:rPr>
              <a:t> del MANUD y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contribución</a:t>
            </a:r>
            <a:r>
              <a:rPr lang="en-GB" sz="900" dirty="0" smtClean="0">
                <a:solidFill>
                  <a:srgbClr val="000000"/>
                </a:solidFill>
                <a:latin typeface="Arial" pitchFamily="34" charset="0"/>
              </a:rPr>
              <a:t> del PP (PP/CP: </a:t>
            </a:r>
            <a:r>
              <a:rPr lang="en-GB" sz="900" dirty="0" err="1" smtClean="0">
                <a:solidFill>
                  <a:srgbClr val="000000"/>
                </a:solidFill>
                <a:latin typeface="Arial" pitchFamily="34" charset="0"/>
              </a:rPr>
              <a:t>Programa</a:t>
            </a:r>
            <a:r>
              <a:rPr lang="en-GB" sz="900" dirty="0" smtClean="0">
                <a:solidFill>
                  <a:srgbClr val="000000"/>
                </a:solidFill>
                <a:latin typeface="Arial" pitchFamily="34" charset="0"/>
              </a:rPr>
              <a:t> País/Country Program) </a:t>
            </a:r>
            <a:r>
              <a:rPr lang="en-GB" sz="900" dirty="0" err="1" smtClean="0">
                <a:solidFill>
                  <a:srgbClr val="000000"/>
                </a:solidFill>
                <a:latin typeface="Arial" pitchFamily="34" charset="0"/>
              </a:rPr>
              <a:t>Señale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segundo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sigue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siendo</a:t>
            </a:r>
            <a:r>
              <a:rPr lang="en-GB" sz="900" dirty="0" smtClean="0">
                <a:solidFill>
                  <a:srgbClr val="000000"/>
                </a:solidFill>
                <a:latin typeface="Arial" pitchFamily="34" charset="0"/>
              </a:rPr>
              <a:t> un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decir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institucional</a:t>
            </a:r>
            <a:r>
              <a:rPr lang="en-GB" sz="900" dirty="0" smtClean="0">
                <a:solidFill>
                  <a:srgbClr val="000000"/>
                </a:solidFill>
                <a:latin typeface="Arial" pitchFamily="34" charset="0"/>
              </a:rPr>
              <a:t>/de </a:t>
            </a:r>
            <a:r>
              <a:rPr lang="en-GB" sz="900" dirty="0" err="1" smtClean="0">
                <a:solidFill>
                  <a:srgbClr val="000000"/>
                </a:solidFill>
                <a:latin typeface="Arial" pitchFamily="34" charset="0"/>
              </a:rPr>
              <a:t>comportamiento</a:t>
            </a:r>
            <a:r>
              <a:rPr lang="en-GB" sz="900" dirty="0" smtClean="0">
                <a:solidFill>
                  <a:srgbClr val="000000"/>
                </a:solidFill>
                <a:latin typeface="Arial" pitchFamily="34" charset="0"/>
              </a:rPr>
              <a:t>; 5 </a:t>
            </a:r>
            <a:r>
              <a:rPr lang="en-GB" sz="900" dirty="0" err="1" smtClean="0">
                <a:solidFill>
                  <a:srgbClr val="000000"/>
                </a:solidFill>
                <a:latin typeface="Arial" pitchFamily="34" charset="0"/>
              </a:rPr>
              <a:t>años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pero</a:t>
            </a:r>
            <a:r>
              <a:rPr lang="en-GB" sz="900" dirty="0" smtClean="0">
                <a:solidFill>
                  <a:srgbClr val="000000"/>
                </a:solidFill>
                <a:latin typeface="Arial" pitchFamily="34" charset="0"/>
              </a:rPr>
              <a:t> con un mayor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ambición</a:t>
            </a:r>
            <a:r>
              <a:rPr lang="en-GB" sz="900" dirty="0" smtClean="0">
                <a:solidFill>
                  <a:srgbClr val="000000"/>
                </a:solidFill>
                <a:latin typeface="Arial" pitchFamily="34" charset="0"/>
              </a:rPr>
              <a:t>.  </a:t>
            </a:r>
          </a:p>
          <a:p>
            <a:r>
              <a:rPr lang="en-GB" sz="900" dirty="0" err="1" smtClean="0">
                <a:solidFill>
                  <a:srgbClr val="000000"/>
                </a:solidFill>
                <a:latin typeface="Arial" pitchFamily="34" charset="0"/>
              </a:rPr>
              <a:t>Ahora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mostrar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cómo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diferentes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relacionan</a:t>
            </a:r>
            <a:r>
              <a:rPr lang="en-GB" sz="900" dirty="0" smtClean="0">
                <a:solidFill>
                  <a:srgbClr val="000000"/>
                </a:solidFill>
                <a:latin typeface="Arial" pitchFamily="34" charset="0"/>
              </a:rPr>
              <a:t> con lo </a:t>
            </a:r>
            <a:r>
              <a:rPr lang="en-GB" sz="900" dirty="0" err="1" smtClean="0">
                <a:solidFill>
                  <a:srgbClr val="000000"/>
                </a:solidFill>
                <a:latin typeface="Arial" pitchFamily="34" charset="0"/>
              </a:rPr>
              <a:t>humano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encajan</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Matriz</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a:t>
            </a:r>
          </a:p>
          <a:p>
            <a:r>
              <a:rPr lang="en-GB" sz="900" dirty="0" err="1" smtClean="0">
                <a:solidFill>
                  <a:srgbClr val="000000"/>
                </a:solidFill>
                <a:latin typeface="Arial" pitchFamily="34" charset="0"/>
              </a:rPr>
              <a:t>Realización</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tal</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están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recogidos</a:t>
            </a:r>
            <a:r>
              <a:rPr lang="en-GB" sz="900" dirty="0" smtClean="0">
                <a:solidFill>
                  <a:srgbClr val="000000"/>
                </a:solidFill>
                <a:latin typeface="Arial" pitchFamily="34" charset="0"/>
              </a:rPr>
              <a:t> en los </a:t>
            </a:r>
            <a:r>
              <a:rPr lang="en-GB" sz="900" dirty="0" err="1" smtClean="0">
                <a:solidFill>
                  <a:srgbClr val="000000"/>
                </a:solidFill>
                <a:latin typeface="Arial" pitchFamily="34" charset="0"/>
              </a:rPr>
              <a:t>instrumentos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internacionales</a:t>
            </a:r>
            <a:r>
              <a:rPr lang="en-GB" sz="900" dirty="0" smtClean="0">
                <a:solidFill>
                  <a:srgbClr val="000000"/>
                </a:solidFill>
                <a:latin typeface="Arial" pitchFamily="34" charset="0"/>
              </a:rPr>
              <a:t>:</a:t>
            </a:r>
          </a:p>
          <a:p>
            <a:endParaRPr lang="en-GB" sz="900" dirty="0" smtClean="0">
              <a:solidFill>
                <a:srgbClr val="000000"/>
              </a:solidFill>
              <a:latin typeface="Arial" pitchFamily="34" charset="0"/>
            </a:endParaRPr>
          </a:p>
          <a:p>
            <a:r>
              <a:rPr lang="en-GB" sz="900" b="1" dirty="0" err="1" smtClean="0">
                <a:solidFill>
                  <a:srgbClr val="000000"/>
                </a:solidFill>
                <a:latin typeface="Arial" pitchFamily="34" charset="0"/>
              </a:rPr>
              <a:t>Impactos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Cambio</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humano</a:t>
            </a:r>
            <a:r>
              <a:rPr lang="en-GB" sz="900" b="1" dirty="0" smtClean="0">
                <a:solidFill>
                  <a:srgbClr val="000000"/>
                </a:solidFill>
                <a:latin typeface="Arial" pitchFamily="34" charset="0"/>
              </a:rPr>
              <a:t>	 - </a:t>
            </a:r>
            <a:r>
              <a:rPr lang="en-GB" sz="900" b="1" dirty="0" err="1" smtClean="0">
                <a:solidFill>
                  <a:srgbClr val="000000"/>
                </a:solidFill>
                <a:latin typeface="Arial" pitchFamily="34" charset="0"/>
              </a:rPr>
              <a:t>cambio</a:t>
            </a:r>
            <a:r>
              <a:rPr lang="en-GB" sz="900" b="1" dirty="0" smtClean="0">
                <a:solidFill>
                  <a:srgbClr val="000000"/>
                </a:solidFill>
                <a:latin typeface="Arial" pitchFamily="34" charset="0"/>
              </a:rPr>
              <a:t> en la </a:t>
            </a:r>
            <a:r>
              <a:rPr lang="en-GB" sz="900" b="1" dirty="0" err="1" smtClean="0">
                <a:solidFill>
                  <a:srgbClr val="000000"/>
                </a:solidFill>
                <a:latin typeface="Arial" pitchFamily="34" charset="0"/>
              </a:rPr>
              <a:t>calidad</a:t>
            </a:r>
            <a:r>
              <a:rPr lang="en-GB" sz="900" b="1" dirty="0" smtClean="0">
                <a:solidFill>
                  <a:srgbClr val="000000"/>
                </a:solidFill>
                <a:latin typeface="Arial" pitchFamily="34" charset="0"/>
              </a:rPr>
              <a:t> de </a:t>
            </a:r>
            <a:r>
              <a:rPr lang="en-GB" sz="900" b="1" dirty="0" err="1" smtClean="0">
                <a:solidFill>
                  <a:srgbClr val="000000"/>
                </a:solidFill>
                <a:latin typeface="Arial" pitchFamily="34" charset="0"/>
              </a:rPr>
              <a:t>vida</a:t>
            </a:r>
            <a:r>
              <a:rPr lang="en-GB" sz="900" b="1" dirty="0" smtClean="0">
                <a:solidFill>
                  <a:srgbClr val="000000"/>
                </a:solidFill>
                <a:latin typeface="Arial" pitchFamily="34" charset="0"/>
              </a:rPr>
              <a:t> -</a:t>
            </a:r>
            <a:r>
              <a:rPr lang="en-GB" sz="900" b="1" dirty="0">
                <a:solidFill>
                  <a:srgbClr val="000000"/>
                </a:solidFill>
                <a:latin typeface="Arial" pitchFamily="34" charset="0"/>
              </a:rPr>
              <a:t> </a:t>
            </a:r>
            <a:r>
              <a:rPr lang="en-GB" sz="900" b="1" dirty="0" err="1" smtClean="0">
                <a:solidFill>
                  <a:srgbClr val="000000"/>
                </a:solidFill>
                <a:latin typeface="Arial" pitchFamily="34" charset="0"/>
              </a:rPr>
              <a:t>realización</a:t>
            </a:r>
            <a:r>
              <a:rPr lang="en-GB" sz="900" b="1" dirty="0" smtClean="0">
                <a:solidFill>
                  <a:srgbClr val="000000"/>
                </a:solidFill>
                <a:latin typeface="Arial" pitchFamily="34" charset="0"/>
              </a:rPr>
              <a:t> de DHs</a:t>
            </a:r>
          </a:p>
          <a:p>
            <a:r>
              <a:rPr lang="en-GB" sz="900" b="1" dirty="0" smtClean="0">
                <a:solidFill>
                  <a:srgbClr val="000000"/>
                </a:solidFill>
                <a:latin typeface="Arial" pitchFamily="34" charset="0"/>
              </a:rPr>
              <a:t>      ↑</a:t>
            </a:r>
          </a:p>
          <a:p>
            <a:r>
              <a:rPr lang="en-GB" sz="900" b="1" dirty="0" err="1" smtClean="0">
                <a:solidFill>
                  <a:srgbClr val="000000"/>
                </a:solidFill>
                <a:latin typeface="Arial" pitchFamily="34" charset="0"/>
              </a:rPr>
              <a:t>Efecto</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Directo</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Aumento</a:t>
            </a:r>
            <a:r>
              <a:rPr lang="en-GB" sz="900" b="1" dirty="0" smtClean="0">
                <a:solidFill>
                  <a:srgbClr val="000000"/>
                </a:solidFill>
                <a:latin typeface="Arial" pitchFamily="34" charset="0"/>
              </a:rPr>
              <a:t> del </a:t>
            </a:r>
            <a:r>
              <a:rPr lang="en-GB" sz="900" b="1" dirty="0" err="1" smtClean="0">
                <a:solidFill>
                  <a:srgbClr val="000000"/>
                </a:solidFill>
                <a:latin typeface="Arial" pitchFamily="34" charset="0"/>
              </a:rPr>
              <a:t>rendimiento</a:t>
            </a:r>
            <a:r>
              <a:rPr lang="en-GB" sz="900" b="1" dirty="0" smtClean="0">
                <a:solidFill>
                  <a:srgbClr val="000000"/>
                </a:solidFill>
                <a:latin typeface="Arial" pitchFamily="34" charset="0"/>
              </a:rPr>
              <a:t> de los </a:t>
            </a:r>
            <a:r>
              <a:rPr lang="en-GB" sz="900" b="1" dirty="0" err="1" smtClean="0">
                <a:solidFill>
                  <a:srgbClr val="000000"/>
                </a:solidFill>
                <a:latin typeface="Arial" pitchFamily="34" charset="0"/>
              </a:rPr>
              <a:t>titulares</a:t>
            </a:r>
            <a:r>
              <a:rPr lang="en-GB" sz="900" b="1" dirty="0" smtClean="0">
                <a:solidFill>
                  <a:srgbClr val="000000"/>
                </a:solidFill>
                <a:latin typeface="Arial" pitchFamily="34" charset="0"/>
              </a:rPr>
              <a:t> de </a:t>
            </a:r>
            <a:r>
              <a:rPr lang="en-GB" sz="900" b="1" dirty="0" err="1" smtClean="0">
                <a:solidFill>
                  <a:srgbClr val="000000"/>
                </a:solidFill>
                <a:latin typeface="Arial" pitchFamily="34" charset="0"/>
              </a:rPr>
              <a:t>derechos</a:t>
            </a:r>
            <a:r>
              <a:rPr lang="en-GB" sz="900" b="1" dirty="0" smtClean="0">
                <a:solidFill>
                  <a:srgbClr val="000000"/>
                </a:solidFill>
                <a:latin typeface="Arial" pitchFamily="34" charset="0"/>
              </a:rPr>
              <a:t> y  </a:t>
            </a:r>
            <a:r>
              <a:rPr lang="en-GB" sz="900" b="1" dirty="0" err="1" smtClean="0">
                <a:solidFill>
                  <a:srgbClr val="000000"/>
                </a:solidFill>
                <a:latin typeface="Arial" pitchFamily="34" charset="0"/>
              </a:rPr>
              <a:t>portadores</a:t>
            </a:r>
            <a:r>
              <a:rPr lang="en-GB" sz="900" b="1" dirty="0" smtClean="0">
                <a:solidFill>
                  <a:srgbClr val="000000"/>
                </a:solidFill>
                <a:latin typeface="Arial" pitchFamily="34" charset="0"/>
              </a:rPr>
              <a:t>  de </a:t>
            </a:r>
            <a:r>
              <a:rPr lang="en-GB" sz="900" b="1" dirty="0" err="1" smtClean="0">
                <a:solidFill>
                  <a:srgbClr val="000000"/>
                </a:solidFill>
                <a:latin typeface="Arial" pitchFamily="34" charset="0"/>
              </a:rPr>
              <a:t>deberes</a:t>
            </a:r>
            <a:endParaRPr lang="en-GB" sz="900" b="1" dirty="0" smtClean="0">
              <a:solidFill>
                <a:srgbClr val="000000"/>
              </a:solidFill>
              <a:latin typeface="Arial" pitchFamily="34" charset="0"/>
            </a:endParaRPr>
          </a:p>
          <a:p>
            <a:r>
              <a:rPr lang="en-GB" sz="900" b="1" dirty="0" smtClean="0">
                <a:solidFill>
                  <a:srgbClr val="000000"/>
                </a:solidFill>
                <a:latin typeface="Arial" pitchFamily="34" charset="0"/>
              </a:rPr>
              <a:t>      ↑</a:t>
            </a:r>
          </a:p>
          <a:p>
            <a:r>
              <a:rPr lang="en-GB" sz="900" b="1" dirty="0" err="1" smtClean="0">
                <a:solidFill>
                  <a:srgbClr val="000000"/>
                </a:solidFill>
                <a:latin typeface="Arial" pitchFamily="34" charset="0"/>
              </a:rPr>
              <a:t>Productos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Fortalecimiento</a:t>
            </a:r>
            <a:r>
              <a:rPr lang="en-GB" sz="900" b="1" dirty="0" smtClean="0">
                <a:solidFill>
                  <a:srgbClr val="000000"/>
                </a:solidFill>
                <a:latin typeface="Arial" pitchFamily="34" charset="0"/>
              </a:rPr>
              <a:t> de la </a:t>
            </a:r>
            <a:r>
              <a:rPr lang="en-GB" sz="900" b="1" dirty="0" err="1" smtClean="0">
                <a:solidFill>
                  <a:srgbClr val="000000"/>
                </a:solidFill>
                <a:latin typeface="Arial" pitchFamily="34" charset="0"/>
              </a:rPr>
              <a:t>capacidad</a:t>
            </a:r>
            <a:r>
              <a:rPr lang="en-GB" sz="900" b="1" dirty="0" smtClean="0">
                <a:solidFill>
                  <a:srgbClr val="000000"/>
                </a:solidFill>
                <a:latin typeface="Arial" pitchFamily="34" charset="0"/>
              </a:rPr>
              <a:t> de TDs, PDs 			</a:t>
            </a:r>
          </a:p>
          <a:p>
            <a:r>
              <a:rPr lang="en-GB" sz="900" b="1" dirty="0" smtClean="0">
                <a:solidFill>
                  <a:srgbClr val="000000"/>
                </a:solidFill>
                <a:latin typeface="Arial" pitchFamily="34" charset="0"/>
              </a:rPr>
              <a:t>      ↑</a:t>
            </a:r>
          </a:p>
          <a:p>
            <a:r>
              <a:rPr lang="en-GB" sz="900" b="1" dirty="0" err="1" smtClean="0">
                <a:solidFill>
                  <a:srgbClr val="000000"/>
                </a:solidFill>
                <a:latin typeface="Arial" pitchFamily="34" charset="0"/>
              </a:rPr>
              <a:t>Proceso</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Guiado</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por</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principios</a:t>
            </a:r>
            <a:r>
              <a:rPr lang="en-GB" sz="900" b="1" dirty="0" smtClean="0">
                <a:solidFill>
                  <a:srgbClr val="000000"/>
                </a:solidFill>
                <a:latin typeface="Arial" pitchFamily="34" charset="0"/>
              </a:rPr>
              <a:t> de </a:t>
            </a:r>
            <a:r>
              <a:rPr lang="en-GB" sz="900" b="1" dirty="0" err="1" smtClean="0">
                <a:solidFill>
                  <a:srgbClr val="000000"/>
                </a:solidFill>
                <a:latin typeface="Arial" pitchFamily="34" charset="0"/>
              </a:rPr>
              <a:t>Derechos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Humanos</a:t>
            </a:r>
            <a:endParaRPr lang="en-GB" sz="900" b="1" dirty="0" smtClean="0">
              <a:solidFill>
                <a:srgbClr val="000000"/>
              </a:solidFill>
              <a:latin typeface="Arial" pitchFamily="34" charset="0"/>
            </a:endParaRPr>
          </a:p>
          <a:p>
            <a:r>
              <a:rPr lang="en-GB" sz="900" dirty="0" smtClean="0">
                <a:solidFill>
                  <a:srgbClr val="000000"/>
                </a:solidFill>
                <a:latin typeface="Arial" pitchFamily="34" charset="0"/>
              </a:rP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06450" y="473075"/>
            <a:ext cx="4935538" cy="3702050"/>
          </a:xfrm>
        </p:spPr>
      </p:sp>
      <p:sp>
        <p:nvSpPr>
          <p:cNvPr id="3" name="Notes Placeholder 2"/>
          <p:cNvSpPr>
            <a:spLocks noGrp="1"/>
          </p:cNvSpPr>
          <p:nvPr>
            <p:ph type="body" idx="1"/>
          </p:nvPr>
        </p:nvSpPr>
        <p:spPr>
          <a:xfrm>
            <a:off x="446509" y="4361061"/>
            <a:ext cx="5832648" cy="4824536"/>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endParaRPr lang="en-GB" b="1" i="1" dirty="0" smtClean="0">
              <a:solidFill>
                <a:srgbClr val="000000"/>
              </a:solidFill>
              <a:latin typeface="Arial" pitchFamily="34" charset="0"/>
            </a:endParaRPr>
          </a:p>
          <a:p>
            <a:r>
              <a:rPr lang="en-GB" b="1" i="1" dirty="0" smtClean="0">
                <a:solidFill>
                  <a:srgbClr val="000000"/>
                </a:solidFill>
                <a:latin typeface="Arial" pitchFamily="34" charset="0"/>
              </a:rPr>
              <a:t>Manual GBR, p.19.</a:t>
            </a:r>
          </a:p>
          <a:p>
            <a:r>
              <a:rPr lang="en-GB" b="1" dirty="0" smtClean="0">
                <a:solidFill>
                  <a:srgbClr val="000000"/>
                </a:solidFill>
                <a:latin typeface="Arial" pitchFamily="34" charset="0"/>
              </a:rPr>
              <a:t>Los </a:t>
            </a:r>
            <a:r>
              <a:rPr lang="en-GB" b="1" dirty="0" err="1" smtClean="0">
                <a:solidFill>
                  <a:srgbClr val="000000"/>
                </a:solidFill>
                <a:latin typeface="Arial" pitchFamily="34" charset="0"/>
              </a:rPr>
              <a:t>efectos</a:t>
            </a:r>
            <a:r>
              <a:rPr lang="en-GB" b="1" dirty="0" smtClean="0">
                <a:solidFill>
                  <a:srgbClr val="000000"/>
                </a:solidFill>
                <a:latin typeface="Arial" pitchFamily="34" charset="0"/>
              </a:rPr>
              <a:t> </a:t>
            </a:r>
            <a:r>
              <a:rPr lang="en-GB" b="1" dirty="0" err="1" smtClean="0">
                <a:solidFill>
                  <a:srgbClr val="000000"/>
                </a:solidFill>
                <a:latin typeface="Arial" pitchFamily="34" charset="0"/>
              </a:rPr>
              <a:t>directos</a:t>
            </a:r>
            <a:r>
              <a:rPr lang="en-GB" dirty="0" smtClean="0">
                <a:solidFill>
                  <a:srgbClr val="000000"/>
                </a:solidFill>
                <a:latin typeface="Arial" pitchFamily="34" charset="0"/>
              </a:rPr>
              <a:t> </a:t>
            </a:r>
            <a:r>
              <a:rPr lang="en-GB" dirty="0" err="1" smtClean="0">
                <a:solidFill>
                  <a:srgbClr val="000000"/>
                </a:solidFill>
                <a:latin typeface="Arial" pitchFamily="34" charset="0"/>
              </a:rPr>
              <a:t>describen</a:t>
            </a:r>
            <a:r>
              <a:rPr lang="en-GB" dirty="0" smtClean="0">
                <a:solidFill>
                  <a:srgbClr val="000000"/>
                </a:solidFill>
                <a:latin typeface="Arial" pitchFamily="34" charset="0"/>
              </a:rPr>
              <a:t> los </a:t>
            </a:r>
            <a:r>
              <a:rPr lang="en-GB" dirty="0" err="1" smtClean="0">
                <a:solidFill>
                  <a:srgbClr val="000000"/>
                </a:solidFill>
                <a:latin typeface="Arial" pitchFamily="34" charset="0"/>
              </a:rPr>
              <a:t>cambios</a:t>
            </a:r>
            <a:r>
              <a:rPr lang="en-GB" dirty="0" smtClean="0">
                <a:solidFill>
                  <a:srgbClr val="000000"/>
                </a:solidFill>
                <a:latin typeface="Arial" pitchFamily="34" charset="0"/>
              </a:rPr>
              <a:t> </a:t>
            </a:r>
            <a:r>
              <a:rPr lang="en-GB" dirty="0" err="1" smtClean="0">
                <a:solidFill>
                  <a:srgbClr val="000000"/>
                </a:solidFill>
                <a:latin typeface="Arial" pitchFamily="34" charset="0"/>
              </a:rPr>
              <a:t>previstos</a:t>
            </a:r>
            <a:r>
              <a:rPr lang="en-GB" dirty="0" smtClean="0">
                <a:solidFill>
                  <a:srgbClr val="000000"/>
                </a:solidFill>
                <a:latin typeface="Arial" pitchFamily="34" charset="0"/>
              </a:rPr>
              <a:t> en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condiciones</a:t>
            </a:r>
            <a:r>
              <a:rPr lang="en-GB" dirty="0" smtClean="0">
                <a:solidFill>
                  <a:srgbClr val="000000"/>
                </a:solidFill>
                <a:latin typeface="Arial" pitchFamily="34" charset="0"/>
              </a:rPr>
              <a:t> de </a:t>
            </a:r>
            <a:r>
              <a:rPr lang="en-GB" dirty="0" err="1" smtClean="0">
                <a:solidFill>
                  <a:srgbClr val="000000"/>
                </a:solidFill>
                <a:latin typeface="Arial" pitchFamily="34" charset="0"/>
              </a:rPr>
              <a:t>desarrollo</a:t>
            </a:r>
            <a:r>
              <a:rPr lang="en-GB" dirty="0" smtClean="0">
                <a:solidFill>
                  <a:srgbClr val="000000"/>
                </a:solidFill>
                <a:latin typeface="Arial" pitchFamily="34" charset="0"/>
              </a:rPr>
              <a:t> </a:t>
            </a:r>
            <a:r>
              <a:rPr lang="en-GB" dirty="0" err="1" smtClean="0">
                <a:solidFill>
                  <a:srgbClr val="000000"/>
                </a:solidFill>
                <a:latin typeface="Arial" pitchFamily="34" charset="0"/>
              </a:rPr>
              <a:t>resultantes</a:t>
            </a:r>
            <a:r>
              <a:rPr lang="en-GB" dirty="0" smtClean="0">
                <a:solidFill>
                  <a:srgbClr val="000000"/>
                </a:solidFill>
                <a:latin typeface="Arial" pitchFamily="34" charset="0"/>
              </a:rPr>
              <a:t> de la </a:t>
            </a:r>
            <a:r>
              <a:rPr lang="en-GB" dirty="0" err="1" smtClean="0">
                <a:solidFill>
                  <a:srgbClr val="000000"/>
                </a:solidFill>
                <a:latin typeface="Arial" pitchFamily="34" charset="0"/>
              </a:rPr>
              <a:t>cooperación</a:t>
            </a:r>
            <a:r>
              <a:rPr lang="en-GB" dirty="0" smtClean="0">
                <a:solidFill>
                  <a:srgbClr val="000000"/>
                </a:solidFill>
                <a:latin typeface="Arial" pitchFamily="34" charset="0"/>
              </a:rPr>
              <a:t> con los UNCT. Se </a:t>
            </a:r>
            <a:r>
              <a:rPr lang="en-GB" dirty="0" err="1" smtClean="0">
                <a:solidFill>
                  <a:srgbClr val="000000"/>
                </a:solidFill>
                <a:latin typeface="Arial" pitchFamily="34" charset="0"/>
              </a:rPr>
              <a:t>refieren</a:t>
            </a:r>
            <a:r>
              <a:rPr lang="en-GB" dirty="0" smtClean="0">
                <a:solidFill>
                  <a:srgbClr val="000000"/>
                </a:solidFill>
                <a:latin typeface="Arial" pitchFamily="34" charset="0"/>
              </a:rPr>
              <a:t> a los </a:t>
            </a:r>
            <a:r>
              <a:rPr lang="en-GB" dirty="0" err="1" smtClean="0">
                <a:solidFill>
                  <a:srgbClr val="000000"/>
                </a:solidFill>
                <a:latin typeface="Arial" pitchFamily="34" charset="0"/>
              </a:rPr>
              <a:t>cambios</a:t>
            </a:r>
            <a:r>
              <a:rPr lang="en-GB" dirty="0" smtClean="0">
                <a:solidFill>
                  <a:srgbClr val="000000"/>
                </a:solidFill>
                <a:latin typeface="Arial" pitchFamily="34" charset="0"/>
              </a:rPr>
              <a:t> en el </a:t>
            </a:r>
            <a:r>
              <a:rPr lang="en-GB" dirty="0" err="1" smtClean="0">
                <a:solidFill>
                  <a:srgbClr val="000000"/>
                </a:solidFill>
                <a:latin typeface="Arial" pitchFamily="34" charset="0"/>
              </a:rPr>
              <a:t>rendimiento</a:t>
            </a:r>
            <a:r>
              <a:rPr lang="en-GB" dirty="0" smtClean="0">
                <a:solidFill>
                  <a:srgbClr val="000000"/>
                </a:solidFill>
                <a:latin typeface="Arial" pitchFamily="34" charset="0"/>
              </a:rPr>
              <a:t> </a:t>
            </a:r>
            <a:r>
              <a:rPr lang="en-GB" dirty="0" err="1" smtClean="0">
                <a:solidFill>
                  <a:srgbClr val="000000"/>
                </a:solidFill>
                <a:latin typeface="Arial" pitchFamily="34" charset="0"/>
              </a:rPr>
              <a:t>institucional</a:t>
            </a:r>
            <a:r>
              <a:rPr lang="en-GB" dirty="0" smtClean="0">
                <a:solidFill>
                  <a:srgbClr val="000000"/>
                </a:solidFill>
                <a:latin typeface="Arial" pitchFamily="34" charset="0"/>
              </a:rPr>
              <a:t> o de </a:t>
            </a:r>
            <a:r>
              <a:rPr lang="en-GB" dirty="0" err="1" smtClean="0">
                <a:solidFill>
                  <a:srgbClr val="000000"/>
                </a:solidFill>
                <a:latin typeface="Arial" pitchFamily="34" charset="0"/>
              </a:rPr>
              <a:t>comportamiento</a:t>
            </a:r>
            <a:r>
              <a:rPr lang="en-GB" dirty="0" smtClean="0">
                <a:solidFill>
                  <a:srgbClr val="000000"/>
                </a:solidFill>
                <a:latin typeface="Arial" pitchFamily="34" charset="0"/>
              </a:rPr>
              <a:t> entre los </a:t>
            </a:r>
            <a:r>
              <a:rPr lang="en-GB" dirty="0" err="1" smtClean="0">
                <a:solidFill>
                  <a:srgbClr val="000000"/>
                </a:solidFill>
                <a:latin typeface="Arial" pitchFamily="34" charset="0"/>
              </a:rPr>
              <a:t>individuos</a:t>
            </a:r>
            <a:r>
              <a:rPr lang="en-GB" dirty="0" smtClean="0">
                <a:solidFill>
                  <a:srgbClr val="000000"/>
                </a:solidFill>
                <a:latin typeface="Arial" pitchFamily="34" charset="0"/>
              </a:rPr>
              <a:t> o </a:t>
            </a:r>
            <a:r>
              <a:rPr lang="en-GB" dirty="0" err="1" smtClean="0">
                <a:solidFill>
                  <a:srgbClr val="000000"/>
                </a:solidFill>
                <a:latin typeface="Arial" pitchFamily="34" charset="0"/>
              </a:rPr>
              <a:t>grupos</a:t>
            </a:r>
            <a:r>
              <a:rPr lang="en-GB" dirty="0" smtClean="0">
                <a:solidFill>
                  <a:srgbClr val="000000"/>
                </a:solidFill>
                <a:latin typeface="Arial" pitchFamily="34" charset="0"/>
              </a:rPr>
              <a:t> </a:t>
            </a:r>
            <a:r>
              <a:rPr lang="en-GB" dirty="0" err="1" smtClean="0">
                <a:solidFill>
                  <a:srgbClr val="000000"/>
                </a:solidFill>
                <a:latin typeface="Arial" pitchFamily="34" charset="0"/>
              </a:rPr>
              <a:t>como</a:t>
            </a:r>
            <a:r>
              <a:rPr lang="en-GB" dirty="0" smtClean="0">
                <a:solidFill>
                  <a:srgbClr val="000000"/>
                </a:solidFill>
                <a:latin typeface="Arial" pitchFamily="34" charset="0"/>
              </a:rPr>
              <a:t> se </a:t>
            </a:r>
            <a:r>
              <a:rPr lang="en-GB" dirty="0" err="1" smtClean="0">
                <a:solidFill>
                  <a:srgbClr val="000000"/>
                </a:solidFill>
                <a:latin typeface="Arial" pitchFamily="34" charset="0"/>
              </a:rPr>
              <a:t>vería</a:t>
            </a:r>
            <a:r>
              <a:rPr lang="en-GB" dirty="0" smtClean="0">
                <a:solidFill>
                  <a:srgbClr val="000000"/>
                </a:solidFill>
                <a:latin typeface="Arial" pitchFamily="34" charset="0"/>
              </a:rPr>
              <a:t> a </a:t>
            </a:r>
            <a:r>
              <a:rPr lang="en-GB" dirty="0" err="1" smtClean="0">
                <a:solidFill>
                  <a:srgbClr val="000000"/>
                </a:solidFill>
                <a:latin typeface="Arial" pitchFamily="34" charset="0"/>
              </a:rPr>
              <a:t>través</a:t>
            </a:r>
            <a:r>
              <a:rPr lang="en-GB" dirty="0" smtClean="0">
                <a:solidFill>
                  <a:srgbClr val="000000"/>
                </a:solidFill>
                <a:latin typeface="Arial" pitchFamily="34" charset="0"/>
              </a:rPr>
              <a:t> de un </a:t>
            </a:r>
            <a:r>
              <a:rPr lang="en-GB" dirty="0" err="1" smtClean="0">
                <a:solidFill>
                  <a:srgbClr val="000000"/>
                </a:solidFill>
                <a:latin typeface="Arial" pitchFamily="34" charset="0"/>
              </a:rPr>
              <a:t>cristal</a:t>
            </a:r>
            <a:r>
              <a:rPr lang="en-GB" dirty="0" smtClean="0">
                <a:solidFill>
                  <a:srgbClr val="000000"/>
                </a:solidFill>
                <a:latin typeface="Arial" pitchFamily="34" charset="0"/>
              </a:rPr>
              <a:t> de </a:t>
            </a:r>
            <a:r>
              <a:rPr lang="en-GB" dirty="0" err="1" smtClean="0">
                <a:solidFill>
                  <a:srgbClr val="000000"/>
                </a:solidFill>
                <a:latin typeface="Arial" pitchFamily="34" charset="0"/>
              </a:rPr>
              <a:t>derechos</a:t>
            </a:r>
            <a:r>
              <a:rPr lang="en-GB" dirty="0" smtClean="0">
                <a:solidFill>
                  <a:srgbClr val="000000"/>
                </a:solidFill>
                <a:latin typeface="Arial" pitchFamily="34" charset="0"/>
              </a:rPr>
              <a:t> </a:t>
            </a:r>
            <a:r>
              <a:rPr lang="en-GB" dirty="0" err="1" smtClean="0">
                <a:solidFill>
                  <a:srgbClr val="000000"/>
                </a:solidFill>
                <a:latin typeface="Arial" pitchFamily="34" charset="0"/>
              </a:rPr>
              <a:t>humanos</a:t>
            </a:r>
            <a:r>
              <a:rPr lang="en-GB" dirty="0" smtClean="0">
                <a:solidFill>
                  <a:srgbClr val="000000"/>
                </a:solidFill>
                <a:latin typeface="Arial" pitchFamily="34" charset="0"/>
              </a:rPr>
              <a:t>. El </a:t>
            </a:r>
            <a:r>
              <a:rPr lang="en-GB" dirty="0" err="1" smtClean="0">
                <a:solidFill>
                  <a:srgbClr val="000000"/>
                </a:solidFill>
                <a:latin typeface="Arial" pitchFamily="34" charset="0"/>
              </a:rPr>
              <a:t>logro</a:t>
            </a:r>
            <a:r>
              <a:rPr lang="en-GB" dirty="0" smtClean="0">
                <a:solidFill>
                  <a:srgbClr val="000000"/>
                </a:solidFill>
                <a:latin typeface="Arial" pitchFamily="34" charset="0"/>
              </a:rPr>
              <a:t> de los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a:t>
            </a:r>
            <a:r>
              <a:rPr lang="en-GB" dirty="0" err="1" smtClean="0">
                <a:solidFill>
                  <a:srgbClr val="000000"/>
                </a:solidFill>
                <a:latin typeface="Arial" pitchFamily="34" charset="0"/>
              </a:rPr>
              <a:t>depende</a:t>
            </a:r>
            <a:r>
              <a:rPr lang="en-GB" dirty="0" smtClean="0">
                <a:solidFill>
                  <a:srgbClr val="000000"/>
                </a:solidFill>
                <a:latin typeface="Arial" pitchFamily="34" charset="0"/>
              </a:rPr>
              <a:t> </a:t>
            </a:r>
            <a:r>
              <a:rPr lang="en-GB" dirty="0" err="1" smtClean="0">
                <a:solidFill>
                  <a:srgbClr val="000000"/>
                </a:solidFill>
                <a:latin typeface="Arial" pitchFamily="34" charset="0"/>
              </a:rPr>
              <a:t>fundamentalmente</a:t>
            </a:r>
            <a:r>
              <a:rPr lang="en-GB" dirty="0" smtClean="0">
                <a:solidFill>
                  <a:srgbClr val="000000"/>
                </a:solidFill>
                <a:latin typeface="Arial" pitchFamily="34" charset="0"/>
              </a:rPr>
              <a:t> del </a:t>
            </a:r>
            <a:r>
              <a:rPr lang="en-GB" dirty="0" err="1" smtClean="0">
                <a:solidFill>
                  <a:srgbClr val="000000"/>
                </a:solidFill>
                <a:latin typeface="Arial" pitchFamily="34" charset="0"/>
              </a:rPr>
              <a:t>compromiso</a:t>
            </a:r>
            <a:r>
              <a:rPr lang="en-GB" dirty="0" smtClean="0">
                <a:solidFill>
                  <a:srgbClr val="000000"/>
                </a:solidFill>
                <a:latin typeface="Arial" pitchFamily="34" charset="0"/>
              </a:rPr>
              <a:t> y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acciones</a:t>
            </a:r>
            <a:r>
              <a:rPr lang="en-GB" dirty="0" smtClean="0">
                <a:solidFill>
                  <a:srgbClr val="000000"/>
                </a:solidFill>
                <a:latin typeface="Arial" pitchFamily="34" charset="0"/>
              </a:rPr>
              <a:t> de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partes</a:t>
            </a:r>
            <a:r>
              <a:rPr lang="en-GB" dirty="0" smtClean="0">
                <a:solidFill>
                  <a:srgbClr val="000000"/>
                </a:solidFill>
                <a:latin typeface="Arial" pitchFamily="34" charset="0"/>
              </a:rPr>
              <a:t> </a:t>
            </a:r>
            <a:r>
              <a:rPr lang="en-GB" dirty="0" err="1" smtClean="0">
                <a:solidFill>
                  <a:srgbClr val="000000"/>
                </a:solidFill>
                <a:latin typeface="Arial" pitchFamily="34" charset="0"/>
              </a:rPr>
              <a:t>interesadas</a:t>
            </a:r>
            <a:r>
              <a:rPr lang="en-GB" dirty="0" smtClean="0">
                <a:solidFill>
                  <a:srgbClr val="000000"/>
                </a:solidFill>
                <a:latin typeface="Arial" pitchFamily="34" charset="0"/>
              </a:rPr>
              <a:t>, </a:t>
            </a:r>
            <a:r>
              <a:rPr lang="en-GB" dirty="0" err="1" smtClean="0">
                <a:solidFill>
                  <a:srgbClr val="000000"/>
                </a:solidFill>
                <a:latin typeface="Arial" pitchFamily="34" charset="0"/>
              </a:rPr>
              <a:t>así</a:t>
            </a:r>
            <a:r>
              <a:rPr lang="en-GB" dirty="0" smtClean="0">
                <a:solidFill>
                  <a:srgbClr val="000000"/>
                </a:solidFill>
                <a:latin typeface="Arial" pitchFamily="34" charset="0"/>
              </a:rPr>
              <a:t> </a:t>
            </a:r>
            <a:r>
              <a:rPr lang="en-GB" dirty="0" err="1" smtClean="0">
                <a:solidFill>
                  <a:srgbClr val="000000"/>
                </a:solidFill>
                <a:latin typeface="Arial" pitchFamily="34" charset="0"/>
              </a:rPr>
              <a:t>como</a:t>
            </a:r>
            <a:r>
              <a:rPr lang="en-GB" dirty="0" smtClean="0">
                <a:solidFill>
                  <a:srgbClr val="000000"/>
                </a:solidFill>
                <a:latin typeface="Arial" pitchFamily="34" charset="0"/>
              </a:rPr>
              <a:t> de los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 </a:t>
            </a:r>
            <a:r>
              <a:rPr lang="en-GB" dirty="0" err="1" smtClean="0">
                <a:solidFill>
                  <a:srgbClr val="000000"/>
                </a:solidFill>
                <a:latin typeface="Arial" pitchFamily="34" charset="0"/>
              </a:rPr>
              <a:t>alcanzar</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el </a:t>
            </a:r>
            <a:r>
              <a:rPr lang="en-GB" dirty="0" err="1" smtClean="0">
                <a:solidFill>
                  <a:srgbClr val="000000"/>
                </a:solidFill>
                <a:latin typeface="Arial" pitchFamily="34" charset="0"/>
              </a:rPr>
              <a:t>gobierno</a:t>
            </a:r>
            <a:r>
              <a:rPr lang="en-GB" dirty="0" smtClean="0">
                <a:solidFill>
                  <a:srgbClr val="000000"/>
                </a:solidFill>
                <a:latin typeface="Arial" pitchFamily="34" charset="0"/>
              </a:rPr>
              <a:t> y sus </a:t>
            </a:r>
            <a:r>
              <a:rPr lang="en-GB" dirty="0" err="1" smtClean="0">
                <a:solidFill>
                  <a:srgbClr val="000000"/>
                </a:solidFill>
                <a:latin typeface="Arial" pitchFamily="34" charset="0"/>
              </a:rPr>
              <a:t>socios</a:t>
            </a:r>
            <a:r>
              <a:rPr lang="en-GB" dirty="0" smtClean="0">
                <a:solidFill>
                  <a:srgbClr val="000000"/>
                </a:solidFill>
                <a:latin typeface="Arial" pitchFamily="34" charset="0"/>
              </a:rPr>
              <a:t> </a:t>
            </a:r>
            <a:r>
              <a:rPr lang="en-GB" dirty="0" err="1" smtClean="0">
                <a:solidFill>
                  <a:srgbClr val="000000"/>
                </a:solidFill>
                <a:latin typeface="Arial" pitchFamily="34" charset="0"/>
              </a:rPr>
              <a:t>fuera</a:t>
            </a:r>
            <a:r>
              <a:rPr lang="en-GB" dirty="0" smtClean="0">
                <a:solidFill>
                  <a:srgbClr val="000000"/>
                </a:solidFill>
                <a:latin typeface="Arial" pitchFamily="34" charset="0"/>
              </a:rPr>
              <a:t> del MANUD. </a:t>
            </a:r>
          </a:p>
          <a:p>
            <a:endParaRPr lang="en-GB" dirty="0" smtClean="0">
              <a:solidFill>
                <a:srgbClr val="000000"/>
              </a:solidFill>
              <a:latin typeface="Arial" pitchFamily="34" charset="0"/>
            </a:endParaRPr>
          </a:p>
          <a:p>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del MANUD son los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colectivos</a:t>
            </a:r>
            <a:r>
              <a:rPr lang="en-GB" dirty="0" smtClean="0">
                <a:solidFill>
                  <a:srgbClr val="000000"/>
                </a:solidFill>
                <a:latin typeface="Arial" pitchFamily="34" charset="0"/>
              </a:rPr>
              <a:t> </a:t>
            </a:r>
            <a:r>
              <a:rPr lang="en-GB" dirty="0" err="1" smtClean="0">
                <a:solidFill>
                  <a:srgbClr val="000000"/>
                </a:solidFill>
                <a:latin typeface="Arial" pitchFamily="34" charset="0"/>
              </a:rPr>
              <a:t>estratégicos</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la </a:t>
            </a:r>
            <a:r>
              <a:rPr lang="en-GB" dirty="0" err="1" smtClean="0">
                <a:solidFill>
                  <a:srgbClr val="000000"/>
                </a:solidFill>
                <a:latin typeface="Arial" pitchFamily="34" charset="0"/>
              </a:rPr>
              <a:t>cooperación</a:t>
            </a:r>
            <a:r>
              <a:rPr lang="en-GB" dirty="0" smtClean="0">
                <a:solidFill>
                  <a:srgbClr val="000000"/>
                </a:solidFill>
                <a:latin typeface="Arial" pitchFamily="34" charset="0"/>
              </a:rPr>
              <a:t> del </a:t>
            </a:r>
            <a:r>
              <a:rPr lang="en-GB" dirty="0" err="1" smtClean="0">
                <a:solidFill>
                  <a:srgbClr val="000000"/>
                </a:solidFill>
                <a:latin typeface="Arial" pitchFamily="34" charset="0"/>
              </a:rPr>
              <a:t>sistema</a:t>
            </a:r>
            <a:r>
              <a:rPr lang="en-GB" dirty="0" smtClean="0">
                <a:solidFill>
                  <a:srgbClr val="000000"/>
                </a:solidFill>
                <a:latin typeface="Arial" pitchFamily="34" charset="0"/>
              </a:rPr>
              <a:t> de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Naciones</a:t>
            </a:r>
            <a:r>
              <a:rPr lang="en-GB" dirty="0" smtClean="0">
                <a:solidFill>
                  <a:srgbClr val="000000"/>
                </a:solidFill>
                <a:latin typeface="Arial" pitchFamily="34" charset="0"/>
              </a:rPr>
              <a:t> </a:t>
            </a:r>
            <a:r>
              <a:rPr lang="en-GB" dirty="0" err="1" smtClean="0">
                <a:solidFill>
                  <a:srgbClr val="000000"/>
                </a:solidFill>
                <a:latin typeface="Arial" pitchFamily="34" charset="0"/>
              </a:rPr>
              <a:t>Unidas</a:t>
            </a:r>
            <a:r>
              <a:rPr lang="en-GB" dirty="0" smtClean="0">
                <a:solidFill>
                  <a:srgbClr val="000000"/>
                </a:solidFill>
                <a:latin typeface="Arial" pitchFamily="34" charset="0"/>
              </a:rPr>
              <a:t> en el </a:t>
            </a:r>
            <a:r>
              <a:rPr lang="en-GB" dirty="0" err="1" smtClean="0">
                <a:solidFill>
                  <a:srgbClr val="000000"/>
                </a:solidFill>
                <a:latin typeface="Arial" pitchFamily="34" charset="0"/>
              </a:rPr>
              <a:t>plano</a:t>
            </a:r>
            <a:r>
              <a:rPr lang="en-GB" dirty="0" smtClean="0">
                <a:solidFill>
                  <a:srgbClr val="000000"/>
                </a:solidFill>
                <a:latin typeface="Arial" pitchFamily="34" charset="0"/>
              </a:rPr>
              <a:t> </a:t>
            </a:r>
            <a:r>
              <a:rPr lang="en-GB" dirty="0" err="1" smtClean="0">
                <a:solidFill>
                  <a:srgbClr val="000000"/>
                </a:solidFill>
                <a:latin typeface="Arial" pitchFamily="34" charset="0"/>
              </a:rPr>
              <a:t>nacional</a:t>
            </a:r>
            <a:r>
              <a:rPr lang="en-GB" dirty="0" smtClean="0">
                <a:solidFill>
                  <a:srgbClr val="000000"/>
                </a:solidFill>
                <a:latin typeface="Arial" pitchFamily="34" charset="0"/>
              </a:rPr>
              <a:t>, </a:t>
            </a:r>
            <a:r>
              <a:rPr lang="en-GB" dirty="0" err="1" smtClean="0">
                <a:solidFill>
                  <a:srgbClr val="000000"/>
                </a:solidFill>
                <a:latin typeface="Arial" pitchFamily="34" charset="0"/>
              </a:rPr>
              <a:t>destinados</a:t>
            </a:r>
            <a:r>
              <a:rPr lang="en-GB" dirty="0" smtClean="0">
                <a:solidFill>
                  <a:srgbClr val="000000"/>
                </a:solidFill>
                <a:latin typeface="Arial" pitchFamily="34" charset="0"/>
              </a:rPr>
              <a:t> a </a:t>
            </a:r>
            <a:r>
              <a:rPr lang="en-GB" dirty="0" err="1" smtClean="0">
                <a:solidFill>
                  <a:srgbClr val="000000"/>
                </a:solidFill>
                <a:latin typeface="Arial" pitchFamily="34" charset="0"/>
              </a:rPr>
              <a:t>apoyar</a:t>
            </a:r>
            <a:r>
              <a:rPr lang="en-GB" dirty="0" smtClean="0">
                <a:solidFill>
                  <a:srgbClr val="000000"/>
                </a:solidFill>
                <a:latin typeface="Arial" pitchFamily="34" charset="0"/>
              </a:rPr>
              <a:t> el </a:t>
            </a:r>
            <a:r>
              <a:rPr lang="en-GB" dirty="0" err="1" smtClean="0">
                <a:solidFill>
                  <a:srgbClr val="000000"/>
                </a:solidFill>
                <a:latin typeface="Arial" pitchFamily="34" charset="0"/>
              </a:rPr>
              <a:t>logro</a:t>
            </a:r>
            <a:r>
              <a:rPr lang="en-GB" dirty="0" smtClean="0">
                <a:solidFill>
                  <a:srgbClr val="000000"/>
                </a:solidFill>
                <a:latin typeface="Arial" pitchFamily="34" charset="0"/>
              </a:rPr>
              <a:t> de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prioridades</a:t>
            </a:r>
            <a:r>
              <a:rPr lang="en-GB" dirty="0" smtClean="0">
                <a:solidFill>
                  <a:srgbClr val="000000"/>
                </a:solidFill>
                <a:latin typeface="Arial" pitchFamily="34" charset="0"/>
              </a:rPr>
              <a:t> </a:t>
            </a:r>
            <a:r>
              <a:rPr lang="en-GB" dirty="0" err="1" smtClean="0">
                <a:solidFill>
                  <a:srgbClr val="000000"/>
                </a:solidFill>
                <a:latin typeface="Arial" pitchFamily="34" charset="0"/>
              </a:rPr>
              <a:t>nacionales</a:t>
            </a:r>
            <a:r>
              <a:rPr lang="en-GB" dirty="0" smtClean="0">
                <a:solidFill>
                  <a:srgbClr val="000000"/>
                </a:solidFill>
                <a:latin typeface="Arial" pitchFamily="34" charset="0"/>
              </a:rPr>
              <a:t>.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del MANUD </a:t>
            </a:r>
            <a:r>
              <a:rPr lang="en-GB" dirty="0" err="1" smtClean="0">
                <a:solidFill>
                  <a:srgbClr val="000000"/>
                </a:solidFill>
                <a:latin typeface="Arial" pitchFamily="34" charset="0"/>
              </a:rPr>
              <a:t>deben</a:t>
            </a:r>
            <a:r>
              <a:rPr lang="en-GB" dirty="0" smtClean="0">
                <a:solidFill>
                  <a:srgbClr val="000000"/>
                </a:solidFill>
                <a:latin typeface="Arial" pitchFamily="34" charset="0"/>
              </a:rPr>
              <a:t> </a:t>
            </a:r>
            <a:r>
              <a:rPr lang="en-GB" dirty="0" err="1" smtClean="0">
                <a:solidFill>
                  <a:srgbClr val="000000"/>
                </a:solidFill>
                <a:latin typeface="Arial" pitchFamily="34" charset="0"/>
              </a:rPr>
              <a:t>ser</a:t>
            </a:r>
            <a:r>
              <a:rPr lang="en-GB" dirty="0" smtClean="0">
                <a:solidFill>
                  <a:srgbClr val="000000"/>
                </a:solidFill>
                <a:latin typeface="Arial" pitchFamily="34" charset="0"/>
              </a:rPr>
              <a:t> </a:t>
            </a:r>
            <a:r>
              <a:rPr lang="en-GB" dirty="0" err="1" smtClean="0">
                <a:solidFill>
                  <a:srgbClr val="000000"/>
                </a:solidFill>
                <a:latin typeface="Arial" pitchFamily="34" charset="0"/>
              </a:rPr>
              <a:t>específicos</a:t>
            </a:r>
            <a:r>
              <a:rPr lang="en-GB" dirty="0" smtClean="0">
                <a:solidFill>
                  <a:srgbClr val="000000"/>
                </a:solidFill>
                <a:latin typeface="Arial" pitchFamily="34" charset="0"/>
              </a:rPr>
              <a:t>, </a:t>
            </a:r>
            <a:r>
              <a:rPr lang="en-GB" dirty="0" err="1" smtClean="0">
                <a:solidFill>
                  <a:srgbClr val="000000"/>
                </a:solidFill>
                <a:latin typeface="Arial" pitchFamily="34" charset="0"/>
              </a:rPr>
              <a:t>estratégicos</a:t>
            </a:r>
            <a:r>
              <a:rPr lang="en-GB" dirty="0" smtClean="0">
                <a:solidFill>
                  <a:srgbClr val="000000"/>
                </a:solidFill>
                <a:latin typeface="Arial" pitchFamily="34" charset="0"/>
              </a:rPr>
              <a:t> y </a:t>
            </a:r>
            <a:r>
              <a:rPr lang="en-GB" dirty="0" err="1" smtClean="0">
                <a:solidFill>
                  <a:srgbClr val="000000"/>
                </a:solidFill>
                <a:latin typeface="Arial" pitchFamily="34" charset="0"/>
              </a:rPr>
              <a:t>contribuir</a:t>
            </a:r>
            <a:r>
              <a:rPr lang="en-GB" dirty="0" smtClean="0">
                <a:solidFill>
                  <a:srgbClr val="000000"/>
                </a:solidFill>
                <a:latin typeface="Arial" pitchFamily="34" charset="0"/>
              </a:rPr>
              <a:t> </a:t>
            </a:r>
            <a:r>
              <a:rPr lang="en-GB" dirty="0" err="1" smtClean="0">
                <a:solidFill>
                  <a:srgbClr val="000000"/>
                </a:solidFill>
                <a:latin typeface="Arial" pitchFamily="34" charset="0"/>
              </a:rPr>
              <a:t>claramente</a:t>
            </a:r>
            <a:r>
              <a:rPr lang="en-GB" dirty="0" smtClean="0">
                <a:solidFill>
                  <a:srgbClr val="000000"/>
                </a:solidFill>
                <a:latin typeface="Arial" pitchFamily="34" charset="0"/>
              </a:rPr>
              <a:t> a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prioridades</a:t>
            </a:r>
            <a:r>
              <a:rPr lang="en-GB" dirty="0" smtClean="0">
                <a:solidFill>
                  <a:srgbClr val="000000"/>
                </a:solidFill>
                <a:latin typeface="Arial" pitchFamily="34" charset="0"/>
              </a:rPr>
              <a:t> </a:t>
            </a:r>
            <a:r>
              <a:rPr lang="en-GB" dirty="0" err="1" smtClean="0">
                <a:solidFill>
                  <a:srgbClr val="000000"/>
                </a:solidFill>
                <a:latin typeface="Arial" pitchFamily="34" charset="0"/>
              </a:rPr>
              <a:t>nacionales</a:t>
            </a:r>
            <a:r>
              <a:rPr lang="en-GB" dirty="0" smtClean="0">
                <a:solidFill>
                  <a:srgbClr val="000000"/>
                </a:solidFill>
                <a:latin typeface="Arial" pitchFamily="34" charset="0"/>
              </a:rPr>
              <a:t>, y </a:t>
            </a:r>
            <a:r>
              <a:rPr lang="en-GB" dirty="0" err="1" smtClean="0">
                <a:solidFill>
                  <a:srgbClr val="000000"/>
                </a:solidFill>
                <a:latin typeface="Arial" pitchFamily="34" charset="0"/>
              </a:rPr>
              <a:t>también</a:t>
            </a:r>
            <a:r>
              <a:rPr lang="en-GB" dirty="0" smtClean="0">
                <a:solidFill>
                  <a:srgbClr val="000000"/>
                </a:solidFill>
                <a:latin typeface="Arial" pitchFamily="34" charset="0"/>
              </a:rPr>
              <a:t> </a:t>
            </a:r>
            <a:r>
              <a:rPr lang="en-GB" dirty="0" err="1" smtClean="0">
                <a:solidFill>
                  <a:srgbClr val="000000"/>
                </a:solidFill>
                <a:latin typeface="Arial" pitchFamily="34" charset="0"/>
              </a:rPr>
              <a:t>deben</a:t>
            </a:r>
            <a:r>
              <a:rPr lang="en-GB" dirty="0" smtClean="0">
                <a:solidFill>
                  <a:srgbClr val="000000"/>
                </a:solidFill>
                <a:latin typeface="Arial" pitchFamily="34" charset="0"/>
              </a:rPr>
              <a:t> </a:t>
            </a:r>
            <a:r>
              <a:rPr lang="en-GB" dirty="0" err="1" smtClean="0">
                <a:solidFill>
                  <a:srgbClr val="000000"/>
                </a:solidFill>
                <a:latin typeface="Arial" pitchFamily="34" charset="0"/>
              </a:rPr>
              <a:t>estar</a:t>
            </a:r>
            <a:r>
              <a:rPr lang="en-GB" dirty="0" smtClean="0">
                <a:solidFill>
                  <a:srgbClr val="000000"/>
                </a:solidFill>
                <a:latin typeface="Arial" pitchFamily="34" charset="0"/>
              </a:rPr>
              <a:t> </a:t>
            </a:r>
            <a:r>
              <a:rPr lang="en-GB" dirty="0" err="1" smtClean="0">
                <a:solidFill>
                  <a:srgbClr val="000000"/>
                </a:solidFill>
                <a:latin typeface="Arial" pitchFamily="34" charset="0"/>
              </a:rPr>
              <a:t>vinculados</a:t>
            </a:r>
            <a:r>
              <a:rPr lang="en-GB" dirty="0" smtClean="0">
                <a:solidFill>
                  <a:srgbClr val="000000"/>
                </a:solidFill>
                <a:latin typeface="Arial" pitchFamily="34" charset="0"/>
              </a:rPr>
              <a:t> y </a:t>
            </a:r>
            <a:r>
              <a:rPr lang="en-GB" dirty="0" err="1" smtClean="0">
                <a:solidFill>
                  <a:srgbClr val="000000"/>
                </a:solidFill>
                <a:latin typeface="Arial" pitchFamily="34" charset="0"/>
              </a:rPr>
              <a:t>apoyarse</a:t>
            </a:r>
            <a:r>
              <a:rPr lang="en-GB" dirty="0" smtClean="0">
                <a:solidFill>
                  <a:srgbClr val="000000"/>
                </a:solidFill>
                <a:latin typeface="Arial" pitchFamily="34" charset="0"/>
              </a:rPr>
              <a:t> en los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del </a:t>
            </a:r>
            <a:r>
              <a:rPr lang="en-GB" dirty="0" err="1" smtClean="0">
                <a:solidFill>
                  <a:srgbClr val="000000"/>
                </a:solidFill>
                <a:latin typeface="Arial" pitchFamily="34" charset="0"/>
              </a:rPr>
              <a:t>programa</a:t>
            </a:r>
            <a:r>
              <a:rPr lang="en-GB" dirty="0" smtClean="0">
                <a:solidFill>
                  <a:srgbClr val="000000"/>
                </a:solidFill>
                <a:latin typeface="Arial" pitchFamily="34" charset="0"/>
              </a:rPr>
              <a:t> o </a:t>
            </a:r>
            <a:r>
              <a:rPr lang="en-GB" dirty="0" err="1" smtClean="0">
                <a:solidFill>
                  <a:srgbClr val="000000"/>
                </a:solidFill>
                <a:latin typeface="Arial" pitchFamily="34" charset="0"/>
              </a:rPr>
              <a:t>proyecto</a:t>
            </a:r>
            <a:r>
              <a:rPr lang="en-GB" dirty="0" smtClean="0">
                <a:solidFill>
                  <a:srgbClr val="000000"/>
                </a:solidFill>
                <a:latin typeface="Arial" pitchFamily="34" charset="0"/>
              </a:rPr>
              <a:t>. Los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a:t>
            </a:r>
            <a:r>
              <a:rPr lang="en-GB" dirty="0" err="1" smtClean="0">
                <a:solidFill>
                  <a:srgbClr val="000000"/>
                </a:solidFill>
                <a:latin typeface="Arial" pitchFamily="34" charset="0"/>
              </a:rPr>
              <a:t>deberían</a:t>
            </a:r>
            <a:r>
              <a:rPr lang="en-GB" dirty="0" smtClean="0">
                <a:solidFill>
                  <a:srgbClr val="000000"/>
                </a:solidFill>
                <a:latin typeface="Arial" pitchFamily="34" charset="0"/>
              </a:rPr>
              <a:t> </a:t>
            </a:r>
            <a:r>
              <a:rPr lang="en-GB" dirty="0" err="1" smtClean="0">
                <a:solidFill>
                  <a:srgbClr val="000000"/>
                </a:solidFill>
                <a:latin typeface="Arial" pitchFamily="34" charset="0"/>
              </a:rPr>
              <a:t>estar</a:t>
            </a:r>
            <a:r>
              <a:rPr lang="en-GB" dirty="0" smtClean="0">
                <a:solidFill>
                  <a:srgbClr val="000000"/>
                </a:solidFill>
                <a:latin typeface="Arial" pitchFamily="34" charset="0"/>
              </a:rPr>
              <a:t> </a:t>
            </a:r>
            <a:r>
              <a:rPr lang="en-GB" dirty="0" err="1" smtClean="0">
                <a:solidFill>
                  <a:srgbClr val="000000"/>
                </a:solidFill>
                <a:latin typeface="Arial" pitchFamily="34" charset="0"/>
              </a:rPr>
              <a:t>vinculados</a:t>
            </a:r>
            <a:r>
              <a:rPr lang="en-GB" dirty="0" smtClean="0">
                <a:solidFill>
                  <a:srgbClr val="000000"/>
                </a:solidFill>
                <a:latin typeface="Arial" pitchFamily="34" charset="0"/>
              </a:rPr>
              <a:t> a los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deban</a:t>
            </a:r>
            <a:r>
              <a:rPr lang="en-GB" dirty="0" smtClean="0">
                <a:solidFill>
                  <a:srgbClr val="000000"/>
                </a:solidFill>
                <a:latin typeface="Arial" pitchFamily="34" charset="0"/>
              </a:rPr>
              <a:t> </a:t>
            </a:r>
            <a:r>
              <a:rPr lang="en-GB" dirty="0" err="1" smtClean="0">
                <a:solidFill>
                  <a:srgbClr val="000000"/>
                </a:solidFill>
                <a:latin typeface="Arial" pitchFamily="34" charset="0"/>
              </a:rPr>
              <a:t>rendir</a:t>
            </a:r>
            <a:r>
              <a:rPr lang="en-GB" dirty="0" smtClean="0">
                <a:solidFill>
                  <a:srgbClr val="000000"/>
                </a:solidFill>
                <a:latin typeface="Arial" pitchFamily="34" charset="0"/>
              </a:rPr>
              <a:t> </a:t>
            </a:r>
            <a:r>
              <a:rPr lang="en-GB" dirty="0" err="1" smtClean="0">
                <a:solidFill>
                  <a:srgbClr val="000000"/>
                </a:solidFill>
                <a:latin typeface="Arial" pitchFamily="34" charset="0"/>
              </a:rPr>
              <a:t>cuentas</a:t>
            </a:r>
            <a:r>
              <a:rPr lang="en-GB" dirty="0" smtClean="0">
                <a:solidFill>
                  <a:srgbClr val="000000"/>
                </a:solidFill>
                <a:latin typeface="Arial" pitchFamily="34" charset="0"/>
              </a:rPr>
              <a:t> de </a:t>
            </a:r>
            <a:r>
              <a:rPr lang="en-GB" dirty="0" err="1" smtClean="0">
                <a:solidFill>
                  <a:srgbClr val="000000"/>
                </a:solidFill>
                <a:latin typeface="Arial" pitchFamily="34" charset="0"/>
              </a:rPr>
              <a:t>ellos</a:t>
            </a:r>
            <a:r>
              <a:rPr lang="en-GB" dirty="0" smtClean="0">
                <a:solidFill>
                  <a:srgbClr val="000000"/>
                </a:solidFill>
                <a:latin typeface="Arial" pitchFamily="34" charset="0"/>
              </a:rPr>
              <a:t>. La </a:t>
            </a:r>
            <a:r>
              <a:rPr lang="en-GB" dirty="0" err="1" smtClean="0">
                <a:solidFill>
                  <a:srgbClr val="000000"/>
                </a:solidFill>
                <a:latin typeface="Arial" pitchFamily="34" charset="0"/>
              </a:rPr>
              <a:t>cadena</a:t>
            </a:r>
            <a:r>
              <a:rPr lang="en-GB" dirty="0" smtClean="0">
                <a:solidFill>
                  <a:srgbClr val="000000"/>
                </a:solidFill>
                <a:latin typeface="Arial" pitchFamily="34" charset="0"/>
              </a:rPr>
              <a:t> de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debe</a:t>
            </a:r>
            <a:r>
              <a:rPr lang="en-GB" dirty="0" smtClean="0">
                <a:solidFill>
                  <a:srgbClr val="000000"/>
                </a:solidFill>
                <a:latin typeface="Arial" pitchFamily="34" charset="0"/>
              </a:rPr>
              <a:t> </a:t>
            </a:r>
            <a:r>
              <a:rPr lang="en-GB" dirty="0" err="1" smtClean="0">
                <a:solidFill>
                  <a:srgbClr val="000000"/>
                </a:solidFill>
                <a:latin typeface="Arial" pitchFamily="34" charset="0"/>
              </a:rPr>
              <a:t>tener</a:t>
            </a:r>
            <a:r>
              <a:rPr lang="en-GB" dirty="0" smtClean="0">
                <a:solidFill>
                  <a:srgbClr val="000000"/>
                </a:solidFill>
                <a:latin typeface="Arial" pitchFamily="34" charset="0"/>
              </a:rPr>
              <a:t> </a:t>
            </a:r>
            <a:r>
              <a:rPr lang="en-GB" dirty="0" err="1" smtClean="0">
                <a:solidFill>
                  <a:srgbClr val="000000"/>
                </a:solidFill>
                <a:latin typeface="Arial" pitchFamily="34" charset="0"/>
              </a:rPr>
              <a:t>una</a:t>
            </a:r>
            <a:r>
              <a:rPr lang="en-GB" dirty="0" smtClean="0">
                <a:solidFill>
                  <a:srgbClr val="000000"/>
                </a:solidFill>
                <a:latin typeface="Arial" pitchFamily="34" charset="0"/>
              </a:rPr>
              <a:t> </a:t>
            </a:r>
            <a:r>
              <a:rPr lang="en-GB" dirty="0" err="1" smtClean="0">
                <a:solidFill>
                  <a:srgbClr val="000000"/>
                </a:solidFill>
                <a:latin typeface="Arial" pitchFamily="34" charset="0"/>
              </a:rPr>
              <a:t>lógica</a:t>
            </a:r>
            <a:r>
              <a:rPr lang="en-GB" dirty="0" smtClean="0">
                <a:solidFill>
                  <a:srgbClr val="000000"/>
                </a:solidFill>
                <a:latin typeface="Arial" pitchFamily="34" charset="0"/>
              </a:rPr>
              <a:t> </a:t>
            </a:r>
            <a:r>
              <a:rPr lang="en-GB" dirty="0" err="1" smtClean="0">
                <a:solidFill>
                  <a:srgbClr val="000000"/>
                </a:solidFill>
                <a:latin typeface="Arial" pitchFamily="34" charset="0"/>
              </a:rPr>
              <a:t>interna</a:t>
            </a:r>
            <a:r>
              <a:rPr lang="en-GB" dirty="0" smtClean="0">
                <a:solidFill>
                  <a:srgbClr val="000000"/>
                </a:solidFill>
                <a:latin typeface="Arial" pitchFamily="34" charset="0"/>
              </a:rPr>
              <a:t> mucho </a:t>
            </a:r>
            <a:r>
              <a:rPr lang="en-GB" dirty="0" err="1" smtClean="0">
                <a:solidFill>
                  <a:srgbClr val="000000"/>
                </a:solidFill>
                <a:latin typeface="Arial" pitchFamily="34" charset="0"/>
              </a:rPr>
              <a:t>más</a:t>
            </a:r>
            <a:r>
              <a:rPr lang="en-GB" dirty="0" smtClean="0">
                <a:solidFill>
                  <a:srgbClr val="000000"/>
                </a:solidFill>
                <a:latin typeface="Arial" pitchFamily="34" charset="0"/>
              </a:rPr>
              <a:t> </a:t>
            </a:r>
            <a:r>
              <a:rPr lang="en-GB" dirty="0" err="1" smtClean="0">
                <a:solidFill>
                  <a:srgbClr val="000000"/>
                </a:solidFill>
                <a:latin typeface="Arial" pitchFamily="34" charset="0"/>
              </a:rPr>
              <a:t>fuerte</a:t>
            </a:r>
            <a:r>
              <a:rPr lang="en-GB" dirty="0" smtClean="0">
                <a:solidFill>
                  <a:srgbClr val="000000"/>
                </a:solidFill>
                <a:latin typeface="Arial" pitchFamily="34" charset="0"/>
              </a:rPr>
              <a:t>. Los </a:t>
            </a:r>
            <a:r>
              <a:rPr lang="en-GB" dirty="0" err="1" smtClean="0">
                <a:solidFill>
                  <a:srgbClr val="000000"/>
                </a:solidFill>
                <a:latin typeface="Arial" pitchFamily="34" charset="0"/>
              </a:rPr>
              <a:t>indicadores</a:t>
            </a:r>
            <a:r>
              <a:rPr lang="en-GB" dirty="0" smtClean="0">
                <a:solidFill>
                  <a:srgbClr val="000000"/>
                </a:solidFill>
                <a:latin typeface="Arial" pitchFamily="34" charset="0"/>
              </a:rPr>
              <a:t> </a:t>
            </a:r>
            <a:r>
              <a:rPr lang="en-GB" dirty="0" err="1" smtClean="0">
                <a:solidFill>
                  <a:srgbClr val="000000"/>
                </a:solidFill>
                <a:latin typeface="Arial" pitchFamily="34" charset="0"/>
              </a:rPr>
              <a:t>también</a:t>
            </a:r>
            <a:r>
              <a:rPr lang="en-GB" dirty="0" smtClean="0">
                <a:solidFill>
                  <a:srgbClr val="000000"/>
                </a:solidFill>
                <a:latin typeface="Arial" pitchFamily="34" charset="0"/>
              </a:rPr>
              <a:t> </a:t>
            </a:r>
            <a:r>
              <a:rPr lang="en-GB" dirty="0" err="1" smtClean="0">
                <a:solidFill>
                  <a:srgbClr val="000000"/>
                </a:solidFill>
                <a:latin typeface="Arial" pitchFamily="34" charset="0"/>
              </a:rPr>
              <a:t>deben</a:t>
            </a:r>
            <a:r>
              <a:rPr lang="en-GB" dirty="0" smtClean="0">
                <a:solidFill>
                  <a:srgbClr val="000000"/>
                </a:solidFill>
                <a:latin typeface="Arial" pitchFamily="34" charset="0"/>
              </a:rPr>
              <a:t> </a:t>
            </a:r>
            <a:r>
              <a:rPr lang="en-GB" dirty="0" err="1" smtClean="0">
                <a:solidFill>
                  <a:srgbClr val="000000"/>
                </a:solidFill>
                <a:latin typeface="Arial" pitchFamily="34" charset="0"/>
              </a:rPr>
              <a:t>ayudar</a:t>
            </a:r>
            <a:r>
              <a:rPr lang="en-GB" dirty="0" smtClean="0">
                <a:solidFill>
                  <a:srgbClr val="000000"/>
                </a:solidFill>
                <a:latin typeface="Arial" pitchFamily="34" charset="0"/>
              </a:rPr>
              <a:t> a </a:t>
            </a:r>
            <a:r>
              <a:rPr lang="en-GB" dirty="0" err="1" smtClean="0">
                <a:solidFill>
                  <a:srgbClr val="000000"/>
                </a:solidFill>
                <a:latin typeface="Arial" pitchFamily="34" charset="0"/>
              </a:rPr>
              <a:t>medir</a:t>
            </a:r>
            <a:r>
              <a:rPr lang="en-GB" dirty="0" smtClean="0">
                <a:solidFill>
                  <a:srgbClr val="000000"/>
                </a:solidFill>
                <a:latin typeface="Arial" pitchFamily="34" charset="0"/>
              </a:rPr>
              <a:t> </a:t>
            </a:r>
            <a:r>
              <a:rPr lang="en-GB" dirty="0" err="1" smtClean="0">
                <a:solidFill>
                  <a:srgbClr val="000000"/>
                </a:solidFill>
                <a:latin typeface="Arial" pitchFamily="34" charset="0"/>
              </a:rPr>
              <a:t>regularmente</a:t>
            </a:r>
            <a:r>
              <a:rPr lang="en-GB" dirty="0" smtClean="0">
                <a:solidFill>
                  <a:srgbClr val="000000"/>
                </a:solidFill>
                <a:latin typeface="Arial" pitchFamily="34" charset="0"/>
              </a:rPr>
              <a:t> los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del MANUD, de </a:t>
            </a:r>
            <a:r>
              <a:rPr lang="en-GB" dirty="0" err="1" smtClean="0">
                <a:solidFill>
                  <a:srgbClr val="000000"/>
                </a:solidFill>
                <a:latin typeface="Arial" pitchFamily="34" charset="0"/>
              </a:rPr>
              <a:t>modo</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la </a:t>
            </a:r>
            <a:r>
              <a:rPr lang="en-GB" dirty="0" err="1" smtClean="0">
                <a:solidFill>
                  <a:srgbClr val="000000"/>
                </a:solidFill>
                <a:latin typeface="Arial" pitchFamily="34" charset="0"/>
              </a:rPr>
              <a:t>toma</a:t>
            </a:r>
            <a:r>
              <a:rPr lang="en-GB" dirty="0" smtClean="0">
                <a:solidFill>
                  <a:srgbClr val="000000"/>
                </a:solidFill>
                <a:latin typeface="Arial" pitchFamily="34" charset="0"/>
              </a:rPr>
              <a:t> de </a:t>
            </a:r>
            <a:r>
              <a:rPr lang="en-GB" dirty="0" err="1" smtClean="0">
                <a:solidFill>
                  <a:srgbClr val="000000"/>
                </a:solidFill>
                <a:latin typeface="Arial" pitchFamily="34" charset="0"/>
              </a:rPr>
              <a:t>decisiones</a:t>
            </a:r>
            <a:r>
              <a:rPr lang="en-GB" dirty="0" smtClean="0">
                <a:solidFill>
                  <a:srgbClr val="000000"/>
                </a:solidFill>
                <a:latin typeface="Arial" pitchFamily="34" charset="0"/>
              </a:rPr>
              <a:t> se </a:t>
            </a:r>
            <a:r>
              <a:rPr lang="en-GB" dirty="0" err="1" smtClean="0">
                <a:solidFill>
                  <a:srgbClr val="000000"/>
                </a:solidFill>
                <a:latin typeface="Arial" pitchFamily="34" charset="0"/>
              </a:rPr>
              <a:t>vea</a:t>
            </a:r>
            <a:r>
              <a:rPr lang="en-GB" dirty="0" smtClean="0">
                <a:solidFill>
                  <a:srgbClr val="000000"/>
                </a:solidFill>
                <a:latin typeface="Arial" pitchFamily="34" charset="0"/>
              </a:rPr>
              <a:t> </a:t>
            </a:r>
            <a:r>
              <a:rPr lang="en-GB" dirty="0" err="1" smtClean="0">
                <a:solidFill>
                  <a:srgbClr val="000000"/>
                </a:solidFill>
                <a:latin typeface="Arial" pitchFamily="34" charset="0"/>
              </a:rPr>
              <a:t>informada</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a:t>
            </a:r>
            <a:r>
              <a:rPr lang="en-GB" dirty="0" err="1" smtClean="0">
                <a:solidFill>
                  <a:srgbClr val="000000"/>
                </a:solidFill>
                <a:latin typeface="Arial" pitchFamily="34" charset="0"/>
              </a:rPr>
              <a:t>datos</a:t>
            </a:r>
            <a:r>
              <a:rPr lang="en-GB" dirty="0" smtClean="0">
                <a:solidFill>
                  <a:srgbClr val="000000"/>
                </a:solidFill>
                <a:latin typeface="Arial" pitchFamily="34" charset="0"/>
              </a:rPr>
              <a:t> </a:t>
            </a:r>
            <a:r>
              <a:rPr lang="en-GB" dirty="0" err="1" smtClean="0">
                <a:solidFill>
                  <a:srgbClr val="000000"/>
                </a:solidFill>
                <a:latin typeface="Arial" pitchFamily="34" charset="0"/>
              </a:rPr>
              <a:t>pertinentes</a:t>
            </a:r>
            <a:r>
              <a:rPr lang="en-GB" dirty="0" smtClean="0">
                <a:solidFill>
                  <a:srgbClr val="000000"/>
                </a:solidFill>
                <a:latin typeface="Arial" pitchFamily="34" charset="0"/>
              </a:rPr>
              <a:t>. </a:t>
            </a:r>
          </a:p>
          <a:p>
            <a:endParaRPr lang="en-GB" dirty="0" smtClean="0">
              <a:solidFill>
                <a:srgbClr val="000000"/>
              </a:solidFill>
              <a:latin typeface="Arial" pitchFamily="34" charset="0"/>
            </a:endParaRPr>
          </a:p>
          <a:p>
            <a:r>
              <a:rPr lang="en-GB" dirty="0" smtClean="0">
                <a:solidFill>
                  <a:srgbClr val="000000"/>
                </a:solidFill>
                <a:latin typeface="Arial" pitchFamily="34" charset="0"/>
              </a:rPr>
              <a:t>Los </a:t>
            </a:r>
            <a:r>
              <a:rPr lang="en-GB" dirty="0" err="1" smtClean="0">
                <a:solidFill>
                  <a:srgbClr val="000000"/>
                </a:solidFill>
                <a:latin typeface="Arial" pitchFamily="34" charset="0"/>
              </a:rPr>
              <a:t>indicadores</a:t>
            </a:r>
            <a:r>
              <a:rPr lang="en-GB" dirty="0" smtClean="0">
                <a:solidFill>
                  <a:srgbClr val="000000"/>
                </a:solidFill>
                <a:latin typeface="Arial" pitchFamily="34" charset="0"/>
              </a:rPr>
              <a:t> son </a:t>
            </a:r>
            <a:r>
              <a:rPr lang="en-GB" dirty="0" err="1" smtClean="0">
                <a:solidFill>
                  <a:srgbClr val="000000"/>
                </a:solidFill>
                <a:latin typeface="Arial" pitchFamily="34" charset="0"/>
              </a:rPr>
              <a:t>necesarios</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a:t>
            </a:r>
            <a:r>
              <a:rPr lang="en-GB" dirty="0" err="1" smtClean="0">
                <a:solidFill>
                  <a:srgbClr val="000000"/>
                </a:solidFill>
                <a:latin typeface="Arial" pitchFamily="34" charset="0"/>
              </a:rPr>
              <a:t>medir</a:t>
            </a:r>
            <a:r>
              <a:rPr lang="en-GB" dirty="0" smtClean="0">
                <a:solidFill>
                  <a:srgbClr val="000000"/>
                </a:solidFill>
                <a:latin typeface="Arial" pitchFamily="34" charset="0"/>
              </a:rPr>
              <a:t> el </a:t>
            </a:r>
            <a:r>
              <a:rPr lang="en-GB" dirty="0" err="1" smtClean="0">
                <a:solidFill>
                  <a:srgbClr val="000000"/>
                </a:solidFill>
                <a:latin typeface="Arial" pitchFamily="34" charset="0"/>
              </a:rPr>
              <a:t>logro</a:t>
            </a:r>
            <a:r>
              <a:rPr lang="en-GB" dirty="0" smtClean="0">
                <a:solidFill>
                  <a:srgbClr val="000000"/>
                </a:solidFill>
                <a:latin typeface="Arial" pitchFamily="34" charset="0"/>
              </a:rPr>
              <a:t> de los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y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a:t>
            </a:r>
            <a:r>
              <a:rPr lang="en-GB" dirty="0" err="1" smtClean="0">
                <a:solidFill>
                  <a:srgbClr val="000000"/>
                </a:solidFill>
                <a:latin typeface="Arial" pitchFamily="34" charset="0"/>
              </a:rPr>
              <a:t>Orientaciones</a:t>
            </a:r>
            <a:r>
              <a:rPr lang="en-GB" dirty="0" smtClean="0">
                <a:solidFill>
                  <a:srgbClr val="000000"/>
                </a:solidFill>
                <a:latin typeface="Arial" pitchFamily="34" charset="0"/>
              </a:rPr>
              <a:t> </a:t>
            </a:r>
            <a:r>
              <a:rPr lang="en-GB" dirty="0" err="1" smtClean="0">
                <a:solidFill>
                  <a:srgbClr val="000000"/>
                </a:solidFill>
                <a:latin typeface="Arial" pitchFamily="34" charset="0"/>
              </a:rPr>
              <a:t>más</a:t>
            </a:r>
            <a:r>
              <a:rPr lang="en-GB" dirty="0" smtClean="0">
                <a:solidFill>
                  <a:srgbClr val="000000"/>
                </a:solidFill>
                <a:latin typeface="Arial" pitchFamily="34" charset="0"/>
              </a:rPr>
              <a:t> </a:t>
            </a:r>
            <a:r>
              <a:rPr lang="en-GB" dirty="0" err="1" smtClean="0">
                <a:solidFill>
                  <a:srgbClr val="000000"/>
                </a:solidFill>
                <a:latin typeface="Arial" pitchFamily="34" charset="0"/>
              </a:rPr>
              <a:t>detalladas</a:t>
            </a:r>
            <a:r>
              <a:rPr lang="en-GB" dirty="0" smtClean="0">
                <a:solidFill>
                  <a:srgbClr val="000000"/>
                </a:solidFill>
                <a:latin typeface="Arial" pitchFamily="34" charset="0"/>
              </a:rPr>
              <a:t> </a:t>
            </a:r>
            <a:r>
              <a:rPr lang="en-GB" dirty="0" err="1" smtClean="0">
                <a:solidFill>
                  <a:srgbClr val="000000"/>
                </a:solidFill>
                <a:latin typeface="Arial" pitchFamily="34" charset="0"/>
              </a:rPr>
              <a:t>sobre</a:t>
            </a:r>
            <a:r>
              <a:rPr lang="en-GB" dirty="0" smtClean="0">
                <a:solidFill>
                  <a:srgbClr val="000000"/>
                </a:solidFill>
                <a:latin typeface="Arial" pitchFamily="34" charset="0"/>
              </a:rPr>
              <a:t> </a:t>
            </a:r>
            <a:r>
              <a:rPr lang="en-GB" dirty="0" err="1" smtClean="0">
                <a:solidFill>
                  <a:srgbClr val="000000"/>
                </a:solidFill>
                <a:latin typeface="Arial" pitchFamily="34" charset="0"/>
              </a:rPr>
              <a:t>cómo</a:t>
            </a:r>
            <a:r>
              <a:rPr lang="en-GB" dirty="0" smtClean="0">
                <a:solidFill>
                  <a:srgbClr val="000000"/>
                </a:solidFill>
                <a:latin typeface="Arial" pitchFamily="34" charset="0"/>
              </a:rPr>
              <a:t> </a:t>
            </a:r>
            <a:r>
              <a:rPr lang="en-GB" dirty="0" err="1" smtClean="0">
                <a:solidFill>
                  <a:srgbClr val="000000"/>
                </a:solidFill>
                <a:latin typeface="Arial" pitchFamily="34" charset="0"/>
              </a:rPr>
              <a:t>desarrollar</a:t>
            </a:r>
            <a:r>
              <a:rPr lang="en-GB" dirty="0" smtClean="0">
                <a:solidFill>
                  <a:srgbClr val="000000"/>
                </a:solidFill>
                <a:latin typeface="Arial" pitchFamily="34" charset="0"/>
              </a:rPr>
              <a:t> </a:t>
            </a:r>
            <a:r>
              <a:rPr lang="en-GB" dirty="0" err="1" smtClean="0">
                <a:solidFill>
                  <a:srgbClr val="000000"/>
                </a:solidFill>
                <a:latin typeface="Arial" pitchFamily="34" charset="0"/>
              </a:rPr>
              <a:t>estados</a:t>
            </a:r>
            <a:r>
              <a:rPr lang="en-GB" dirty="0" smtClean="0">
                <a:solidFill>
                  <a:srgbClr val="000000"/>
                </a:solidFill>
                <a:latin typeface="Arial" pitchFamily="34" charset="0"/>
              </a:rPr>
              <a:t> de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y de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a:t>
            </a:r>
            <a:r>
              <a:rPr lang="en-GB" dirty="0" err="1" smtClean="0">
                <a:solidFill>
                  <a:srgbClr val="000000"/>
                </a:solidFill>
                <a:latin typeface="Arial" pitchFamily="34" charset="0"/>
              </a:rPr>
              <a:t>está</a:t>
            </a:r>
            <a:r>
              <a:rPr lang="en-GB" dirty="0" smtClean="0">
                <a:solidFill>
                  <a:srgbClr val="000000"/>
                </a:solidFill>
                <a:latin typeface="Arial" pitchFamily="34" charset="0"/>
              </a:rPr>
              <a:t> </a:t>
            </a:r>
            <a:r>
              <a:rPr lang="en-GB" dirty="0" err="1" smtClean="0">
                <a:solidFill>
                  <a:srgbClr val="000000"/>
                </a:solidFill>
                <a:latin typeface="Arial" pitchFamily="34" charset="0"/>
              </a:rPr>
              <a:t>disponible</a:t>
            </a:r>
            <a:r>
              <a:rPr lang="en-GB" dirty="0" smtClean="0">
                <a:solidFill>
                  <a:srgbClr val="000000"/>
                </a:solidFill>
                <a:latin typeface="Arial" pitchFamily="34" charset="0"/>
              </a:rPr>
              <a:t> en los </a:t>
            </a:r>
            <a:r>
              <a:rPr lang="en-GB" dirty="0" err="1" smtClean="0">
                <a:solidFill>
                  <a:srgbClr val="000000"/>
                </a:solidFill>
                <a:latin typeface="Arial" pitchFamily="34" charset="0"/>
              </a:rPr>
              <a:t>informes</a:t>
            </a:r>
            <a:r>
              <a:rPr lang="en-GB" dirty="0" smtClean="0">
                <a:solidFill>
                  <a:srgbClr val="000000"/>
                </a:solidFill>
                <a:latin typeface="Arial" pitchFamily="34" charset="0"/>
              </a:rPr>
              <a:t> </a:t>
            </a:r>
            <a:r>
              <a:rPr lang="en-GB" dirty="0" err="1" smtClean="0">
                <a:solidFill>
                  <a:srgbClr val="000000"/>
                </a:solidFill>
                <a:latin typeface="Arial" pitchFamily="34" charset="0"/>
              </a:rPr>
              <a:t>técnicos</a:t>
            </a:r>
            <a:r>
              <a:rPr lang="en-GB" dirty="0" smtClean="0">
                <a:solidFill>
                  <a:srgbClr val="000000"/>
                </a:solidFill>
                <a:latin typeface="Arial" pitchFamily="34" charset="0"/>
              </a:rPr>
              <a:t> de los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y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a:t>
            </a:r>
          </a:p>
          <a:p>
            <a:pPr>
              <a:spcAft>
                <a:spcPct val="55000"/>
              </a:spcAft>
            </a:pPr>
            <a:endParaRPr lang="en-GB" dirty="0" smtClean="0">
              <a:solidFill>
                <a:srgbClr val="000000"/>
              </a:solidFill>
              <a:latin typeface="Arial"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18</a:t>
            </a:fld>
            <a:endParaRPr lang="en-US"/>
          </a:p>
        </p:txBody>
      </p:sp>
    </p:spTree>
    <p:extLst>
      <p:ext uri="{BB962C8B-B14F-4D97-AF65-F5344CB8AC3E}">
        <p14:creationId xmlns:p14="http://schemas.microsoft.com/office/powerpoint/2010/main" val="2633813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000000"/>
                </a:solidFill>
                <a:latin typeface="Arial" pitchFamily="34" charset="0"/>
                <a:ea typeface="ＭＳ Ｐゴシック" pitchFamily="34" charset="-128"/>
              </a:rPr>
              <a:t>DIAPOSITIVA ESCONDIDA</a:t>
            </a:r>
          </a:p>
          <a:p>
            <a:r>
              <a:rPr lang="en-GB" b="1" i="1" dirty="0" smtClean="0">
                <a:solidFill>
                  <a:srgbClr val="000000"/>
                </a:solidFill>
                <a:latin typeface="Arial" pitchFamily="34" charset="0"/>
                <a:ea typeface="ＭＳ Ｐゴシック" pitchFamily="34" charset="-128"/>
              </a:rPr>
              <a:t>Manual GBR, p.19.</a:t>
            </a:r>
          </a:p>
          <a:p>
            <a:r>
              <a:rPr lang="en-GB" b="1" dirty="0" smtClean="0">
                <a:solidFill>
                  <a:srgbClr val="000000"/>
                </a:solidFill>
                <a:latin typeface="Arial" pitchFamily="34" charset="0"/>
                <a:ea typeface="ＭＳ Ｐゴシック" pitchFamily="34" charset="-128"/>
              </a:rPr>
              <a:t>Las </a:t>
            </a:r>
            <a:r>
              <a:rPr lang="en-GB" b="1"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son los </a:t>
            </a:r>
            <a:r>
              <a:rPr lang="en-GB" dirty="0" err="1" smtClean="0">
                <a:solidFill>
                  <a:srgbClr val="000000"/>
                </a:solidFill>
                <a:latin typeface="Arial" pitchFamily="34" charset="0"/>
                <a:ea typeface="ＭＳ Ｐゴシック" pitchFamily="34" charset="-128"/>
              </a:rPr>
              <a:t>cambios</a:t>
            </a:r>
            <a:r>
              <a:rPr lang="en-GB" dirty="0" smtClean="0">
                <a:solidFill>
                  <a:srgbClr val="000000"/>
                </a:solidFill>
                <a:latin typeface="Arial" pitchFamily="34" charset="0"/>
                <a:ea typeface="ＭＳ Ｐゴシック" pitchFamily="34" charset="-128"/>
              </a:rPr>
              <a:t> en </a:t>
            </a:r>
            <a:r>
              <a:rPr lang="en-GB" dirty="0" err="1" smtClean="0">
                <a:solidFill>
                  <a:srgbClr val="000000"/>
                </a:solidFill>
                <a:latin typeface="Arial" pitchFamily="34" charset="0"/>
                <a:ea typeface="ＭＳ Ｐゴシック" pitchFamily="34" charset="-128"/>
              </a:rPr>
              <a:t>las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destrezas</a:t>
            </a:r>
            <a:r>
              <a:rPr lang="en-GB" dirty="0" smtClean="0">
                <a:solidFill>
                  <a:srgbClr val="000000"/>
                </a:solidFill>
                <a:latin typeface="Arial" pitchFamily="34" charset="0"/>
                <a:ea typeface="ＭＳ Ｐゴシック" pitchFamily="34" charset="-128"/>
              </a:rPr>
              <a:t> o </a:t>
            </a:r>
            <a:r>
              <a:rPr lang="en-GB" dirty="0" err="1" smtClean="0">
                <a:solidFill>
                  <a:srgbClr val="000000"/>
                </a:solidFill>
                <a:latin typeface="Arial" pitchFamily="34" charset="0"/>
                <a:ea typeface="ＭＳ Ｐゴシック" pitchFamily="34" charset="-128"/>
              </a:rPr>
              <a:t>habilidades</a:t>
            </a:r>
            <a:r>
              <a:rPr lang="en-GB" dirty="0" smtClean="0">
                <a:solidFill>
                  <a:srgbClr val="000000"/>
                </a:solidFill>
                <a:latin typeface="Arial" pitchFamily="34" charset="0"/>
                <a:ea typeface="ＭＳ Ｐゴシック" pitchFamily="34" charset="-128"/>
              </a:rPr>
              <a:t>, o la </a:t>
            </a:r>
            <a:r>
              <a:rPr lang="en-GB" dirty="0" err="1" smtClean="0">
                <a:solidFill>
                  <a:srgbClr val="000000"/>
                </a:solidFill>
                <a:latin typeface="Arial" pitchFamily="34" charset="0"/>
                <a:ea typeface="ＭＳ Ｐゴシック" pitchFamily="34" charset="-128"/>
              </a:rPr>
              <a:t>disponibilidad</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nuevos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servicios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hay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alcanzar</a:t>
            </a:r>
            <a:r>
              <a:rPr lang="en-GB" dirty="0" smtClean="0">
                <a:solidFill>
                  <a:srgbClr val="000000"/>
                </a:solidFill>
                <a:latin typeface="Arial" pitchFamily="34" charset="0"/>
                <a:ea typeface="ＭＳ Ｐゴシック" pitchFamily="34" charset="-128"/>
              </a:rPr>
              <a:t> con los </a:t>
            </a:r>
            <a:r>
              <a:rPr lang="en-GB" dirty="0" err="1" smtClean="0">
                <a:solidFill>
                  <a:srgbClr val="000000"/>
                </a:solidFill>
                <a:latin typeface="Arial" pitchFamily="34" charset="0"/>
                <a:ea typeface="ＭＳ Ｐゴシック" pitchFamily="34" charset="-128"/>
              </a:rPr>
              <a:t>recursos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asignados</a:t>
            </a:r>
            <a:r>
              <a:rPr lang="en-GB" dirty="0" smtClean="0">
                <a:solidFill>
                  <a:srgbClr val="000000"/>
                </a:solidFill>
                <a:latin typeface="Arial" pitchFamily="34" charset="0"/>
                <a:ea typeface="ＭＳ Ｐゴシック" pitchFamily="34" charset="-128"/>
              </a:rPr>
              <a:t> y en el </a:t>
            </a:r>
            <a:r>
              <a:rPr lang="en-GB" dirty="0" err="1" smtClean="0">
                <a:solidFill>
                  <a:srgbClr val="000000"/>
                </a:solidFill>
                <a:latin typeface="Arial" pitchFamily="34" charset="0"/>
                <a:ea typeface="ＭＳ Ｐゴシック" pitchFamily="34" charset="-128"/>
              </a:rPr>
              <a:t>plazo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especificado</a:t>
            </a:r>
            <a:r>
              <a:rPr lang="en-GB" dirty="0" smtClean="0">
                <a:solidFill>
                  <a:srgbClr val="000000"/>
                </a:solidFill>
                <a:latin typeface="Arial" pitchFamily="34" charset="0"/>
                <a:ea typeface="ＭＳ Ｐゴシック" pitchFamily="34" charset="-128"/>
              </a:rPr>
              <a:t>. Las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son el </a:t>
            </a:r>
            <a:r>
              <a:rPr lang="en-GB" dirty="0" err="1" smtClean="0">
                <a:solidFill>
                  <a:srgbClr val="000000"/>
                </a:solidFill>
                <a:latin typeface="Arial" pitchFamily="34" charset="0"/>
                <a:ea typeface="ＭＳ Ｐゴシック" pitchFamily="34" charset="-128"/>
              </a:rPr>
              <a:t>nivel</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resultado</a:t>
            </a:r>
            <a:r>
              <a:rPr lang="en-GB" dirty="0" smtClean="0">
                <a:solidFill>
                  <a:srgbClr val="000000"/>
                </a:solidFill>
                <a:latin typeface="Arial" pitchFamily="34" charset="0"/>
                <a:ea typeface="ＭＳ Ｐゴシック" pitchFamily="34" charset="-128"/>
              </a:rPr>
              <a:t> al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emergen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las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claras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ventajas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comparativas</a:t>
            </a:r>
            <a:r>
              <a:rPr lang="en-GB" dirty="0" smtClean="0">
                <a:solidFill>
                  <a:srgbClr val="000000"/>
                </a:solidFill>
                <a:latin typeface="Arial" pitchFamily="34" charset="0"/>
                <a:ea typeface="ＭＳ Ｐゴシック" pitchFamily="34" charset="-128"/>
              </a:rPr>
              <a:t> de los </a:t>
            </a:r>
            <a:r>
              <a:rPr lang="en-GB" dirty="0" err="1" smtClean="0">
                <a:solidFill>
                  <a:srgbClr val="000000"/>
                </a:solidFill>
                <a:latin typeface="Arial" pitchFamily="34" charset="0"/>
                <a:ea typeface="ＭＳ Ｐゴシック" pitchFamily="34" charset="-128"/>
              </a:rPr>
              <a:t>distintos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organismos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donde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percibe</a:t>
            </a:r>
            <a:r>
              <a:rPr lang="en-GB" dirty="0" smtClean="0">
                <a:solidFill>
                  <a:srgbClr val="000000"/>
                </a:solidFill>
                <a:latin typeface="Arial" pitchFamily="34" charset="0"/>
                <a:ea typeface="ＭＳ Ｐゴシック" pitchFamily="34" charset="-128"/>
              </a:rPr>
              <a:t> con </a:t>
            </a:r>
            <a:r>
              <a:rPr lang="en-GB" dirty="0" err="1" smtClean="0">
                <a:solidFill>
                  <a:srgbClr val="000000"/>
                </a:solidFill>
                <a:latin typeface="Arial" pitchFamily="34" charset="0"/>
                <a:ea typeface="ＭＳ Ｐゴシック" pitchFamily="34" charset="-128"/>
              </a:rPr>
              <a:t>más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claridad</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las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cuentas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deben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rendir</a:t>
            </a:r>
            <a:r>
              <a:rPr lang="en-GB" dirty="0" smtClean="0">
                <a:solidFill>
                  <a:srgbClr val="000000"/>
                </a:solidFill>
                <a:latin typeface="Arial" pitchFamily="34" charset="0"/>
                <a:ea typeface="ＭＳ Ｐゴシック" pitchFamily="34" charset="-128"/>
              </a:rPr>
              <a:t>. </a:t>
            </a:r>
          </a:p>
          <a:p>
            <a:pPr>
              <a:spcAft>
                <a:spcPct val="55000"/>
              </a:spcAft>
            </a:pP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donde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emergen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las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ventajas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comparativas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específicas</a:t>
            </a:r>
            <a:r>
              <a:rPr lang="en-GB" dirty="0" smtClean="0">
                <a:solidFill>
                  <a:srgbClr val="000000"/>
                </a:solidFill>
                <a:latin typeface="Arial" pitchFamily="34" charset="0"/>
                <a:ea typeface="ＭＳ Ｐゴシック" pitchFamily="34" charset="-128"/>
              </a:rPr>
              <a:t> de los </a:t>
            </a:r>
            <a:r>
              <a:rPr lang="en-GB" dirty="0" err="1" smtClean="0">
                <a:solidFill>
                  <a:srgbClr val="000000"/>
                </a:solidFill>
                <a:latin typeface="Arial" pitchFamily="34" charset="0"/>
                <a:ea typeface="ＭＳ Ｐゴシック" pitchFamily="34" charset="-128"/>
              </a:rPr>
              <a:t>diferentes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organismos</a:t>
            </a:r>
            <a:endParaRPr lang="en-GB" dirty="0" smtClean="0">
              <a:solidFill>
                <a:srgbClr val="000000"/>
              </a:solidFill>
              <a:latin typeface="Arial" pitchFamily="34" charset="0"/>
              <a:ea typeface="ＭＳ Ｐゴシック" pitchFamily="34" charset="-128"/>
            </a:endParaRPr>
          </a:p>
          <a:p>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no son </a:t>
            </a:r>
            <a:r>
              <a:rPr lang="en-GB" dirty="0" err="1" smtClean="0">
                <a:solidFill>
                  <a:srgbClr val="000000"/>
                </a:solidFill>
                <a:latin typeface="Arial" pitchFamily="34" charset="0"/>
                <a:ea typeface="ＭＳ Ｐゴシック" pitchFamily="34" charset="-128"/>
              </a:rPr>
              <a:t>actividades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completas</a:t>
            </a:r>
            <a:r>
              <a:rPr lang="en-GB" dirty="0" smtClean="0">
                <a:solidFill>
                  <a:srgbClr val="000000"/>
                </a:solidFill>
                <a:latin typeface="Arial" pitchFamily="34" charset="0"/>
                <a:ea typeface="ＭＳ Ｐゴシック" pitchFamily="34" charset="-128"/>
              </a:rPr>
              <a:t> - </a:t>
            </a:r>
            <a:r>
              <a:rPr lang="en-GB" dirty="0" err="1" smtClean="0">
                <a:solidFill>
                  <a:srgbClr val="000000"/>
                </a:solidFill>
                <a:latin typeface="Arial" pitchFamily="34" charset="0"/>
                <a:ea typeface="ＭＳ Ｐゴシック" pitchFamily="34" charset="-128"/>
              </a:rPr>
              <a:t>representan</a:t>
            </a:r>
            <a:r>
              <a:rPr lang="en-GB" dirty="0" smtClean="0">
                <a:solidFill>
                  <a:srgbClr val="000000"/>
                </a:solidFill>
                <a:latin typeface="Arial" pitchFamily="34" charset="0"/>
                <a:ea typeface="ＭＳ Ｐゴシック" pitchFamily="34" charset="-128"/>
              </a:rPr>
              <a:t> los </a:t>
            </a:r>
            <a:r>
              <a:rPr lang="en-GB" dirty="0" err="1" smtClean="0">
                <a:solidFill>
                  <a:srgbClr val="000000"/>
                </a:solidFill>
                <a:latin typeface="Arial" pitchFamily="34" charset="0"/>
                <a:ea typeface="ＭＳ Ｐゴシック" pitchFamily="34" charset="-128"/>
              </a:rPr>
              <a:t>cambios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derivados</a:t>
            </a:r>
            <a:r>
              <a:rPr lang="en-GB" dirty="0" smtClean="0">
                <a:solidFill>
                  <a:srgbClr val="000000"/>
                </a:solidFill>
                <a:latin typeface="Arial" pitchFamily="34" charset="0"/>
                <a:ea typeface="ＭＳ Ｐゴシック" pitchFamily="34" charset="-128"/>
              </a:rPr>
              <a:t> de la </a:t>
            </a:r>
            <a:r>
              <a:rPr lang="en-GB" dirty="0" err="1" smtClean="0">
                <a:solidFill>
                  <a:srgbClr val="000000"/>
                </a:solidFill>
                <a:latin typeface="Arial" pitchFamily="34" charset="0"/>
                <a:ea typeface="ＭＳ Ｐゴシック" pitchFamily="34" charset="-128"/>
              </a:rPr>
              <a:t>realización</a:t>
            </a:r>
            <a:r>
              <a:rPr lang="en-GB" dirty="0" smtClean="0">
                <a:solidFill>
                  <a:srgbClr val="000000"/>
                </a:solidFill>
                <a:latin typeface="Arial" pitchFamily="34" charset="0"/>
                <a:ea typeface="ＭＳ Ｐゴシック" pitchFamily="34" charset="-128"/>
              </a:rPr>
              <a:t> de un </a:t>
            </a:r>
            <a:r>
              <a:rPr lang="en-GB" dirty="0" err="1" smtClean="0">
                <a:solidFill>
                  <a:srgbClr val="000000"/>
                </a:solidFill>
                <a:latin typeface="Arial" pitchFamily="34" charset="0"/>
                <a:ea typeface="ＭＳ Ｐゴシック" pitchFamily="34" charset="-128"/>
              </a:rPr>
              <a:t>conjunto</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actividades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Análisis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políticas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formación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talleres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encuestas</a:t>
            </a:r>
            <a:r>
              <a:rPr lang="en-GB" dirty="0" smtClean="0">
                <a:solidFill>
                  <a:srgbClr val="000000"/>
                </a:solidFill>
                <a:latin typeface="Arial" pitchFamily="34" charset="0"/>
                <a:ea typeface="ＭＳ Ｐゴシック" pitchFamily="34" charset="-128"/>
              </a:rPr>
              <a:t>: son </a:t>
            </a:r>
            <a:r>
              <a:rPr lang="en-GB" dirty="0" err="1" smtClean="0">
                <a:solidFill>
                  <a:srgbClr val="000000"/>
                </a:solidFill>
                <a:latin typeface="Arial" pitchFamily="34" charset="0"/>
                <a:ea typeface="ＭＳ Ｐゴシック" pitchFamily="34" charset="-128"/>
              </a:rPr>
              <a:t>actividades</a:t>
            </a:r>
            <a:r>
              <a:rPr lang="en-GB" dirty="0" smtClean="0">
                <a:solidFill>
                  <a:srgbClr val="000000"/>
                </a:solidFill>
                <a:latin typeface="Arial" pitchFamily="34" charset="0"/>
                <a:ea typeface="ＭＳ Ｐゴシック" pitchFamily="34" charset="-128"/>
              </a:rPr>
              <a:t>. Las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son </a:t>
            </a:r>
            <a:r>
              <a:rPr lang="en-GB" dirty="0" err="1" smtClean="0">
                <a:solidFill>
                  <a:srgbClr val="000000"/>
                </a:solidFill>
                <a:latin typeface="Arial" pitchFamily="34" charset="0"/>
                <a:ea typeface="ＭＳ Ｐゴシック" pitchFamily="34" charset="-128"/>
              </a:rPr>
              <a:t>las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nuevas</a:t>
            </a:r>
            <a:r>
              <a:rPr lang="en-GB" dirty="0" smtClean="0">
                <a:solidFill>
                  <a:srgbClr val="000000"/>
                </a:solidFill>
                <a:latin typeface="Arial" pitchFamily="34" charset="0"/>
                <a:ea typeface="ＭＳ Ｐゴシック" pitchFamily="34" charset="-128"/>
              </a:rPr>
              <a:t> aptitudes, </a:t>
            </a:r>
            <a:r>
              <a:rPr lang="en-GB" dirty="0" err="1" smtClean="0">
                <a:solidFill>
                  <a:srgbClr val="000000"/>
                </a:solidFill>
                <a:latin typeface="Arial" pitchFamily="34" charset="0"/>
                <a:ea typeface="ＭＳ Ｐゴシック" pitchFamily="34" charset="-128"/>
              </a:rPr>
              <a:t>habilidades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o </a:t>
            </a:r>
            <a:r>
              <a:rPr lang="en-GB" dirty="0" err="1" smtClean="0">
                <a:solidFill>
                  <a:srgbClr val="000000"/>
                </a:solidFill>
                <a:latin typeface="Arial" pitchFamily="34" charset="0"/>
                <a:ea typeface="ＭＳ Ｐゴシック" pitchFamily="34" charset="-128"/>
              </a:rPr>
              <a:t>servicios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resultan</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una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combinación</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actividades</a:t>
            </a:r>
            <a:r>
              <a:rPr lang="en-GB" dirty="0" smtClean="0">
                <a:solidFill>
                  <a:srgbClr val="000000"/>
                </a:solidFill>
                <a:latin typeface="Arial" pitchFamily="34" charset="0"/>
                <a:ea typeface="ＭＳ Ｐゴシック" pitchFamily="34" charset="-128"/>
              </a:rPr>
              <a:t>.</a:t>
            </a:r>
          </a:p>
          <a:p>
            <a:endParaRPr lang="en-GB" dirty="0" smtClean="0">
              <a:solidFill>
                <a:srgbClr val="000000"/>
              </a:solidFill>
              <a:latin typeface="Arial" pitchFamily="34" charset="0"/>
              <a:ea typeface="ＭＳ Ｐゴシック" pitchFamily="34" charset="-128"/>
            </a:endParaRPr>
          </a:p>
          <a:p>
            <a:r>
              <a:rPr lang="en-GB" dirty="0" smtClean="0">
                <a:solidFill>
                  <a:srgbClr val="000000"/>
                </a:solidFill>
                <a:latin typeface="Arial" pitchFamily="34" charset="0"/>
                <a:ea typeface="ＭＳ Ｐゴシック" pitchFamily="34" charset="-128"/>
              </a:rPr>
              <a:t>Los </a:t>
            </a:r>
            <a:r>
              <a:rPr lang="en-GB" dirty="0" err="1" smtClean="0">
                <a:solidFill>
                  <a:srgbClr val="000000"/>
                </a:solidFill>
                <a:latin typeface="Arial" pitchFamily="34" charset="0"/>
                <a:ea typeface="ＭＳ Ｐゴシック" pitchFamily="34" charset="-128"/>
              </a:rPr>
              <a:t>indicadores</a:t>
            </a:r>
            <a:r>
              <a:rPr lang="en-GB" dirty="0" smtClean="0">
                <a:solidFill>
                  <a:srgbClr val="000000"/>
                </a:solidFill>
                <a:latin typeface="Arial" pitchFamily="34" charset="0"/>
                <a:ea typeface="ＭＳ Ｐゴシック" pitchFamily="34" charset="-128"/>
              </a:rPr>
              <a:t> son </a:t>
            </a:r>
            <a:r>
              <a:rPr lang="en-GB" dirty="0" err="1" smtClean="0">
                <a:solidFill>
                  <a:srgbClr val="000000"/>
                </a:solidFill>
                <a:latin typeface="Arial" pitchFamily="34" charset="0"/>
                <a:ea typeface="ＭＳ Ｐゴシック" pitchFamily="34" charset="-128"/>
              </a:rPr>
              <a:t>necesarios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medir</a:t>
            </a:r>
            <a:r>
              <a:rPr lang="en-GB" dirty="0" smtClean="0">
                <a:solidFill>
                  <a:srgbClr val="000000"/>
                </a:solidFill>
                <a:latin typeface="Arial" pitchFamily="34" charset="0"/>
                <a:ea typeface="ＭＳ Ｐゴシック" pitchFamily="34" charset="-128"/>
              </a:rPr>
              <a:t> el </a:t>
            </a:r>
            <a:r>
              <a:rPr lang="en-GB" dirty="0" err="1" smtClean="0">
                <a:solidFill>
                  <a:srgbClr val="000000"/>
                </a:solidFill>
                <a:latin typeface="Arial" pitchFamily="34" charset="0"/>
                <a:ea typeface="ＭＳ Ｐゴシック" pitchFamily="34" charset="-128"/>
              </a:rPr>
              <a:t>logro</a:t>
            </a:r>
            <a:r>
              <a:rPr lang="en-GB" dirty="0" smtClean="0">
                <a:solidFill>
                  <a:srgbClr val="000000"/>
                </a:solidFill>
                <a:latin typeface="Arial" pitchFamily="34" charset="0"/>
                <a:ea typeface="ＭＳ Ｐゴシック" pitchFamily="34" charset="-128"/>
              </a:rPr>
              <a:t> de los </a:t>
            </a:r>
            <a:r>
              <a:rPr lang="en-GB" dirty="0" err="1" smtClean="0">
                <a:solidFill>
                  <a:srgbClr val="000000"/>
                </a:solidFill>
                <a:latin typeface="Arial" pitchFamily="34" charset="0"/>
                <a:ea typeface="ＭＳ Ｐゴシック" pitchFamily="34" charset="-128"/>
              </a:rPr>
              <a:t>efectos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directos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Orientaciones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más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detalladas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sobre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cómo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desarrollar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estados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efectos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directos</a:t>
            </a:r>
            <a:r>
              <a:rPr lang="en-GB" dirty="0" smtClean="0">
                <a:solidFill>
                  <a:srgbClr val="000000"/>
                </a:solidFill>
                <a:latin typeface="Arial" pitchFamily="34" charset="0"/>
                <a:ea typeface="ＭＳ Ｐゴシック" pitchFamily="34" charset="-128"/>
              </a:rPr>
              <a:t> y de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está</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disponible</a:t>
            </a:r>
            <a:r>
              <a:rPr lang="en-GB" dirty="0" smtClean="0">
                <a:solidFill>
                  <a:srgbClr val="000000"/>
                </a:solidFill>
                <a:latin typeface="Arial" pitchFamily="34" charset="0"/>
                <a:ea typeface="ＭＳ Ｐゴシック" pitchFamily="34" charset="-128"/>
              </a:rPr>
              <a:t> en los </a:t>
            </a:r>
            <a:r>
              <a:rPr lang="en-GB" dirty="0" err="1" smtClean="0">
                <a:solidFill>
                  <a:srgbClr val="000000"/>
                </a:solidFill>
                <a:latin typeface="Arial" pitchFamily="34" charset="0"/>
                <a:ea typeface="ＭＳ Ｐゴシック" pitchFamily="34" charset="-128"/>
              </a:rPr>
              <a:t>informes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técnicos</a:t>
            </a:r>
            <a:r>
              <a:rPr lang="en-GB" dirty="0" smtClean="0">
                <a:solidFill>
                  <a:srgbClr val="000000"/>
                </a:solidFill>
                <a:latin typeface="Arial" pitchFamily="34" charset="0"/>
                <a:ea typeface="ＭＳ Ｐゴシック" pitchFamily="34" charset="-128"/>
              </a:rPr>
              <a:t> de los </a:t>
            </a:r>
            <a:r>
              <a:rPr lang="en-GB" dirty="0" err="1" smtClean="0">
                <a:solidFill>
                  <a:srgbClr val="000000"/>
                </a:solidFill>
                <a:latin typeface="Arial" pitchFamily="34" charset="0"/>
                <a:ea typeface="ＭＳ Ｐゴシック" pitchFamily="34" charset="-128"/>
              </a:rPr>
              <a:t>efectos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directos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productos</a:t>
            </a:r>
            <a:r>
              <a:rPr lang="en-GB" dirty="0" smtClean="0">
                <a:solidFill>
                  <a:srgbClr val="000000"/>
                </a:solidFill>
                <a:latin typeface="Arial" pitchFamily="34" charset="0"/>
                <a:ea typeface="ＭＳ Ｐゴシック" pitchFamily="34" charset="-128"/>
              </a:rPr>
              <a:t>. </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19</a:t>
            </a:fld>
            <a:endParaRPr lang="en-US"/>
          </a:p>
        </p:txBody>
      </p:sp>
    </p:spTree>
    <p:extLst>
      <p:ext uri="{BB962C8B-B14F-4D97-AF65-F5344CB8AC3E}">
        <p14:creationId xmlns:p14="http://schemas.microsoft.com/office/powerpoint/2010/main" val="2877347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36DFB2C3-4451-45D5-9B87-0B94EF357C67}" type="slidenum">
              <a:rPr lang="en-GB" smtClean="0">
                <a:solidFill>
                  <a:srgbClr val="000000"/>
                </a:solidFill>
              </a:rPr>
              <a:pPr eaLnBrk="0" hangingPunct="0">
                <a:buSzPct val="100000"/>
                <a:buFont typeface="Arial" pitchFamily="34" charset="0"/>
                <a:buNone/>
              </a:pPr>
              <a:t>20</a:t>
            </a:fld>
            <a:endParaRPr lang="en-GB" smtClean="0">
              <a:solidFill>
                <a:srgbClr val="000000"/>
              </a:solidFill>
            </a:endParaRPr>
          </a:p>
        </p:txBody>
      </p:sp>
      <p:sp>
        <p:nvSpPr>
          <p:cNvPr id="113667" name="Slide Image Placeholder 1"/>
          <p:cNvSpPr>
            <a:spLocks noGrp="1" noRot="1" noChangeAspect="1" noTextEdit="1"/>
          </p:cNvSpPr>
          <p:nvPr>
            <p:ph type="sldImg"/>
          </p:nvPr>
        </p:nvSpPr>
        <p:spPr>
          <a:xfrm>
            <a:off x="1310605" y="256605"/>
            <a:ext cx="3402147" cy="2319162"/>
          </a:xfrm>
          <a:ln/>
        </p:spPr>
      </p:sp>
      <p:sp>
        <p:nvSpPr>
          <p:cNvPr id="113668" name="Notes Placeholder 2"/>
          <p:cNvSpPr>
            <a:spLocks noGrp="1"/>
          </p:cNvSpPr>
          <p:nvPr>
            <p:ph type="body" idx="1"/>
          </p:nvPr>
        </p:nvSpPr>
        <p:spPr>
          <a:xfrm>
            <a:off x="374501" y="2660616"/>
            <a:ext cx="6092179" cy="6965332"/>
          </a:xfrm>
          <a:noFill/>
        </p:spPr>
        <p:txBody>
          <a:bodyPr lIns="92808" tIns="46403" rIns="92808" bIns="46403"/>
          <a:lstStyle/>
          <a:p>
            <a:r>
              <a:rPr lang="en-GB" sz="800" dirty="0">
                <a:solidFill>
                  <a:srgbClr val="000000"/>
                </a:solidFill>
                <a:latin typeface="Arial" pitchFamily="34" charset="0"/>
              </a:rPr>
              <a:t>Antes de el taller </a:t>
            </a:r>
            <a:r>
              <a:rPr lang="en-GB" sz="800" dirty="0" err="1">
                <a:solidFill>
                  <a:srgbClr val="000000"/>
                </a:solidFill>
                <a:latin typeface="Arial" pitchFamily="34" charset="0"/>
              </a:rPr>
              <a:t>determinar</a:t>
            </a:r>
            <a:r>
              <a:rPr lang="en-GB" sz="800" dirty="0">
                <a:solidFill>
                  <a:srgbClr val="000000"/>
                </a:solidFill>
                <a:latin typeface="Arial" pitchFamily="34" charset="0"/>
              </a:rPr>
              <a:t> </a:t>
            </a:r>
            <a:r>
              <a:rPr lang="en-GB" sz="800" dirty="0" err="1">
                <a:solidFill>
                  <a:srgbClr val="000000"/>
                </a:solidFill>
                <a:latin typeface="Arial" pitchFamily="34" charset="0"/>
              </a:rPr>
              <a:t>si</a:t>
            </a:r>
            <a:r>
              <a:rPr lang="en-GB" sz="800" dirty="0">
                <a:solidFill>
                  <a:srgbClr val="000000"/>
                </a:solidFill>
                <a:latin typeface="Arial" pitchFamily="34" charset="0"/>
              </a:rPr>
              <a:t> el UNCT ha </a:t>
            </a:r>
            <a:r>
              <a:rPr lang="en-GB" sz="800" dirty="0" err="1">
                <a:solidFill>
                  <a:srgbClr val="000000"/>
                </a:solidFill>
                <a:latin typeface="Arial" pitchFamily="34" charset="0"/>
              </a:rPr>
              <a:t>tomado</a:t>
            </a:r>
            <a:r>
              <a:rPr lang="en-GB" sz="800" dirty="0">
                <a:solidFill>
                  <a:srgbClr val="000000"/>
                </a:solidFill>
                <a:latin typeface="Arial" pitchFamily="34" charset="0"/>
              </a:rPr>
              <a:t>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decisión</a:t>
            </a:r>
            <a:r>
              <a:rPr lang="en-GB" sz="800" dirty="0">
                <a:solidFill>
                  <a:srgbClr val="000000"/>
                </a:solidFill>
                <a:latin typeface="Arial" pitchFamily="34" charset="0"/>
              </a:rPr>
              <a:t> </a:t>
            </a:r>
            <a:r>
              <a:rPr lang="en-GB" sz="800" dirty="0" err="1">
                <a:solidFill>
                  <a:srgbClr val="000000"/>
                </a:solidFill>
                <a:latin typeface="Arial" pitchFamily="34" charset="0"/>
              </a:rPr>
              <a:t>sobre</a:t>
            </a:r>
            <a:r>
              <a:rPr lang="en-GB" sz="800" dirty="0">
                <a:solidFill>
                  <a:srgbClr val="000000"/>
                </a:solidFill>
                <a:latin typeface="Arial" pitchFamily="34" charset="0"/>
              </a:rPr>
              <a:t> </a:t>
            </a:r>
            <a:r>
              <a:rPr lang="en-GB" sz="800" dirty="0" err="1">
                <a:solidFill>
                  <a:srgbClr val="000000"/>
                </a:solidFill>
                <a:latin typeface="Arial" pitchFamily="34" charset="0"/>
              </a:rPr>
              <a:t>si</a:t>
            </a:r>
            <a:r>
              <a:rPr lang="en-GB" sz="800" dirty="0">
                <a:solidFill>
                  <a:srgbClr val="000000"/>
                </a:solidFill>
                <a:latin typeface="Arial" pitchFamily="34" charset="0"/>
              </a:rPr>
              <a:t> </a:t>
            </a:r>
            <a:r>
              <a:rPr lang="en-GB" sz="800" dirty="0" err="1">
                <a:solidFill>
                  <a:srgbClr val="000000"/>
                </a:solidFill>
                <a:latin typeface="Arial" pitchFamily="34" charset="0"/>
              </a:rPr>
              <a:t>va</a:t>
            </a:r>
            <a:r>
              <a:rPr lang="en-GB" sz="800" dirty="0">
                <a:solidFill>
                  <a:srgbClr val="000000"/>
                </a:solidFill>
                <a:latin typeface="Arial" pitchFamily="34" charset="0"/>
              </a:rPr>
              <a:t> a </a:t>
            </a:r>
            <a:r>
              <a:rPr lang="en-GB" sz="800" dirty="0" err="1">
                <a:solidFill>
                  <a:srgbClr val="000000"/>
                </a:solidFill>
                <a:latin typeface="Arial" pitchFamily="34" charset="0"/>
              </a:rPr>
              <a:t>utilizar</a:t>
            </a:r>
            <a:r>
              <a:rPr lang="en-GB" sz="800" dirty="0">
                <a:solidFill>
                  <a:srgbClr val="000000"/>
                </a:solidFill>
                <a:latin typeface="Arial" pitchFamily="34" charset="0"/>
              </a:rPr>
              <a:t> la </a:t>
            </a:r>
            <a:r>
              <a:rPr lang="en-GB" sz="800" dirty="0" err="1">
                <a:solidFill>
                  <a:srgbClr val="000000"/>
                </a:solidFill>
                <a:latin typeface="Arial" pitchFamily="34" charset="0"/>
              </a:rPr>
              <a:t>opción</a:t>
            </a:r>
            <a:r>
              <a:rPr lang="en-GB" sz="800" dirty="0">
                <a:solidFill>
                  <a:srgbClr val="000000"/>
                </a:solidFill>
                <a:latin typeface="Arial" pitchFamily="34" charset="0"/>
              </a:rPr>
              <a:t> 1A o 1B.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vez</a:t>
            </a:r>
            <a:r>
              <a:rPr lang="en-GB" sz="800" dirty="0">
                <a:solidFill>
                  <a:srgbClr val="000000"/>
                </a:solidFill>
                <a:latin typeface="Arial" pitchFamily="34" charset="0"/>
              </a:rPr>
              <a:t> </a:t>
            </a:r>
            <a:r>
              <a:rPr lang="en-GB" sz="800" dirty="0" err="1">
                <a:solidFill>
                  <a:srgbClr val="000000"/>
                </a:solidFill>
                <a:latin typeface="Arial" pitchFamily="34" charset="0"/>
              </a:rPr>
              <a:t>adoptada</a:t>
            </a:r>
            <a:r>
              <a:rPr lang="en-GB" sz="800" dirty="0">
                <a:solidFill>
                  <a:srgbClr val="000000"/>
                </a:solidFill>
                <a:latin typeface="Arial" pitchFamily="34" charset="0"/>
              </a:rPr>
              <a:t> la </a:t>
            </a:r>
            <a:r>
              <a:rPr lang="en-GB" sz="800" dirty="0" err="1">
                <a:solidFill>
                  <a:srgbClr val="000000"/>
                </a:solidFill>
                <a:latin typeface="Arial" pitchFamily="34" charset="0"/>
              </a:rPr>
              <a:t>decisión</a:t>
            </a:r>
            <a:r>
              <a:rPr lang="en-GB" sz="800" dirty="0">
                <a:solidFill>
                  <a:srgbClr val="000000"/>
                </a:solidFill>
                <a:latin typeface="Arial" pitchFamily="34" charset="0"/>
              </a:rPr>
              <a:t>, </a:t>
            </a:r>
            <a:r>
              <a:rPr lang="en-GB" sz="800" dirty="0" err="1">
                <a:solidFill>
                  <a:srgbClr val="000000"/>
                </a:solidFill>
                <a:latin typeface="Arial" pitchFamily="34" charset="0"/>
              </a:rPr>
              <a:t>mostrar</a:t>
            </a:r>
            <a:r>
              <a:rPr lang="en-GB" sz="800" dirty="0">
                <a:solidFill>
                  <a:srgbClr val="000000"/>
                </a:solidFill>
                <a:latin typeface="Arial" pitchFamily="34" charset="0"/>
              </a:rPr>
              <a:t> la </a:t>
            </a:r>
            <a:r>
              <a:rPr lang="en-GB" sz="800" dirty="0" err="1">
                <a:solidFill>
                  <a:srgbClr val="000000"/>
                </a:solidFill>
                <a:latin typeface="Arial" pitchFamily="34" charset="0"/>
              </a:rPr>
              <a:t>versión</a:t>
            </a:r>
            <a:r>
              <a:rPr lang="en-GB" sz="800" dirty="0">
                <a:solidFill>
                  <a:srgbClr val="000000"/>
                </a:solidFill>
                <a:latin typeface="Arial" pitchFamily="34" charset="0"/>
              </a:rPr>
              <a:t> </a:t>
            </a:r>
            <a:r>
              <a:rPr lang="en-GB" sz="800" dirty="0" err="1">
                <a:solidFill>
                  <a:srgbClr val="000000"/>
                </a:solidFill>
                <a:latin typeface="Arial" pitchFamily="34" charset="0"/>
              </a:rPr>
              <a:t>correspondiente</a:t>
            </a:r>
            <a:r>
              <a:rPr lang="en-GB" sz="800" dirty="0">
                <a:solidFill>
                  <a:srgbClr val="000000"/>
                </a:solidFill>
                <a:latin typeface="Arial" pitchFamily="34" charset="0"/>
              </a:rPr>
              <a:t>. </a:t>
            </a:r>
            <a:r>
              <a:rPr lang="en-GB" sz="800" b="1" dirty="0" err="1">
                <a:solidFill>
                  <a:srgbClr val="000000"/>
                </a:solidFill>
                <a:latin typeface="Arial" pitchFamily="34" charset="0"/>
              </a:rPr>
              <a:t>Véase</a:t>
            </a:r>
            <a:r>
              <a:rPr lang="en-GB" sz="800" b="1" dirty="0">
                <a:solidFill>
                  <a:srgbClr val="000000"/>
                </a:solidFill>
                <a:latin typeface="Arial" pitchFamily="34" charset="0"/>
              </a:rPr>
              <a:t> nota </a:t>
            </a:r>
            <a:r>
              <a:rPr lang="en-GB" sz="800" b="1" dirty="0" err="1">
                <a:solidFill>
                  <a:srgbClr val="000000"/>
                </a:solidFill>
                <a:latin typeface="Arial" pitchFamily="34" charset="0"/>
              </a:rPr>
              <a:t>sobre</a:t>
            </a:r>
            <a:r>
              <a:rPr lang="en-GB" sz="800" b="1" dirty="0">
                <a:solidFill>
                  <a:srgbClr val="000000"/>
                </a:solidFill>
                <a:latin typeface="Arial" pitchFamily="34" charset="0"/>
              </a:rPr>
              <a:t> los pros y los contras de </a:t>
            </a:r>
            <a:r>
              <a:rPr lang="en-GB" sz="800" b="1" dirty="0" err="1">
                <a:solidFill>
                  <a:srgbClr val="000000"/>
                </a:solidFill>
                <a:latin typeface="Arial" pitchFamily="34" charset="0"/>
              </a:rPr>
              <a:t>las</a:t>
            </a:r>
            <a:r>
              <a:rPr lang="en-GB" sz="800" b="1" dirty="0">
                <a:solidFill>
                  <a:srgbClr val="000000"/>
                </a:solidFill>
                <a:latin typeface="Arial" pitchFamily="34" charset="0"/>
              </a:rPr>
              <a:t> </a:t>
            </a:r>
            <a:r>
              <a:rPr lang="en-GB" sz="800" b="1" dirty="0" err="1">
                <a:solidFill>
                  <a:srgbClr val="000000"/>
                </a:solidFill>
                <a:latin typeface="Arial" pitchFamily="34" charset="0"/>
              </a:rPr>
              <a:t>diferentes</a:t>
            </a:r>
            <a:r>
              <a:rPr lang="en-GB" sz="800" b="1" dirty="0">
                <a:solidFill>
                  <a:srgbClr val="000000"/>
                </a:solidFill>
                <a:latin typeface="Arial" pitchFamily="34" charset="0"/>
              </a:rPr>
              <a:t> </a:t>
            </a:r>
            <a:r>
              <a:rPr lang="en-GB" sz="800" b="1" dirty="0" err="1">
                <a:solidFill>
                  <a:srgbClr val="000000"/>
                </a:solidFill>
                <a:latin typeface="Arial" pitchFamily="34" charset="0"/>
              </a:rPr>
              <a:t>opciones</a:t>
            </a:r>
            <a:r>
              <a:rPr lang="en-GB" sz="800" b="1" dirty="0">
                <a:solidFill>
                  <a:srgbClr val="000000"/>
                </a:solidFill>
                <a:latin typeface="Arial" pitchFamily="34" charset="0"/>
              </a:rPr>
              <a:t>.</a:t>
            </a:r>
          </a:p>
          <a:p>
            <a:r>
              <a:rPr lang="en-GB" sz="800" b="1" i="1" dirty="0">
                <a:solidFill>
                  <a:srgbClr val="000000"/>
                </a:solidFill>
                <a:latin typeface="Arial" pitchFamily="34" charset="0"/>
              </a:rPr>
              <a:t>De </a:t>
            </a:r>
            <a:r>
              <a:rPr lang="en-GB" sz="800" b="1" i="1" dirty="0" err="1">
                <a:solidFill>
                  <a:srgbClr val="000000"/>
                </a:solidFill>
                <a:latin typeface="Arial" pitchFamily="34" charset="0"/>
              </a:rPr>
              <a:t>las</a:t>
            </a:r>
            <a:r>
              <a:rPr lang="en-GB" sz="800" b="1" i="1" dirty="0">
                <a:solidFill>
                  <a:srgbClr val="000000"/>
                </a:solidFill>
                <a:latin typeface="Arial" pitchFamily="34" charset="0"/>
              </a:rPr>
              <a:t> </a:t>
            </a:r>
            <a:r>
              <a:rPr lang="en-GB" sz="800" b="1" i="1" dirty="0" err="1">
                <a:solidFill>
                  <a:srgbClr val="000000"/>
                </a:solidFill>
                <a:latin typeface="Arial" pitchFamily="34" charset="0"/>
              </a:rPr>
              <a:t>directrices</a:t>
            </a:r>
            <a:r>
              <a:rPr lang="en-GB" sz="800" b="1" i="1" dirty="0">
                <a:solidFill>
                  <a:srgbClr val="000000"/>
                </a:solidFill>
                <a:latin typeface="Arial" pitchFamily="34" charset="0"/>
              </a:rPr>
              <a:t> del MANUD, p15-16</a:t>
            </a:r>
          </a:p>
          <a:p>
            <a:r>
              <a:rPr lang="en-GB" sz="800" b="1" i="1" dirty="0" err="1">
                <a:solidFill>
                  <a:srgbClr val="000000"/>
                </a:solidFill>
                <a:latin typeface="Arial" pitchFamily="34" charset="0"/>
              </a:rPr>
              <a:t>Opciones</a:t>
            </a:r>
            <a:r>
              <a:rPr lang="en-GB" sz="800" b="1" i="1" dirty="0">
                <a:solidFill>
                  <a:srgbClr val="000000"/>
                </a:solidFill>
                <a:latin typeface="Arial" pitchFamily="34" charset="0"/>
              </a:rPr>
              <a:t>: </a:t>
            </a:r>
            <a:r>
              <a:rPr lang="en-GB" sz="800" dirty="0">
                <a:solidFill>
                  <a:srgbClr val="000000"/>
                </a:solidFill>
                <a:latin typeface="Arial" pitchFamily="34" charset="0"/>
              </a:rPr>
              <a:t>Los </a:t>
            </a:r>
            <a:r>
              <a:rPr lang="en-GB" sz="800" b="1" i="1" dirty="0">
                <a:solidFill>
                  <a:srgbClr val="000000"/>
                </a:solidFill>
                <a:latin typeface="Arial" pitchFamily="34" charset="0"/>
              </a:rPr>
              <a:t>UNCT </a:t>
            </a:r>
            <a:r>
              <a:rPr lang="en-GB" sz="800" b="1" i="1" dirty="0" err="1">
                <a:solidFill>
                  <a:srgbClr val="000000"/>
                </a:solidFill>
                <a:latin typeface="Arial" pitchFamily="34" charset="0"/>
              </a:rPr>
              <a:t>tienen</a:t>
            </a:r>
            <a:r>
              <a:rPr lang="en-GB" sz="800" b="1" i="1" dirty="0">
                <a:solidFill>
                  <a:srgbClr val="000000"/>
                </a:solidFill>
                <a:latin typeface="Arial" pitchFamily="34" charset="0"/>
              </a:rPr>
              <a:t> dos </a:t>
            </a:r>
            <a:r>
              <a:rPr lang="en-GB" sz="800" b="1" i="1" dirty="0" err="1">
                <a:solidFill>
                  <a:srgbClr val="000000"/>
                </a:solidFill>
                <a:latin typeface="Arial" pitchFamily="34" charset="0"/>
              </a:rPr>
              <a:t>opciones</a:t>
            </a:r>
            <a:r>
              <a:rPr lang="en-GB" sz="800" b="1" i="1" dirty="0">
                <a:solidFill>
                  <a:srgbClr val="000000"/>
                </a:solidFill>
                <a:latin typeface="Arial" pitchFamily="34" charset="0"/>
              </a:rPr>
              <a:t> </a:t>
            </a:r>
            <a:r>
              <a:rPr lang="en-GB" sz="800" b="1" i="1" dirty="0" err="1">
                <a:solidFill>
                  <a:srgbClr val="000000"/>
                </a:solidFill>
                <a:latin typeface="Arial" pitchFamily="34" charset="0"/>
              </a:rPr>
              <a:t>para</a:t>
            </a:r>
            <a:r>
              <a:rPr lang="en-GB" sz="800" b="1" i="1" dirty="0">
                <a:solidFill>
                  <a:srgbClr val="000000"/>
                </a:solidFill>
                <a:latin typeface="Arial" pitchFamily="34" charset="0"/>
              </a:rPr>
              <a:t> el </a:t>
            </a:r>
            <a:r>
              <a:rPr lang="en-GB" sz="800" b="1" i="1" dirty="0" err="1">
                <a:solidFill>
                  <a:srgbClr val="000000"/>
                </a:solidFill>
                <a:latin typeface="Arial" pitchFamily="34" charset="0"/>
              </a:rPr>
              <a:t>nivel</a:t>
            </a:r>
            <a:r>
              <a:rPr lang="en-GB" sz="800" b="1" i="1" dirty="0">
                <a:solidFill>
                  <a:srgbClr val="000000"/>
                </a:solidFill>
                <a:latin typeface="Arial" pitchFamily="34" charset="0"/>
              </a:rPr>
              <a:t> de </a:t>
            </a:r>
            <a:r>
              <a:rPr lang="en-GB" sz="800" b="1" i="1" dirty="0" err="1">
                <a:solidFill>
                  <a:srgbClr val="000000"/>
                </a:solidFill>
                <a:latin typeface="Arial" pitchFamily="34" charset="0"/>
              </a:rPr>
              <a:t>resultados</a:t>
            </a:r>
            <a:r>
              <a:rPr lang="en-GB" sz="800" b="1" i="1" dirty="0">
                <a:solidFill>
                  <a:srgbClr val="000000"/>
                </a:solidFill>
                <a:latin typeface="Arial" pitchFamily="34" charset="0"/>
              </a:rPr>
              <a:t> en la </a:t>
            </a:r>
            <a:r>
              <a:rPr lang="en-GB" sz="800" b="1" i="1" dirty="0" err="1">
                <a:solidFill>
                  <a:srgbClr val="000000"/>
                </a:solidFill>
                <a:latin typeface="Arial" pitchFamily="34" charset="0"/>
              </a:rPr>
              <a:t>matriz</a:t>
            </a:r>
            <a:r>
              <a:rPr lang="en-GB" sz="800" b="1" i="1" dirty="0">
                <a:solidFill>
                  <a:srgbClr val="000000"/>
                </a:solidFill>
                <a:latin typeface="Arial" pitchFamily="34" charset="0"/>
              </a:rPr>
              <a:t> de </a:t>
            </a:r>
            <a:r>
              <a:rPr lang="en-GB" sz="800" b="1" i="1" dirty="0" err="1">
                <a:solidFill>
                  <a:srgbClr val="000000"/>
                </a:solidFill>
                <a:latin typeface="Arial" pitchFamily="34" charset="0"/>
              </a:rPr>
              <a:t>resultados</a:t>
            </a:r>
            <a:r>
              <a:rPr lang="en-GB" sz="800" dirty="0">
                <a:solidFill>
                  <a:srgbClr val="000000"/>
                </a:solidFill>
                <a:latin typeface="Arial" pitchFamily="34" charset="0"/>
              </a:rPr>
              <a:t>. El UNCT, con el </a:t>
            </a:r>
            <a:r>
              <a:rPr lang="en-GB" sz="800" dirty="0" err="1">
                <a:solidFill>
                  <a:srgbClr val="000000"/>
                </a:solidFill>
                <a:latin typeface="Arial" pitchFamily="34" charset="0"/>
              </a:rPr>
              <a:t>gobierno</a:t>
            </a:r>
            <a:r>
              <a:rPr lang="en-GB" sz="800" dirty="0">
                <a:solidFill>
                  <a:srgbClr val="000000"/>
                </a:solidFill>
                <a:latin typeface="Arial" pitchFamily="34" charset="0"/>
              </a:rPr>
              <a:t>, </a:t>
            </a:r>
            <a:r>
              <a:rPr lang="en-GB" sz="800" dirty="0" err="1">
                <a:solidFill>
                  <a:srgbClr val="000000"/>
                </a:solidFill>
                <a:latin typeface="Arial" pitchFamily="34" charset="0"/>
              </a:rPr>
              <a:t>determina</a:t>
            </a:r>
            <a:r>
              <a:rPr lang="en-GB" sz="800" dirty="0">
                <a:solidFill>
                  <a:srgbClr val="000000"/>
                </a:solidFill>
                <a:latin typeface="Arial" pitchFamily="34" charset="0"/>
              </a:rPr>
              <a:t> la </a:t>
            </a:r>
            <a:r>
              <a:rPr lang="en-GB" sz="800" dirty="0" err="1">
                <a:solidFill>
                  <a:srgbClr val="000000"/>
                </a:solidFill>
                <a:latin typeface="Arial" pitchFamily="34" charset="0"/>
              </a:rPr>
              <a:t>opción</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corresponde</a:t>
            </a:r>
            <a:r>
              <a:rPr lang="en-GB" sz="800" dirty="0">
                <a:solidFill>
                  <a:srgbClr val="000000"/>
                </a:solidFill>
                <a:latin typeface="Arial" pitchFamily="34" charset="0"/>
              </a:rPr>
              <a:t> </a:t>
            </a:r>
            <a:r>
              <a:rPr lang="en-GB" sz="800" dirty="0" err="1">
                <a:solidFill>
                  <a:srgbClr val="000000"/>
                </a:solidFill>
                <a:latin typeface="Arial" pitchFamily="34" charset="0"/>
              </a:rPr>
              <a:t>mejor</a:t>
            </a:r>
            <a:r>
              <a:rPr lang="en-GB" sz="800" dirty="0">
                <a:solidFill>
                  <a:srgbClr val="000000"/>
                </a:solidFill>
                <a:latin typeface="Arial" pitchFamily="34" charset="0"/>
              </a:rPr>
              <a:t> al </a:t>
            </a:r>
            <a:r>
              <a:rPr lang="en-GB" sz="800" dirty="0" err="1">
                <a:solidFill>
                  <a:srgbClr val="000000"/>
                </a:solidFill>
                <a:latin typeface="Arial" pitchFamily="34" charset="0"/>
              </a:rPr>
              <a:t>contexto</a:t>
            </a:r>
            <a:r>
              <a:rPr lang="en-GB" sz="800" dirty="0">
                <a:solidFill>
                  <a:srgbClr val="000000"/>
                </a:solidFill>
                <a:latin typeface="Arial" pitchFamily="34" charset="0"/>
              </a:rPr>
              <a:t> del </a:t>
            </a:r>
            <a:r>
              <a:rPr lang="en-GB" sz="800" dirty="0" err="1">
                <a:solidFill>
                  <a:srgbClr val="000000"/>
                </a:solidFill>
                <a:latin typeface="Arial" pitchFamily="34" charset="0"/>
              </a:rPr>
              <a:t>país</a:t>
            </a:r>
            <a:r>
              <a:rPr lang="en-GB" sz="800" dirty="0">
                <a:solidFill>
                  <a:srgbClr val="000000"/>
                </a:solidFill>
                <a:latin typeface="Arial" pitchFamily="34" charset="0"/>
              </a:rPr>
              <a:t>. Los UNCT </a:t>
            </a:r>
            <a:r>
              <a:rPr lang="en-GB" sz="800" dirty="0" err="1">
                <a:solidFill>
                  <a:srgbClr val="000000"/>
                </a:solidFill>
                <a:latin typeface="Arial" pitchFamily="34" charset="0"/>
              </a:rPr>
              <a:t>tienen</a:t>
            </a:r>
            <a:r>
              <a:rPr lang="en-GB" sz="800" dirty="0">
                <a:solidFill>
                  <a:srgbClr val="000000"/>
                </a:solidFill>
                <a:latin typeface="Arial" pitchFamily="34" charset="0"/>
              </a:rPr>
              <a:t> la </a:t>
            </a:r>
            <a:r>
              <a:rPr lang="en-GB" sz="800" dirty="0" err="1">
                <a:solidFill>
                  <a:srgbClr val="000000"/>
                </a:solidFill>
                <a:latin typeface="Arial" pitchFamily="34" charset="0"/>
              </a:rPr>
              <a:t>flexibilidad</a:t>
            </a:r>
            <a:r>
              <a:rPr lang="en-GB" sz="800" dirty="0">
                <a:solidFill>
                  <a:srgbClr val="000000"/>
                </a:solidFill>
                <a:latin typeface="Arial" pitchFamily="34" charset="0"/>
              </a:rPr>
              <a:t> </a:t>
            </a:r>
            <a:r>
              <a:rPr lang="en-GB" sz="800" dirty="0" err="1">
                <a:solidFill>
                  <a:srgbClr val="000000"/>
                </a:solidFill>
                <a:latin typeface="Arial" pitchFamily="34" charset="0"/>
              </a:rPr>
              <a:t>para</a:t>
            </a:r>
            <a:r>
              <a:rPr lang="en-GB" sz="800" dirty="0">
                <a:solidFill>
                  <a:srgbClr val="000000"/>
                </a:solidFill>
                <a:latin typeface="Arial" pitchFamily="34" charset="0"/>
              </a:rPr>
              <a:t> </a:t>
            </a:r>
            <a:r>
              <a:rPr lang="en-GB" sz="800" dirty="0" err="1">
                <a:solidFill>
                  <a:srgbClr val="000000"/>
                </a:solidFill>
                <a:latin typeface="Arial" pitchFamily="34" charset="0"/>
              </a:rPr>
              <a:t>mantener</a:t>
            </a:r>
            <a:r>
              <a:rPr lang="en-GB" sz="800" dirty="0">
                <a:solidFill>
                  <a:srgbClr val="000000"/>
                </a:solidFill>
                <a:latin typeface="Arial" pitchFamily="34" charset="0"/>
              </a:rPr>
              <a:t> la </a:t>
            </a:r>
            <a:r>
              <a:rPr lang="en-GB" sz="800" dirty="0" err="1">
                <a:solidFill>
                  <a:srgbClr val="000000"/>
                </a:solidFill>
                <a:latin typeface="Arial" pitchFamily="34" charset="0"/>
              </a:rPr>
              <a:t>matriz</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al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Opción</a:t>
            </a:r>
            <a:r>
              <a:rPr lang="en-GB" sz="800" dirty="0">
                <a:solidFill>
                  <a:srgbClr val="000000"/>
                </a:solidFill>
                <a:latin typeface="Arial" pitchFamily="34" charset="0"/>
              </a:rPr>
              <a:t> 1 </a:t>
            </a:r>
            <a:r>
              <a:rPr lang="en-GB" sz="800" dirty="0" err="1">
                <a:solidFill>
                  <a:srgbClr val="000000"/>
                </a:solidFill>
                <a:latin typeface="Arial" pitchFamily="34" charset="0"/>
              </a:rPr>
              <a:t>bis</a:t>
            </a:r>
            <a:r>
              <a:rPr lang="en-GB" sz="800" dirty="0">
                <a:solidFill>
                  <a:srgbClr val="000000"/>
                </a:solidFill>
                <a:latin typeface="Arial" pitchFamily="34" charset="0"/>
              </a:rPr>
              <a:t>), o </a:t>
            </a:r>
            <a:r>
              <a:rPr lang="en-GB" sz="800" dirty="0" err="1">
                <a:solidFill>
                  <a:srgbClr val="000000"/>
                </a:solidFill>
                <a:latin typeface="Arial" pitchFamily="34" charset="0"/>
              </a:rPr>
              <a:t>bien</a:t>
            </a:r>
            <a:r>
              <a:rPr lang="en-GB" sz="800" dirty="0">
                <a:solidFill>
                  <a:srgbClr val="000000"/>
                </a:solidFill>
                <a:latin typeface="Arial" pitchFamily="34" charset="0"/>
              </a:rPr>
              <a:t> </a:t>
            </a:r>
            <a:r>
              <a:rPr lang="en-GB" sz="800" dirty="0" err="1">
                <a:solidFill>
                  <a:srgbClr val="000000"/>
                </a:solidFill>
                <a:latin typeface="Arial" pitchFamily="34" charset="0"/>
              </a:rPr>
              <a:t>desarrollar</a:t>
            </a:r>
            <a:r>
              <a:rPr lang="en-GB" sz="800" dirty="0">
                <a:solidFill>
                  <a:srgbClr val="000000"/>
                </a:solidFill>
                <a:latin typeface="Arial" pitchFamily="34" charset="0"/>
              </a:rPr>
              <a:t>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matriz</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t>
            </a:r>
            <a:r>
              <a:rPr lang="en-GB" sz="800" dirty="0" err="1">
                <a:solidFill>
                  <a:srgbClr val="000000"/>
                </a:solidFill>
                <a:latin typeface="Arial" pitchFamily="34" charset="0"/>
              </a:rPr>
              <a:t>más</a:t>
            </a:r>
            <a:r>
              <a:rPr lang="en-GB" sz="800" dirty="0">
                <a:solidFill>
                  <a:srgbClr val="000000"/>
                </a:solidFill>
                <a:latin typeface="Arial" pitchFamily="34" charset="0"/>
              </a:rPr>
              <a:t> </a:t>
            </a:r>
            <a:r>
              <a:rPr lang="en-GB" sz="800" dirty="0" err="1">
                <a:solidFill>
                  <a:srgbClr val="000000"/>
                </a:solidFill>
                <a:latin typeface="Arial" pitchFamily="34" charset="0"/>
              </a:rPr>
              <a:t>completa</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incluya</a:t>
            </a:r>
            <a:r>
              <a:rPr lang="en-GB" sz="800" dirty="0">
                <a:solidFill>
                  <a:srgbClr val="000000"/>
                </a:solidFill>
                <a:latin typeface="Arial" pitchFamily="34" charset="0"/>
              </a:rPr>
              <a:t>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Opción</a:t>
            </a:r>
            <a:r>
              <a:rPr lang="en-GB" sz="800" dirty="0">
                <a:solidFill>
                  <a:srgbClr val="000000"/>
                </a:solidFill>
                <a:latin typeface="Arial" pitchFamily="34" charset="0"/>
              </a:rPr>
              <a:t> 1b). </a:t>
            </a:r>
            <a:r>
              <a:rPr lang="en-GB" sz="800" dirty="0" err="1">
                <a:solidFill>
                  <a:srgbClr val="000000"/>
                </a:solidFill>
                <a:latin typeface="Arial" pitchFamily="34" charset="0"/>
              </a:rPr>
              <a:t>Ambas</a:t>
            </a:r>
            <a:r>
              <a:rPr lang="en-GB" sz="800" dirty="0">
                <a:solidFill>
                  <a:srgbClr val="000000"/>
                </a:solidFill>
                <a:latin typeface="Arial" pitchFamily="34" charset="0"/>
              </a:rPr>
              <a:t> </a:t>
            </a:r>
            <a:r>
              <a:rPr lang="en-GB" sz="800" dirty="0" err="1">
                <a:solidFill>
                  <a:srgbClr val="000000"/>
                </a:solidFill>
                <a:latin typeface="Arial" pitchFamily="34" charset="0"/>
              </a:rPr>
              <a:t>opciones</a:t>
            </a:r>
            <a:r>
              <a:rPr lang="en-GB" sz="800" dirty="0">
                <a:solidFill>
                  <a:srgbClr val="000000"/>
                </a:solidFill>
                <a:latin typeface="Arial" pitchFamily="34" charset="0"/>
              </a:rPr>
              <a:t> </a:t>
            </a:r>
            <a:r>
              <a:rPr lang="en-GB" sz="800" dirty="0" err="1">
                <a:solidFill>
                  <a:srgbClr val="000000"/>
                </a:solidFill>
                <a:latin typeface="Arial" pitchFamily="34" charset="0"/>
              </a:rPr>
              <a:t>incluyen</a:t>
            </a:r>
            <a:r>
              <a:rPr lang="en-GB" sz="800" dirty="0">
                <a:solidFill>
                  <a:srgbClr val="000000"/>
                </a:solidFill>
                <a:latin typeface="Arial" pitchFamily="34" charset="0"/>
              </a:rPr>
              <a:t> </a:t>
            </a:r>
            <a:r>
              <a:rPr lang="en-GB" sz="800" dirty="0" err="1">
                <a:solidFill>
                  <a:srgbClr val="000000"/>
                </a:solidFill>
                <a:latin typeface="Arial" pitchFamily="34" charset="0"/>
              </a:rPr>
              <a:t>indicadores</a:t>
            </a:r>
            <a:r>
              <a:rPr lang="en-GB" sz="800" dirty="0">
                <a:solidFill>
                  <a:srgbClr val="000000"/>
                </a:solidFill>
                <a:latin typeface="Arial" pitchFamily="34" charset="0"/>
              </a:rPr>
              <a:t>, </a:t>
            </a:r>
            <a:r>
              <a:rPr lang="en-GB" sz="800" dirty="0" err="1">
                <a:solidFill>
                  <a:srgbClr val="000000"/>
                </a:solidFill>
                <a:latin typeface="Arial" pitchFamily="34" charset="0"/>
              </a:rPr>
              <a:t>parámetros</a:t>
            </a:r>
            <a:r>
              <a:rPr lang="en-GB" sz="800" dirty="0">
                <a:solidFill>
                  <a:srgbClr val="000000"/>
                </a:solidFill>
                <a:latin typeface="Arial" pitchFamily="34" charset="0"/>
              </a:rPr>
              <a:t> de </a:t>
            </a:r>
            <a:r>
              <a:rPr lang="en-GB" sz="800" dirty="0" err="1">
                <a:solidFill>
                  <a:srgbClr val="000000"/>
                </a:solidFill>
                <a:latin typeface="Arial" pitchFamily="34" charset="0"/>
              </a:rPr>
              <a:t>referencia</a:t>
            </a:r>
            <a:r>
              <a:rPr lang="en-GB" sz="800" dirty="0">
                <a:solidFill>
                  <a:srgbClr val="000000"/>
                </a:solidFill>
                <a:latin typeface="Arial" pitchFamily="34" charset="0"/>
              </a:rPr>
              <a:t>, </a:t>
            </a:r>
            <a:r>
              <a:rPr lang="en-GB" sz="800" dirty="0" err="1">
                <a:solidFill>
                  <a:srgbClr val="000000"/>
                </a:solidFill>
                <a:latin typeface="Arial" pitchFamily="34" charset="0"/>
              </a:rPr>
              <a:t>objetivos</a:t>
            </a:r>
            <a:r>
              <a:rPr lang="en-GB" sz="800" dirty="0">
                <a:solidFill>
                  <a:srgbClr val="000000"/>
                </a:solidFill>
                <a:latin typeface="Arial" pitchFamily="34" charset="0"/>
              </a:rPr>
              <a:t>, </a:t>
            </a:r>
            <a:r>
              <a:rPr lang="en-GB" sz="800" dirty="0" err="1">
                <a:solidFill>
                  <a:srgbClr val="000000"/>
                </a:solidFill>
                <a:latin typeface="Arial" pitchFamily="34" charset="0"/>
              </a:rPr>
              <a:t>medios</a:t>
            </a:r>
            <a:r>
              <a:rPr lang="en-GB" sz="800" dirty="0">
                <a:solidFill>
                  <a:srgbClr val="000000"/>
                </a:solidFill>
                <a:latin typeface="Arial" pitchFamily="34" charset="0"/>
              </a:rPr>
              <a:t> de </a:t>
            </a:r>
            <a:r>
              <a:rPr lang="en-GB" sz="800" dirty="0" err="1">
                <a:solidFill>
                  <a:srgbClr val="000000"/>
                </a:solidFill>
                <a:latin typeface="Arial" pitchFamily="34" charset="0"/>
              </a:rPr>
              <a:t>verificación</a:t>
            </a:r>
            <a:r>
              <a:rPr lang="en-GB" sz="800" dirty="0">
                <a:solidFill>
                  <a:srgbClr val="000000"/>
                </a:solidFill>
                <a:latin typeface="Arial" pitchFamily="34" charset="0"/>
              </a:rPr>
              <a:t>, </a:t>
            </a:r>
            <a:r>
              <a:rPr lang="en-GB" sz="800" dirty="0" err="1">
                <a:solidFill>
                  <a:srgbClr val="000000"/>
                </a:solidFill>
                <a:latin typeface="Arial" pitchFamily="34" charset="0"/>
              </a:rPr>
              <a:t>riesgos</a:t>
            </a:r>
            <a:r>
              <a:rPr lang="en-GB" sz="800" dirty="0">
                <a:solidFill>
                  <a:srgbClr val="000000"/>
                </a:solidFill>
                <a:latin typeface="Arial" pitchFamily="34" charset="0"/>
              </a:rPr>
              <a:t> y </a:t>
            </a:r>
            <a:r>
              <a:rPr lang="en-GB" sz="800" dirty="0" err="1">
                <a:solidFill>
                  <a:srgbClr val="000000"/>
                </a:solidFill>
                <a:latin typeface="Arial" pitchFamily="34" charset="0"/>
              </a:rPr>
              <a:t>supuestos</a:t>
            </a:r>
            <a:r>
              <a:rPr lang="en-GB" sz="800" dirty="0">
                <a:solidFill>
                  <a:srgbClr val="000000"/>
                </a:solidFill>
                <a:latin typeface="Arial" pitchFamily="34" charset="0"/>
              </a:rPr>
              <a:t>, </a:t>
            </a:r>
            <a:r>
              <a:rPr lang="en-GB" sz="800" dirty="0" err="1">
                <a:solidFill>
                  <a:srgbClr val="000000"/>
                </a:solidFill>
                <a:latin typeface="Arial" pitchFamily="34" charset="0"/>
              </a:rPr>
              <a:t>rol</a:t>
            </a:r>
            <a:r>
              <a:rPr lang="en-GB" sz="800" dirty="0">
                <a:solidFill>
                  <a:srgbClr val="000000"/>
                </a:solidFill>
                <a:latin typeface="Arial" pitchFamily="34" charset="0"/>
              </a:rPr>
              <a:t> de </a:t>
            </a:r>
            <a:r>
              <a:rPr lang="en-GB" sz="800" dirty="0" err="1">
                <a:solidFill>
                  <a:srgbClr val="000000"/>
                </a:solidFill>
                <a:latin typeface="Arial" pitchFamily="34" charset="0"/>
              </a:rPr>
              <a:t>socios</a:t>
            </a:r>
            <a:r>
              <a:rPr lang="en-GB" sz="800" dirty="0">
                <a:solidFill>
                  <a:srgbClr val="000000"/>
                </a:solidFill>
                <a:latin typeface="Arial" pitchFamily="34" charset="0"/>
              </a:rPr>
              <a:t> y </a:t>
            </a:r>
            <a:r>
              <a:rPr lang="en-GB" sz="800" dirty="0" err="1">
                <a:solidFill>
                  <a:srgbClr val="000000"/>
                </a:solidFill>
                <a:latin typeface="Arial" pitchFamily="34" charset="0"/>
              </a:rPr>
              <a:t>recursos</a:t>
            </a:r>
            <a:r>
              <a:rPr lang="en-GB" sz="800" dirty="0">
                <a:solidFill>
                  <a:srgbClr val="000000"/>
                </a:solidFill>
                <a:latin typeface="Arial" pitchFamily="34" charset="0"/>
              </a:rPr>
              <a:t>. La </a:t>
            </a:r>
            <a:r>
              <a:rPr lang="en-GB" sz="800" dirty="0" err="1">
                <a:solidFill>
                  <a:srgbClr val="000000"/>
                </a:solidFill>
                <a:latin typeface="Arial" pitchFamily="34" charset="0"/>
              </a:rPr>
              <a:t>cadena</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y el </a:t>
            </a:r>
            <a:r>
              <a:rPr lang="en-GB" sz="800" dirty="0" err="1">
                <a:solidFill>
                  <a:srgbClr val="000000"/>
                </a:solidFill>
                <a:latin typeface="Arial" pitchFamily="34" charset="0"/>
              </a:rPr>
              <a:t>sistema</a:t>
            </a:r>
            <a:r>
              <a:rPr lang="en-GB" sz="800" dirty="0">
                <a:solidFill>
                  <a:srgbClr val="000000"/>
                </a:solidFill>
                <a:latin typeface="Arial" pitchFamily="34" charset="0"/>
              </a:rPr>
              <a:t> de </a:t>
            </a:r>
            <a:r>
              <a:rPr lang="en-GB" sz="800" dirty="0" err="1">
                <a:solidFill>
                  <a:srgbClr val="000000"/>
                </a:solidFill>
                <a:latin typeface="Arial" pitchFamily="34" charset="0"/>
              </a:rPr>
              <a:t>rendición</a:t>
            </a:r>
            <a:r>
              <a:rPr lang="en-GB" sz="800" dirty="0">
                <a:solidFill>
                  <a:srgbClr val="000000"/>
                </a:solidFill>
                <a:latin typeface="Arial" pitchFamily="34" charset="0"/>
              </a:rPr>
              <a:t> de </a:t>
            </a:r>
            <a:r>
              <a:rPr lang="en-GB" sz="800" dirty="0" err="1">
                <a:solidFill>
                  <a:srgbClr val="000000"/>
                </a:solidFill>
                <a:latin typeface="Arial" pitchFamily="34" charset="0"/>
              </a:rPr>
              <a:t>cuentas</a:t>
            </a:r>
            <a:r>
              <a:rPr lang="en-GB" sz="800" dirty="0">
                <a:solidFill>
                  <a:srgbClr val="000000"/>
                </a:solidFill>
                <a:latin typeface="Arial" pitchFamily="34" charset="0"/>
              </a:rPr>
              <a:t> </a:t>
            </a:r>
            <a:r>
              <a:rPr lang="en-GB" sz="800" dirty="0" err="1">
                <a:solidFill>
                  <a:srgbClr val="000000"/>
                </a:solidFill>
                <a:latin typeface="Arial" pitchFamily="34" charset="0"/>
              </a:rPr>
              <a:t>tiene</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ser</a:t>
            </a:r>
            <a:r>
              <a:rPr lang="en-GB" sz="800" dirty="0">
                <a:solidFill>
                  <a:srgbClr val="000000"/>
                </a:solidFill>
                <a:latin typeface="Arial" pitchFamily="34" charset="0"/>
              </a:rPr>
              <a:t> </a:t>
            </a:r>
            <a:r>
              <a:rPr lang="en-GB" sz="800" dirty="0" err="1">
                <a:solidFill>
                  <a:srgbClr val="000000"/>
                </a:solidFill>
                <a:latin typeface="Arial" pitchFamily="34" charset="0"/>
              </a:rPr>
              <a:t>acordado</a:t>
            </a:r>
            <a:r>
              <a:rPr lang="en-GB" sz="800" dirty="0">
                <a:solidFill>
                  <a:srgbClr val="000000"/>
                </a:solidFill>
                <a:latin typeface="Arial" pitchFamily="34" charset="0"/>
              </a:rPr>
              <a:t> </a:t>
            </a:r>
            <a:r>
              <a:rPr lang="en-GB" sz="800" dirty="0" err="1">
                <a:solidFill>
                  <a:srgbClr val="000000"/>
                </a:solidFill>
                <a:latin typeface="Arial" pitchFamily="34" charset="0"/>
              </a:rPr>
              <a:t>por</a:t>
            </a:r>
            <a:r>
              <a:rPr lang="en-GB" sz="800" dirty="0">
                <a:solidFill>
                  <a:srgbClr val="000000"/>
                </a:solidFill>
                <a:latin typeface="Arial" pitchFamily="34" charset="0"/>
              </a:rPr>
              <a:t> </a:t>
            </a:r>
            <a:r>
              <a:rPr lang="en-GB" sz="800" dirty="0" err="1">
                <a:solidFill>
                  <a:srgbClr val="000000"/>
                </a:solidFill>
                <a:latin typeface="Arial" pitchFamily="34" charset="0"/>
              </a:rPr>
              <a:t>todas</a:t>
            </a:r>
            <a:r>
              <a:rPr lang="en-GB" sz="800" dirty="0">
                <a:solidFill>
                  <a:srgbClr val="000000"/>
                </a:solidFill>
                <a:latin typeface="Arial" pitchFamily="34" charset="0"/>
              </a:rPr>
              <a:t> </a:t>
            </a:r>
            <a:r>
              <a:rPr lang="en-GB" sz="800" dirty="0" err="1">
                <a:solidFill>
                  <a:srgbClr val="000000"/>
                </a:solidFill>
                <a:latin typeface="Arial" pitchFamily="34" charset="0"/>
              </a:rPr>
              <a:t>las</a:t>
            </a:r>
            <a:r>
              <a:rPr lang="en-GB" sz="800" dirty="0">
                <a:solidFill>
                  <a:srgbClr val="000000"/>
                </a:solidFill>
                <a:latin typeface="Arial" pitchFamily="34" charset="0"/>
              </a:rPr>
              <a:t> </a:t>
            </a:r>
            <a:r>
              <a:rPr lang="en-GB" sz="800" dirty="0" err="1">
                <a:solidFill>
                  <a:srgbClr val="000000"/>
                </a:solidFill>
                <a:latin typeface="Arial" pitchFamily="34" charset="0"/>
              </a:rPr>
              <a:t>partes</a:t>
            </a:r>
            <a:r>
              <a:rPr lang="en-GB" sz="800" dirty="0">
                <a:solidFill>
                  <a:srgbClr val="000000"/>
                </a:solidFill>
                <a:latin typeface="Arial" pitchFamily="34" charset="0"/>
              </a:rPr>
              <a:t> </a:t>
            </a:r>
            <a:r>
              <a:rPr lang="en-GB" sz="800" dirty="0" err="1">
                <a:solidFill>
                  <a:srgbClr val="000000"/>
                </a:solidFill>
                <a:latin typeface="Arial" pitchFamily="34" charset="0"/>
              </a:rPr>
              <a:t>interesadas</a:t>
            </a:r>
            <a:r>
              <a:rPr lang="en-GB" sz="800" dirty="0">
                <a:solidFill>
                  <a:srgbClr val="000000"/>
                </a:solidFill>
                <a:latin typeface="Arial" pitchFamily="34" charset="0"/>
              </a:rPr>
              <a:t>. </a:t>
            </a:r>
          </a:p>
          <a:p>
            <a:r>
              <a:rPr lang="en-GB" sz="800" b="1" dirty="0" err="1">
                <a:solidFill>
                  <a:srgbClr val="000000"/>
                </a:solidFill>
                <a:latin typeface="Arial" pitchFamily="34" charset="0"/>
              </a:rPr>
              <a:t>Opción</a:t>
            </a:r>
            <a:r>
              <a:rPr lang="en-GB" sz="800" b="1" dirty="0">
                <a:solidFill>
                  <a:srgbClr val="000000"/>
                </a:solidFill>
                <a:latin typeface="Arial" pitchFamily="34" charset="0"/>
              </a:rPr>
              <a:t> MANUD 1A. </a:t>
            </a:r>
          </a:p>
          <a:p>
            <a:r>
              <a:rPr lang="en-GB" sz="800" dirty="0">
                <a:solidFill>
                  <a:srgbClr val="000000"/>
                </a:solidFill>
                <a:latin typeface="Arial" pitchFamily="34" charset="0"/>
              </a:rPr>
              <a:t>Si el </a:t>
            </a:r>
            <a:r>
              <a:rPr lang="en-GB" sz="800" dirty="0" err="1">
                <a:solidFill>
                  <a:srgbClr val="000000"/>
                </a:solidFill>
                <a:latin typeface="Arial" pitchFamily="34" charset="0"/>
              </a:rPr>
              <a:t>Equipo</a:t>
            </a:r>
            <a:r>
              <a:rPr lang="en-GB" sz="800" dirty="0">
                <a:solidFill>
                  <a:srgbClr val="000000"/>
                </a:solidFill>
                <a:latin typeface="Arial" pitchFamily="34" charset="0"/>
              </a:rPr>
              <a:t> de País </a:t>
            </a:r>
            <a:r>
              <a:rPr lang="en-GB" sz="800" dirty="0" err="1">
                <a:solidFill>
                  <a:srgbClr val="000000"/>
                </a:solidFill>
                <a:latin typeface="Arial" pitchFamily="34" charset="0"/>
              </a:rPr>
              <a:t>elige</a:t>
            </a:r>
            <a:r>
              <a:rPr lang="en-GB" sz="800" dirty="0">
                <a:solidFill>
                  <a:srgbClr val="000000"/>
                </a:solidFill>
                <a:latin typeface="Arial" pitchFamily="34" charset="0"/>
              </a:rPr>
              <a:t> </a:t>
            </a:r>
            <a:r>
              <a:rPr lang="en-GB" sz="800" b="1" dirty="0">
                <a:solidFill>
                  <a:srgbClr val="000000"/>
                </a:solidFill>
                <a:latin typeface="Arial" pitchFamily="34" charset="0"/>
              </a:rPr>
              <a:t>la </a:t>
            </a:r>
            <a:r>
              <a:rPr lang="en-GB" sz="800" b="1" dirty="0" err="1">
                <a:solidFill>
                  <a:srgbClr val="000000"/>
                </a:solidFill>
                <a:latin typeface="Arial" pitchFamily="34" charset="0"/>
              </a:rPr>
              <a:t>opción</a:t>
            </a:r>
            <a:r>
              <a:rPr lang="en-GB" sz="800" b="1" dirty="0">
                <a:solidFill>
                  <a:srgbClr val="000000"/>
                </a:solidFill>
                <a:latin typeface="Arial" pitchFamily="34" charset="0"/>
              </a:rPr>
              <a:t> 1a,</a:t>
            </a:r>
            <a:r>
              <a:rPr lang="en-GB" sz="800" dirty="0">
                <a:solidFill>
                  <a:srgbClr val="000000"/>
                </a:solidFill>
                <a:latin typeface="Arial" pitchFamily="34" charset="0"/>
              </a:rPr>
              <a:t> </a:t>
            </a:r>
            <a:r>
              <a:rPr lang="en-GB" sz="800" dirty="0" err="1">
                <a:solidFill>
                  <a:srgbClr val="000000"/>
                </a:solidFill>
                <a:latin typeface="Arial" pitchFamily="34" charset="0"/>
              </a:rPr>
              <a:t>puede</a:t>
            </a:r>
            <a:r>
              <a:rPr lang="en-GB" sz="800" dirty="0">
                <a:solidFill>
                  <a:srgbClr val="000000"/>
                </a:solidFill>
                <a:latin typeface="Arial" pitchFamily="34" charset="0"/>
              </a:rPr>
              <a:t> </a:t>
            </a:r>
            <a:r>
              <a:rPr lang="en-GB" sz="800" dirty="0" err="1">
                <a:solidFill>
                  <a:srgbClr val="000000"/>
                </a:solidFill>
                <a:latin typeface="Arial" pitchFamily="34" charset="0"/>
              </a:rPr>
              <a:t>preparar</a:t>
            </a:r>
            <a:r>
              <a:rPr lang="en-GB" sz="800" dirty="0">
                <a:solidFill>
                  <a:srgbClr val="000000"/>
                </a:solidFill>
                <a:latin typeface="Arial" pitchFamily="34" charset="0"/>
              </a:rPr>
              <a:t> un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o un plan </a:t>
            </a:r>
            <a:r>
              <a:rPr lang="en-GB" sz="800" dirty="0" err="1">
                <a:solidFill>
                  <a:srgbClr val="000000"/>
                </a:solidFill>
                <a:latin typeface="Arial" pitchFamily="34" charset="0"/>
              </a:rPr>
              <a:t>operativo</a:t>
            </a:r>
            <a:r>
              <a:rPr lang="en-GB" sz="800" dirty="0">
                <a:solidFill>
                  <a:srgbClr val="000000"/>
                </a:solidFill>
                <a:latin typeface="Arial" pitchFamily="34" charset="0"/>
              </a:rPr>
              <a:t> similar </a:t>
            </a:r>
            <a:r>
              <a:rPr lang="en-GB" sz="800" dirty="0" err="1">
                <a:solidFill>
                  <a:srgbClr val="000000"/>
                </a:solidFill>
                <a:latin typeface="Arial" pitchFamily="34" charset="0"/>
              </a:rPr>
              <a:t>común</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refleje</a:t>
            </a:r>
            <a:r>
              <a:rPr lang="en-GB" sz="800" dirty="0">
                <a:solidFill>
                  <a:srgbClr val="000000"/>
                </a:solidFill>
                <a:latin typeface="Arial" pitchFamily="34" charset="0"/>
              </a:rPr>
              <a:t> los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contribuyen</a:t>
            </a:r>
            <a:r>
              <a:rPr lang="en-GB" sz="800" dirty="0">
                <a:solidFill>
                  <a:srgbClr val="000000"/>
                </a:solidFill>
                <a:latin typeface="Arial" pitchFamily="34" charset="0"/>
              </a:rPr>
              <a:t> a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del MANUD. La </a:t>
            </a:r>
            <a:r>
              <a:rPr lang="en-GB" sz="800" dirty="0" err="1">
                <a:solidFill>
                  <a:srgbClr val="000000"/>
                </a:solidFill>
                <a:latin typeface="Arial" pitchFamily="34" charset="0"/>
              </a:rPr>
              <a:t>cadena</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t>
            </a:r>
            <a:r>
              <a:rPr lang="en-GB" sz="800" dirty="0" err="1">
                <a:solidFill>
                  <a:srgbClr val="000000"/>
                </a:solidFill>
                <a:latin typeface="Arial" pitchFamily="34" charset="0"/>
              </a:rPr>
              <a:t>sería</a:t>
            </a:r>
            <a:r>
              <a:rPr lang="en-GB" sz="800" dirty="0">
                <a:solidFill>
                  <a:srgbClr val="000000"/>
                </a:solidFill>
                <a:latin typeface="Arial" pitchFamily="34" charset="0"/>
              </a:rPr>
              <a:t>: </a:t>
            </a:r>
          </a:p>
          <a:p>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(MANUD) </a:t>
            </a:r>
            <a:r>
              <a:rPr lang="en-GB" sz="800" dirty="0" err="1">
                <a:solidFill>
                  <a:srgbClr val="000000"/>
                </a:solidFill>
                <a:latin typeface="Arial" pitchFamily="34" charset="0"/>
              </a:rPr>
              <a:t>Productos</a:t>
            </a:r>
            <a:r>
              <a:rPr lang="en-GB" sz="800" dirty="0">
                <a:solidFill>
                  <a:srgbClr val="000000"/>
                </a:solidFill>
                <a:latin typeface="Arial" pitchFamily="34" charset="0"/>
              </a:rPr>
              <a:t>← y </a:t>
            </a:r>
            <a:r>
              <a:rPr lang="en-GB" sz="800" dirty="0" err="1">
                <a:solidFill>
                  <a:srgbClr val="000000"/>
                </a:solidFill>
                <a:latin typeface="Arial" pitchFamily="34" charset="0"/>
              </a:rPr>
              <a:t>acciones</a:t>
            </a:r>
            <a:r>
              <a:rPr lang="en-GB" sz="800" dirty="0">
                <a:solidFill>
                  <a:srgbClr val="000000"/>
                </a:solidFill>
                <a:latin typeface="Arial" pitchFamily="34" charset="0"/>
              </a:rPr>
              <a:t> clave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 </a:t>
            </a:r>
            <a:r>
              <a:rPr lang="en-GB" sz="800" dirty="0" err="1">
                <a:solidFill>
                  <a:srgbClr val="000000"/>
                </a:solidFill>
                <a:latin typeface="Arial" pitchFamily="34" charset="0"/>
              </a:rPr>
              <a:t>Actividades</a:t>
            </a:r>
            <a:r>
              <a:rPr lang="en-GB" sz="800" dirty="0">
                <a:solidFill>
                  <a:srgbClr val="000000"/>
                </a:solidFill>
                <a:latin typeface="Arial" pitchFamily="34" charset="0"/>
              </a:rPr>
              <a:t> (planes de </a:t>
            </a:r>
            <a:r>
              <a:rPr lang="en-GB" sz="800" dirty="0" err="1">
                <a:solidFill>
                  <a:srgbClr val="000000"/>
                </a:solidFill>
                <a:latin typeface="Arial" pitchFamily="34" charset="0"/>
              </a:rPr>
              <a:t>trabajo</a:t>
            </a:r>
            <a:r>
              <a:rPr lang="en-GB" sz="800" dirty="0">
                <a:solidFill>
                  <a:srgbClr val="000000"/>
                </a:solidFill>
                <a:latin typeface="Arial" pitchFamily="34" charset="0"/>
              </a:rPr>
              <a:t> </a:t>
            </a:r>
            <a:r>
              <a:rPr lang="en-GB" sz="800" dirty="0" err="1">
                <a:solidFill>
                  <a:srgbClr val="000000"/>
                </a:solidFill>
                <a:latin typeface="Arial" pitchFamily="34" charset="0"/>
              </a:rPr>
              <a:t>anuales</a:t>
            </a:r>
            <a:r>
              <a:rPr lang="en-GB" sz="800" dirty="0">
                <a:solidFill>
                  <a:srgbClr val="000000"/>
                </a:solidFill>
                <a:latin typeface="Arial" pitchFamily="34" charset="0"/>
              </a:rPr>
              <a:t>). </a:t>
            </a:r>
          </a:p>
          <a:p>
            <a:r>
              <a:rPr lang="en-GB" sz="800" dirty="0">
                <a:solidFill>
                  <a:srgbClr val="000000"/>
                </a:solidFill>
                <a:latin typeface="Arial" pitchFamily="34" charset="0"/>
              </a:rPr>
              <a:t>Si el </a:t>
            </a:r>
            <a:r>
              <a:rPr lang="en-GB" sz="800" dirty="0" err="1">
                <a:solidFill>
                  <a:srgbClr val="000000"/>
                </a:solidFill>
                <a:latin typeface="Arial" pitchFamily="34" charset="0"/>
              </a:rPr>
              <a:t>Equipo</a:t>
            </a:r>
            <a:r>
              <a:rPr lang="en-GB" sz="800" dirty="0">
                <a:solidFill>
                  <a:srgbClr val="000000"/>
                </a:solidFill>
                <a:latin typeface="Arial" pitchFamily="34" charset="0"/>
              </a:rPr>
              <a:t> de País no se </a:t>
            </a:r>
            <a:r>
              <a:rPr lang="en-GB" sz="800" dirty="0" err="1">
                <a:solidFill>
                  <a:srgbClr val="000000"/>
                </a:solidFill>
                <a:latin typeface="Arial" pitchFamily="34" charset="0"/>
              </a:rPr>
              <a:t>está</a:t>
            </a:r>
            <a:r>
              <a:rPr lang="en-GB" sz="800" dirty="0">
                <a:solidFill>
                  <a:srgbClr val="000000"/>
                </a:solidFill>
                <a:latin typeface="Arial" pitchFamily="34" charset="0"/>
              </a:rPr>
              <a:t> </a:t>
            </a:r>
            <a:r>
              <a:rPr lang="en-GB" sz="800" dirty="0" err="1">
                <a:solidFill>
                  <a:srgbClr val="000000"/>
                </a:solidFill>
                <a:latin typeface="Arial" pitchFamily="34" charset="0"/>
              </a:rPr>
              <a:t>preparando</a:t>
            </a:r>
            <a:r>
              <a:rPr lang="en-GB" sz="800" dirty="0">
                <a:solidFill>
                  <a:srgbClr val="000000"/>
                </a:solidFill>
                <a:latin typeface="Arial" pitchFamily="34" charset="0"/>
              </a:rPr>
              <a:t> un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o un plan </a:t>
            </a:r>
            <a:r>
              <a:rPr lang="en-GB" sz="800" dirty="0" err="1">
                <a:solidFill>
                  <a:srgbClr val="000000"/>
                </a:solidFill>
                <a:latin typeface="Arial" pitchFamily="34" charset="0"/>
              </a:rPr>
              <a:t>operativo</a:t>
            </a:r>
            <a:r>
              <a:rPr lang="en-GB" sz="800" dirty="0">
                <a:solidFill>
                  <a:srgbClr val="000000"/>
                </a:solidFill>
                <a:latin typeface="Arial" pitchFamily="34" charset="0"/>
              </a:rPr>
              <a:t> similar </a:t>
            </a:r>
            <a:r>
              <a:rPr lang="en-GB" sz="800" dirty="0" err="1">
                <a:solidFill>
                  <a:srgbClr val="000000"/>
                </a:solidFill>
                <a:latin typeface="Arial" pitchFamily="34" charset="0"/>
              </a:rPr>
              <a:t>común</a:t>
            </a:r>
            <a:r>
              <a:rPr lang="en-GB" sz="800" dirty="0">
                <a:solidFill>
                  <a:srgbClr val="000000"/>
                </a:solidFill>
                <a:latin typeface="Arial" pitchFamily="34" charset="0"/>
              </a:rPr>
              <a:t>, </a:t>
            </a:r>
            <a:r>
              <a:rPr lang="en-GB" sz="800" dirty="0" err="1">
                <a:solidFill>
                  <a:srgbClr val="000000"/>
                </a:solidFill>
                <a:latin typeface="Arial" pitchFamily="34" charset="0"/>
              </a:rPr>
              <a:t>entonces</a:t>
            </a:r>
            <a:r>
              <a:rPr lang="en-GB" sz="800" dirty="0">
                <a:solidFill>
                  <a:srgbClr val="000000"/>
                </a:solidFill>
                <a:latin typeface="Arial" pitchFamily="34" charset="0"/>
              </a:rPr>
              <a:t> </a:t>
            </a:r>
            <a:r>
              <a:rPr lang="en-GB" sz="800" dirty="0" err="1">
                <a:solidFill>
                  <a:srgbClr val="000000"/>
                </a:solidFill>
                <a:latin typeface="Arial" pitchFamily="34" charset="0"/>
              </a:rPr>
              <a:t>debe</a:t>
            </a:r>
            <a:r>
              <a:rPr lang="en-GB" sz="800" dirty="0">
                <a:solidFill>
                  <a:srgbClr val="000000"/>
                </a:solidFill>
                <a:latin typeface="Arial" pitchFamily="34" charset="0"/>
              </a:rPr>
              <a:t> </a:t>
            </a:r>
            <a:r>
              <a:rPr lang="en-GB" sz="800" dirty="0" err="1">
                <a:solidFill>
                  <a:srgbClr val="000000"/>
                </a:solidFill>
                <a:latin typeface="Arial" pitchFamily="34" charset="0"/>
              </a:rPr>
              <a:t>garantizar</a:t>
            </a:r>
            <a:r>
              <a:rPr lang="en-GB" sz="800" dirty="0">
                <a:solidFill>
                  <a:srgbClr val="000000"/>
                </a:solidFill>
                <a:latin typeface="Arial" pitchFamily="34" charset="0"/>
              </a:rPr>
              <a:t> el </a:t>
            </a:r>
            <a:r>
              <a:rPr lang="en-GB" sz="800" dirty="0" err="1">
                <a:solidFill>
                  <a:srgbClr val="000000"/>
                </a:solidFill>
                <a:latin typeface="Arial" pitchFamily="34" charset="0"/>
              </a:rPr>
              <a:t>flujo</a:t>
            </a:r>
            <a:r>
              <a:rPr lang="en-GB" sz="800" dirty="0">
                <a:solidFill>
                  <a:srgbClr val="000000"/>
                </a:solidFill>
                <a:latin typeface="Arial" pitchFamily="34" charset="0"/>
              </a:rPr>
              <a:t> de la </a:t>
            </a:r>
            <a:r>
              <a:rPr lang="en-GB" sz="800" dirty="0" err="1">
                <a:solidFill>
                  <a:srgbClr val="000000"/>
                </a:solidFill>
                <a:latin typeface="Arial" pitchFamily="34" charset="0"/>
              </a:rPr>
              <a:t>cadena</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 </a:t>
            </a:r>
            <a:r>
              <a:rPr lang="en-GB" sz="800" dirty="0" err="1">
                <a:solidFill>
                  <a:srgbClr val="000000"/>
                </a:solidFill>
                <a:latin typeface="Arial" pitchFamily="34" charset="0"/>
              </a:rPr>
              <a:t>través</a:t>
            </a:r>
            <a:r>
              <a:rPr lang="en-GB" sz="800" dirty="0">
                <a:solidFill>
                  <a:srgbClr val="000000"/>
                </a:solidFill>
                <a:latin typeface="Arial" pitchFamily="34" charset="0"/>
              </a:rPr>
              <a:t> de: </a:t>
            </a:r>
          </a:p>
          <a:p>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(MANUD) ←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acciones</a:t>
            </a:r>
            <a:r>
              <a:rPr lang="en-GB" sz="800" dirty="0">
                <a:solidFill>
                  <a:srgbClr val="000000"/>
                </a:solidFill>
                <a:latin typeface="Arial" pitchFamily="34" charset="0"/>
              </a:rPr>
              <a:t> clave y </a:t>
            </a:r>
            <a:r>
              <a:rPr lang="en-GB" sz="800" dirty="0" err="1">
                <a:solidFill>
                  <a:srgbClr val="000000"/>
                </a:solidFill>
                <a:latin typeface="Arial" pitchFamily="34" charset="0"/>
              </a:rPr>
              <a:t>actividades</a:t>
            </a:r>
            <a:r>
              <a:rPr lang="en-GB" sz="800" dirty="0">
                <a:solidFill>
                  <a:srgbClr val="000000"/>
                </a:solidFill>
                <a:latin typeface="Arial" pitchFamily="34" charset="0"/>
              </a:rPr>
              <a:t> (planes de </a:t>
            </a:r>
            <a:r>
              <a:rPr lang="en-GB" sz="800" dirty="0" err="1">
                <a:solidFill>
                  <a:srgbClr val="000000"/>
                </a:solidFill>
                <a:latin typeface="Arial" pitchFamily="34" charset="0"/>
              </a:rPr>
              <a:t>trabajo</a:t>
            </a:r>
            <a:r>
              <a:rPr lang="en-GB" sz="800" dirty="0">
                <a:solidFill>
                  <a:srgbClr val="000000"/>
                </a:solidFill>
                <a:latin typeface="Arial" pitchFamily="34" charset="0"/>
              </a:rPr>
              <a:t> bi-</a:t>
            </a:r>
            <a:r>
              <a:rPr lang="en-GB" sz="800" dirty="0" err="1">
                <a:solidFill>
                  <a:srgbClr val="000000"/>
                </a:solidFill>
                <a:latin typeface="Arial" pitchFamily="34" charset="0"/>
              </a:rPr>
              <a:t>anual</a:t>
            </a:r>
            <a:r>
              <a:rPr lang="en-GB" sz="800" dirty="0">
                <a:solidFill>
                  <a:srgbClr val="000000"/>
                </a:solidFill>
                <a:latin typeface="Arial" pitchFamily="34" charset="0"/>
              </a:rPr>
              <a:t> y </a:t>
            </a:r>
            <a:r>
              <a:rPr lang="en-GB" sz="800" dirty="0" err="1">
                <a:solidFill>
                  <a:srgbClr val="000000"/>
                </a:solidFill>
                <a:latin typeface="Arial" pitchFamily="34" charset="0"/>
              </a:rPr>
              <a:t>anual</a:t>
            </a:r>
            <a:r>
              <a:rPr lang="en-GB" sz="800" dirty="0">
                <a:solidFill>
                  <a:srgbClr val="000000"/>
                </a:solidFill>
                <a:latin typeface="Arial" pitchFamily="34" charset="0"/>
              </a:rPr>
              <a:t>; PAPP/CPAP; </a:t>
            </a:r>
            <a:r>
              <a:rPr lang="en-GB" sz="800" dirty="0" err="1">
                <a:solidFill>
                  <a:srgbClr val="000000"/>
                </a:solidFill>
                <a:latin typeface="Arial" pitchFamily="34" charset="0"/>
              </a:rPr>
              <a:t>programas</a:t>
            </a:r>
            <a:r>
              <a:rPr lang="en-GB" sz="800" dirty="0">
                <a:solidFill>
                  <a:srgbClr val="000000"/>
                </a:solidFill>
                <a:latin typeface="Arial" pitchFamily="34" charset="0"/>
              </a:rPr>
              <a:t> </a:t>
            </a:r>
            <a:r>
              <a:rPr lang="en-GB" sz="800" dirty="0" err="1">
                <a:solidFill>
                  <a:srgbClr val="000000"/>
                </a:solidFill>
                <a:latin typeface="Arial" pitchFamily="34" charset="0"/>
              </a:rPr>
              <a:t>conjuntos</a:t>
            </a:r>
            <a:r>
              <a:rPr lang="en-GB" sz="800" dirty="0">
                <a:solidFill>
                  <a:srgbClr val="000000"/>
                </a:solidFill>
                <a:latin typeface="Arial" pitchFamily="34" charset="0"/>
              </a:rPr>
              <a:t>; </a:t>
            </a:r>
            <a:r>
              <a:rPr lang="en-GB" sz="800" dirty="0" err="1">
                <a:solidFill>
                  <a:srgbClr val="000000"/>
                </a:solidFill>
                <a:latin typeface="Arial" pitchFamily="34" charset="0"/>
              </a:rPr>
              <a:t>Documentos</a:t>
            </a:r>
            <a:r>
              <a:rPr lang="en-GB" sz="800" dirty="0">
                <a:solidFill>
                  <a:srgbClr val="000000"/>
                </a:solidFill>
                <a:latin typeface="Arial" pitchFamily="34" charset="0"/>
              </a:rPr>
              <a:t> del </a:t>
            </a:r>
            <a:r>
              <a:rPr lang="en-GB" sz="800" dirty="0" err="1">
                <a:solidFill>
                  <a:srgbClr val="000000"/>
                </a:solidFill>
                <a:latin typeface="Arial" pitchFamily="34" charset="0"/>
              </a:rPr>
              <a:t>Proyecto</a:t>
            </a:r>
            <a:r>
              <a:rPr lang="en-GB" sz="800" dirty="0">
                <a:solidFill>
                  <a:srgbClr val="000000"/>
                </a:solidFill>
                <a:latin typeface="Arial" pitchFamily="34" charset="0"/>
              </a:rPr>
              <a:t> </a:t>
            </a:r>
            <a:r>
              <a:rPr lang="en-GB" sz="800" dirty="0" err="1">
                <a:solidFill>
                  <a:srgbClr val="000000"/>
                </a:solidFill>
                <a:latin typeface="Arial" pitchFamily="34" charset="0"/>
              </a:rPr>
              <a:t>específicos</a:t>
            </a:r>
            <a:r>
              <a:rPr lang="en-GB" sz="800" dirty="0">
                <a:solidFill>
                  <a:srgbClr val="000000"/>
                </a:solidFill>
                <a:latin typeface="Arial" pitchFamily="34" charset="0"/>
              </a:rPr>
              <a:t> de </a:t>
            </a:r>
            <a:r>
              <a:rPr lang="en-GB" sz="800" dirty="0" err="1">
                <a:solidFill>
                  <a:srgbClr val="000000"/>
                </a:solidFill>
                <a:latin typeface="Arial" pitchFamily="34" charset="0"/>
              </a:rPr>
              <a:t>Agencia</a:t>
            </a:r>
            <a:r>
              <a:rPr lang="en-GB" sz="800" dirty="0">
                <a:solidFill>
                  <a:srgbClr val="000000"/>
                </a:solidFill>
                <a:latin typeface="Arial" pitchFamily="34" charset="0"/>
              </a:rPr>
              <a:t>). </a:t>
            </a:r>
          </a:p>
          <a:p>
            <a:r>
              <a:rPr lang="en-GB" sz="800" dirty="0">
                <a:solidFill>
                  <a:srgbClr val="000000"/>
                </a:solidFill>
                <a:latin typeface="Arial" pitchFamily="34" charset="0"/>
              </a:rPr>
              <a:t>Los </a:t>
            </a:r>
            <a:r>
              <a:rPr lang="en-GB" sz="800" dirty="0" err="1">
                <a:solidFill>
                  <a:srgbClr val="000000"/>
                </a:solidFill>
                <a:latin typeface="Arial" pitchFamily="34" charset="0"/>
              </a:rPr>
              <a:t>grupos</a:t>
            </a:r>
            <a:r>
              <a:rPr lang="en-GB" sz="800" dirty="0">
                <a:solidFill>
                  <a:srgbClr val="000000"/>
                </a:solidFill>
                <a:latin typeface="Arial" pitchFamily="34" charset="0"/>
              </a:rPr>
              <a:t> </a:t>
            </a:r>
            <a:r>
              <a:rPr lang="en-GB" sz="800" dirty="0" err="1">
                <a:solidFill>
                  <a:srgbClr val="000000"/>
                </a:solidFill>
                <a:latin typeface="Arial" pitchFamily="34" charset="0"/>
              </a:rPr>
              <a:t>interinstitucionales</a:t>
            </a:r>
            <a:r>
              <a:rPr lang="en-GB" sz="800" dirty="0">
                <a:solidFill>
                  <a:srgbClr val="000000"/>
                </a:solidFill>
                <a:latin typeface="Arial" pitchFamily="34" charset="0"/>
              </a:rPr>
              <a:t> </a:t>
            </a:r>
            <a:r>
              <a:rPr lang="en-GB" sz="800" dirty="0" err="1">
                <a:solidFill>
                  <a:srgbClr val="000000"/>
                </a:solidFill>
                <a:latin typeface="Arial" pitchFamily="34" charset="0"/>
              </a:rPr>
              <a:t>responsables</a:t>
            </a:r>
            <a:r>
              <a:rPr lang="en-GB" sz="800" dirty="0">
                <a:solidFill>
                  <a:srgbClr val="000000"/>
                </a:solidFill>
                <a:latin typeface="Arial" pitchFamily="34" charset="0"/>
              </a:rPr>
              <a:t> de </a:t>
            </a:r>
            <a:r>
              <a:rPr lang="en-GB" sz="800" dirty="0" smtClean="0">
                <a:solidFill>
                  <a:srgbClr val="000000"/>
                </a:solidFill>
                <a:latin typeface="Arial" pitchFamily="34" charset="0"/>
              </a:rPr>
              <a:t>S&amp;E </a:t>
            </a:r>
            <a:r>
              <a:rPr lang="en-GB" sz="800" dirty="0" err="1">
                <a:solidFill>
                  <a:srgbClr val="000000"/>
                </a:solidFill>
                <a:latin typeface="Arial" pitchFamily="34" charset="0"/>
              </a:rPr>
              <a:t>garantizan</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las</a:t>
            </a:r>
            <a:r>
              <a:rPr lang="en-GB" sz="800" dirty="0">
                <a:solidFill>
                  <a:srgbClr val="000000"/>
                </a:solidFill>
                <a:latin typeface="Arial" pitchFamily="34" charset="0"/>
              </a:rPr>
              <a:t> </a:t>
            </a:r>
            <a:r>
              <a:rPr lang="en-GB" sz="800" dirty="0" err="1">
                <a:solidFill>
                  <a:srgbClr val="000000"/>
                </a:solidFill>
                <a:latin typeface="Arial" pitchFamily="34" charset="0"/>
              </a:rPr>
              <a:t>contribuciones</a:t>
            </a:r>
            <a:r>
              <a:rPr lang="en-GB" sz="800" dirty="0">
                <a:solidFill>
                  <a:srgbClr val="000000"/>
                </a:solidFill>
                <a:latin typeface="Arial" pitchFamily="34" charset="0"/>
              </a:rPr>
              <a:t> a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productos</a:t>
            </a:r>
            <a:r>
              <a:rPr lang="en-GB" sz="800" dirty="0">
                <a:solidFill>
                  <a:srgbClr val="000000"/>
                </a:solidFill>
                <a:latin typeface="Arial" pitchFamily="34" charset="0"/>
              </a:rPr>
              <a:t> de </a:t>
            </a:r>
            <a:r>
              <a:rPr lang="en-GB" sz="800" dirty="0" err="1">
                <a:solidFill>
                  <a:srgbClr val="000000"/>
                </a:solidFill>
                <a:latin typeface="Arial" pitchFamily="34" charset="0"/>
              </a:rPr>
              <a:t>todos</a:t>
            </a:r>
            <a:r>
              <a:rPr lang="en-GB" sz="800" dirty="0">
                <a:solidFill>
                  <a:srgbClr val="000000"/>
                </a:solidFill>
                <a:latin typeface="Arial" pitchFamily="34" charset="0"/>
              </a:rPr>
              <a:t> los </a:t>
            </a:r>
            <a:r>
              <a:rPr lang="en-GB" sz="800" dirty="0" err="1">
                <a:solidFill>
                  <a:srgbClr val="000000"/>
                </a:solidFill>
                <a:latin typeface="Arial" pitchFamily="34" charset="0"/>
              </a:rPr>
              <a:t>organismos</a:t>
            </a:r>
            <a:r>
              <a:rPr lang="en-GB" sz="800" dirty="0">
                <a:solidFill>
                  <a:srgbClr val="000000"/>
                </a:solidFill>
                <a:latin typeface="Arial" pitchFamily="34" charset="0"/>
              </a:rPr>
              <a:t> a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del MANUD </a:t>
            </a:r>
            <a:r>
              <a:rPr lang="en-GB" sz="800" dirty="0" err="1">
                <a:solidFill>
                  <a:srgbClr val="000000"/>
                </a:solidFill>
                <a:latin typeface="Arial" pitchFamily="34" charset="0"/>
              </a:rPr>
              <a:t>sean</a:t>
            </a:r>
            <a:r>
              <a:rPr lang="en-GB" sz="800" dirty="0">
                <a:solidFill>
                  <a:srgbClr val="000000"/>
                </a:solidFill>
                <a:latin typeface="Arial" pitchFamily="34" charset="0"/>
              </a:rPr>
              <a:t> </a:t>
            </a:r>
            <a:r>
              <a:rPr lang="en-GB" sz="800" dirty="0" err="1">
                <a:solidFill>
                  <a:srgbClr val="000000"/>
                </a:solidFill>
                <a:latin typeface="Arial" pitchFamily="34" charset="0"/>
              </a:rPr>
              <a:t>capturados</a:t>
            </a:r>
            <a:r>
              <a:rPr lang="en-GB" sz="800" dirty="0">
                <a:solidFill>
                  <a:srgbClr val="000000"/>
                </a:solidFill>
                <a:latin typeface="Arial" pitchFamily="34" charset="0"/>
              </a:rPr>
              <a:t>, </a:t>
            </a:r>
            <a:r>
              <a:rPr lang="en-GB" sz="800" dirty="0" err="1">
                <a:solidFill>
                  <a:srgbClr val="000000"/>
                </a:solidFill>
                <a:latin typeface="Arial" pitchFamily="34" charset="0"/>
              </a:rPr>
              <a:t>monitoreados</a:t>
            </a:r>
            <a:r>
              <a:rPr lang="en-GB" sz="800" dirty="0">
                <a:solidFill>
                  <a:srgbClr val="000000"/>
                </a:solidFill>
                <a:latin typeface="Arial" pitchFamily="34" charset="0"/>
              </a:rPr>
              <a:t> y se </a:t>
            </a:r>
            <a:r>
              <a:rPr lang="en-GB" sz="800" dirty="0" err="1">
                <a:solidFill>
                  <a:srgbClr val="000000"/>
                </a:solidFill>
                <a:latin typeface="Arial" pitchFamily="34" charset="0"/>
              </a:rPr>
              <a:t>informe</a:t>
            </a:r>
            <a:r>
              <a:rPr lang="en-GB" sz="800" dirty="0">
                <a:solidFill>
                  <a:srgbClr val="000000"/>
                </a:solidFill>
                <a:latin typeface="Arial" pitchFamily="34" charset="0"/>
              </a:rPr>
              <a:t> </a:t>
            </a:r>
            <a:r>
              <a:rPr lang="en-GB" sz="800" dirty="0" err="1">
                <a:solidFill>
                  <a:srgbClr val="000000"/>
                </a:solidFill>
                <a:latin typeface="Arial" pitchFamily="34" charset="0"/>
              </a:rPr>
              <a:t>sobre</a:t>
            </a:r>
            <a:r>
              <a:rPr lang="en-GB" sz="800" dirty="0">
                <a:solidFill>
                  <a:srgbClr val="000000"/>
                </a:solidFill>
                <a:latin typeface="Arial" pitchFamily="34" charset="0"/>
              </a:rPr>
              <a:t> </a:t>
            </a:r>
            <a:r>
              <a:rPr lang="en-GB" sz="800" dirty="0" err="1">
                <a:solidFill>
                  <a:srgbClr val="000000"/>
                </a:solidFill>
                <a:latin typeface="Arial" pitchFamily="34" charset="0"/>
              </a:rPr>
              <a:t>ellos</a:t>
            </a:r>
            <a:r>
              <a:rPr lang="en-GB" sz="800" dirty="0">
                <a:solidFill>
                  <a:srgbClr val="000000"/>
                </a:solidFill>
                <a:latin typeface="Arial" pitchFamily="34" charset="0"/>
              </a:rPr>
              <a:t>. </a:t>
            </a:r>
          </a:p>
          <a:p>
            <a:r>
              <a:rPr lang="en-GB" sz="800" u="sng" dirty="0" err="1">
                <a:solidFill>
                  <a:srgbClr val="000000"/>
                </a:solidFill>
                <a:latin typeface="Arial" pitchFamily="34" charset="0"/>
              </a:rPr>
              <a:t>Beneficios</a:t>
            </a:r>
            <a:r>
              <a:rPr lang="en-GB" sz="800" u="sng" dirty="0">
                <a:solidFill>
                  <a:srgbClr val="000000"/>
                </a:solidFill>
                <a:latin typeface="Arial" pitchFamily="34" charset="0"/>
              </a:rPr>
              <a:t> clave:</a:t>
            </a:r>
          </a:p>
          <a:p>
            <a:r>
              <a:rPr lang="en-GB" sz="800" b="1" dirty="0" err="1">
                <a:solidFill>
                  <a:srgbClr val="000000"/>
                </a:solidFill>
                <a:latin typeface="Arial" pitchFamily="34" charset="0"/>
              </a:rPr>
              <a:t>Enfoque</a:t>
            </a:r>
            <a:r>
              <a:rPr lang="en-GB" sz="800" b="1" dirty="0">
                <a:solidFill>
                  <a:srgbClr val="000000"/>
                </a:solidFill>
                <a:latin typeface="Arial" pitchFamily="34" charset="0"/>
              </a:rPr>
              <a:t> </a:t>
            </a:r>
            <a:r>
              <a:rPr lang="en-GB" sz="800" b="1" dirty="0" err="1">
                <a:solidFill>
                  <a:srgbClr val="000000"/>
                </a:solidFill>
                <a:latin typeface="Arial" pitchFamily="34" charset="0"/>
              </a:rPr>
              <a:t>estratégico</a:t>
            </a:r>
            <a:r>
              <a:rPr lang="en-GB" sz="800" b="1" dirty="0">
                <a:solidFill>
                  <a:srgbClr val="000000"/>
                </a:solidFill>
                <a:latin typeface="Arial" pitchFamily="34" charset="0"/>
              </a:rPr>
              <a:t>:</a:t>
            </a:r>
            <a:r>
              <a:rPr lang="en-GB" sz="800" dirty="0">
                <a:solidFill>
                  <a:srgbClr val="000000"/>
                </a:solidFill>
                <a:latin typeface="Arial" pitchFamily="34" charset="0"/>
              </a:rPr>
              <a:t> Al </a:t>
            </a:r>
            <a:r>
              <a:rPr lang="en-GB" sz="800" dirty="0" err="1">
                <a:solidFill>
                  <a:srgbClr val="000000"/>
                </a:solidFill>
                <a:latin typeface="Arial" pitchFamily="34" charset="0"/>
              </a:rPr>
              <a:t>mantener</a:t>
            </a:r>
            <a:r>
              <a:rPr lang="en-GB" sz="800" dirty="0">
                <a:solidFill>
                  <a:srgbClr val="000000"/>
                </a:solidFill>
                <a:latin typeface="Arial" pitchFamily="34" charset="0"/>
              </a:rPr>
              <a:t> la </a:t>
            </a:r>
            <a:r>
              <a:rPr lang="en-GB" sz="800" dirty="0" err="1">
                <a:solidFill>
                  <a:srgbClr val="000000"/>
                </a:solidFill>
                <a:latin typeface="Arial" pitchFamily="34" charset="0"/>
              </a:rPr>
              <a:t>matriz</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el UNCT </a:t>
            </a:r>
            <a:r>
              <a:rPr lang="en-GB" sz="800" dirty="0" err="1">
                <a:solidFill>
                  <a:srgbClr val="000000"/>
                </a:solidFill>
                <a:latin typeface="Arial" pitchFamily="34" charset="0"/>
              </a:rPr>
              <a:t>puede</a:t>
            </a:r>
            <a:r>
              <a:rPr lang="en-GB" sz="800" dirty="0">
                <a:solidFill>
                  <a:srgbClr val="000000"/>
                </a:solidFill>
                <a:latin typeface="Arial" pitchFamily="34" charset="0"/>
              </a:rPr>
              <a:t> </a:t>
            </a:r>
            <a:r>
              <a:rPr lang="en-GB" sz="800" dirty="0" err="1">
                <a:solidFill>
                  <a:srgbClr val="000000"/>
                </a:solidFill>
                <a:latin typeface="Arial" pitchFamily="34" charset="0"/>
              </a:rPr>
              <a:t>presentar</a:t>
            </a:r>
            <a:r>
              <a:rPr lang="en-GB" sz="800" dirty="0">
                <a:solidFill>
                  <a:srgbClr val="000000"/>
                </a:solidFill>
                <a:latin typeface="Arial" pitchFamily="34" charset="0"/>
              </a:rPr>
              <a:t> sus </a:t>
            </a:r>
            <a:r>
              <a:rPr lang="en-GB" sz="800" dirty="0" err="1">
                <a:solidFill>
                  <a:srgbClr val="000000"/>
                </a:solidFill>
                <a:latin typeface="Arial" pitchFamily="34" charset="0"/>
              </a:rPr>
              <a:t>prioridades</a:t>
            </a:r>
            <a:r>
              <a:rPr lang="en-GB" sz="800" dirty="0">
                <a:solidFill>
                  <a:srgbClr val="000000"/>
                </a:solidFill>
                <a:latin typeface="Arial" pitchFamily="34" charset="0"/>
              </a:rPr>
              <a:t> </a:t>
            </a:r>
            <a:r>
              <a:rPr lang="en-GB" sz="800" dirty="0" err="1">
                <a:solidFill>
                  <a:srgbClr val="000000"/>
                </a:solidFill>
                <a:latin typeface="Arial" pitchFamily="34" charset="0"/>
              </a:rPr>
              <a:t>colectivas</a:t>
            </a:r>
            <a:r>
              <a:rPr lang="en-GB" sz="800" dirty="0">
                <a:solidFill>
                  <a:srgbClr val="000000"/>
                </a:solidFill>
                <a:latin typeface="Arial" pitchFamily="34" charset="0"/>
              </a:rPr>
              <a:t> </a:t>
            </a:r>
            <a:r>
              <a:rPr lang="en-GB" sz="800" dirty="0" err="1">
                <a:solidFill>
                  <a:srgbClr val="000000"/>
                </a:solidFill>
                <a:latin typeface="Arial" pitchFamily="34" charset="0"/>
              </a:rPr>
              <a:t>estratégicas</a:t>
            </a:r>
            <a:r>
              <a:rPr lang="en-GB" sz="800" dirty="0">
                <a:solidFill>
                  <a:srgbClr val="000000"/>
                </a:solidFill>
                <a:latin typeface="Arial" pitchFamily="34" charset="0"/>
              </a:rPr>
              <a:t> y </a:t>
            </a:r>
            <a:r>
              <a:rPr lang="en-GB" sz="800" dirty="0" err="1">
                <a:solidFill>
                  <a:srgbClr val="000000"/>
                </a:solidFill>
                <a:latin typeface="Arial" pitchFamily="34" charset="0"/>
              </a:rPr>
              <a:t>su</a:t>
            </a:r>
            <a:r>
              <a:rPr lang="en-GB" sz="800" dirty="0">
                <a:solidFill>
                  <a:srgbClr val="000000"/>
                </a:solidFill>
                <a:latin typeface="Arial" pitchFamily="34" charset="0"/>
              </a:rPr>
              <a:t> </a:t>
            </a:r>
            <a:r>
              <a:rPr lang="en-GB" sz="800" dirty="0" err="1">
                <a:solidFill>
                  <a:srgbClr val="000000"/>
                </a:solidFill>
                <a:latin typeface="Arial" pitchFamily="34" charset="0"/>
              </a:rPr>
              <a:t>nicho</a:t>
            </a:r>
            <a:r>
              <a:rPr lang="en-GB" sz="800" dirty="0">
                <a:solidFill>
                  <a:srgbClr val="000000"/>
                </a:solidFill>
                <a:latin typeface="Arial" pitchFamily="34" charset="0"/>
              </a:rPr>
              <a:t> en el </a:t>
            </a:r>
            <a:r>
              <a:rPr lang="en-GB" sz="800" dirty="0" err="1">
                <a:solidFill>
                  <a:srgbClr val="000000"/>
                </a:solidFill>
                <a:latin typeface="Arial" pitchFamily="34" charset="0"/>
              </a:rPr>
              <a:t>país</a:t>
            </a:r>
            <a:r>
              <a:rPr lang="en-GB" sz="800" dirty="0">
                <a:solidFill>
                  <a:srgbClr val="000000"/>
                </a:solidFill>
                <a:latin typeface="Arial" pitchFamily="34" charset="0"/>
              </a:rPr>
              <a:t> con </a:t>
            </a:r>
            <a:r>
              <a:rPr lang="en-GB" sz="800" dirty="0" err="1">
                <a:solidFill>
                  <a:srgbClr val="000000"/>
                </a:solidFill>
                <a:latin typeface="Arial" pitchFamily="34" charset="0"/>
              </a:rPr>
              <a:t>más</a:t>
            </a:r>
            <a:r>
              <a:rPr lang="en-GB" sz="800" dirty="0">
                <a:solidFill>
                  <a:srgbClr val="000000"/>
                </a:solidFill>
                <a:latin typeface="Arial" pitchFamily="34" charset="0"/>
              </a:rPr>
              <a:t> </a:t>
            </a:r>
            <a:r>
              <a:rPr lang="en-GB" sz="800" dirty="0" err="1">
                <a:solidFill>
                  <a:srgbClr val="000000"/>
                </a:solidFill>
                <a:latin typeface="Arial" pitchFamily="34" charset="0"/>
              </a:rPr>
              <a:t>claridad</a:t>
            </a:r>
            <a:r>
              <a:rPr lang="en-GB" sz="800" dirty="0">
                <a:solidFill>
                  <a:srgbClr val="000000"/>
                </a:solidFill>
                <a:latin typeface="Arial" pitchFamily="34" charset="0"/>
              </a:rPr>
              <a:t>. </a:t>
            </a:r>
          </a:p>
          <a:p>
            <a:r>
              <a:rPr lang="en-GB" sz="800" b="1" dirty="0" err="1">
                <a:solidFill>
                  <a:srgbClr val="000000"/>
                </a:solidFill>
                <a:latin typeface="Arial" pitchFamily="34" charset="0"/>
              </a:rPr>
              <a:t>Rendición</a:t>
            </a:r>
            <a:r>
              <a:rPr lang="en-GB" sz="800" b="1" dirty="0">
                <a:solidFill>
                  <a:srgbClr val="000000"/>
                </a:solidFill>
                <a:latin typeface="Arial" pitchFamily="34" charset="0"/>
              </a:rPr>
              <a:t> de </a:t>
            </a:r>
            <a:r>
              <a:rPr lang="en-GB" sz="800" b="1" dirty="0" err="1">
                <a:solidFill>
                  <a:srgbClr val="000000"/>
                </a:solidFill>
                <a:latin typeface="Arial" pitchFamily="34" charset="0"/>
              </a:rPr>
              <a:t>cuentas</a:t>
            </a:r>
            <a:r>
              <a:rPr lang="en-GB" sz="800" b="1" dirty="0">
                <a:solidFill>
                  <a:srgbClr val="000000"/>
                </a:solidFill>
                <a:latin typeface="Arial" pitchFamily="34" charset="0"/>
              </a:rPr>
              <a:t>:</a:t>
            </a:r>
            <a:r>
              <a:rPr lang="en-GB" sz="800" dirty="0">
                <a:solidFill>
                  <a:srgbClr val="000000"/>
                </a:solidFill>
                <a:latin typeface="Arial" pitchFamily="34" charset="0"/>
              </a:rPr>
              <a:t> Con la </a:t>
            </a:r>
            <a:r>
              <a:rPr lang="en-GB" sz="800" dirty="0" err="1">
                <a:solidFill>
                  <a:srgbClr val="000000"/>
                </a:solidFill>
                <a:latin typeface="Arial" pitchFamily="34" charset="0"/>
              </a:rPr>
              <a:t>presentación</a:t>
            </a:r>
            <a:r>
              <a:rPr lang="en-GB" sz="800" dirty="0">
                <a:solidFill>
                  <a:srgbClr val="000000"/>
                </a:solidFill>
                <a:latin typeface="Arial" pitchFamily="34" charset="0"/>
              </a:rPr>
              <a:t> del </a:t>
            </a:r>
            <a:r>
              <a:rPr lang="en-GB" sz="800" dirty="0" err="1">
                <a:solidFill>
                  <a:srgbClr val="000000"/>
                </a:solidFill>
                <a:latin typeface="Arial" pitchFamily="34" charset="0"/>
              </a:rPr>
              <a:t>Informe</a:t>
            </a:r>
            <a:r>
              <a:rPr lang="en-GB" sz="800" dirty="0">
                <a:solidFill>
                  <a:srgbClr val="000000"/>
                </a:solidFill>
                <a:latin typeface="Arial" pitchFamily="34" charset="0"/>
              </a:rPr>
              <a:t> de </a:t>
            </a:r>
            <a:r>
              <a:rPr lang="en-GB" sz="800" dirty="0" err="1">
                <a:solidFill>
                  <a:srgbClr val="000000"/>
                </a:solidFill>
                <a:latin typeface="Arial" pitchFamily="34" charset="0"/>
              </a:rPr>
              <a:t>Progreso</a:t>
            </a:r>
            <a:r>
              <a:rPr lang="en-GB" sz="800" dirty="0">
                <a:solidFill>
                  <a:srgbClr val="000000"/>
                </a:solidFill>
                <a:latin typeface="Arial" pitchFamily="34" charset="0"/>
              </a:rPr>
              <a:t> del MANUD, UNCTs </a:t>
            </a:r>
            <a:r>
              <a:rPr lang="en-GB" sz="800" dirty="0" err="1">
                <a:solidFill>
                  <a:srgbClr val="000000"/>
                </a:solidFill>
                <a:latin typeface="Arial" pitchFamily="34" charset="0"/>
              </a:rPr>
              <a:t>deben</a:t>
            </a:r>
            <a:r>
              <a:rPr lang="en-GB" sz="800" dirty="0">
                <a:solidFill>
                  <a:srgbClr val="000000"/>
                </a:solidFill>
                <a:latin typeface="Arial" pitchFamily="34" charset="0"/>
              </a:rPr>
              <a:t> </a:t>
            </a:r>
            <a:r>
              <a:rPr lang="en-GB" sz="800" dirty="0" err="1">
                <a:solidFill>
                  <a:srgbClr val="000000"/>
                </a:solidFill>
                <a:latin typeface="Arial" pitchFamily="34" charset="0"/>
              </a:rPr>
              <a:t>rendir</a:t>
            </a:r>
            <a:r>
              <a:rPr lang="en-GB" sz="800" dirty="0">
                <a:solidFill>
                  <a:srgbClr val="000000"/>
                </a:solidFill>
                <a:latin typeface="Arial" pitchFamily="34" charset="0"/>
              </a:rPr>
              <a:t> </a:t>
            </a:r>
            <a:r>
              <a:rPr lang="en-GB" sz="800" dirty="0" err="1">
                <a:solidFill>
                  <a:srgbClr val="000000"/>
                </a:solidFill>
                <a:latin typeface="Arial" pitchFamily="34" charset="0"/>
              </a:rPr>
              <a:t>cuentas</a:t>
            </a:r>
            <a:r>
              <a:rPr lang="en-GB" sz="800" dirty="0">
                <a:solidFill>
                  <a:srgbClr val="000000"/>
                </a:solidFill>
                <a:latin typeface="Arial" pitchFamily="34" charset="0"/>
              </a:rPr>
              <a:t> </a:t>
            </a:r>
            <a:r>
              <a:rPr lang="en-GB" sz="800" dirty="0" err="1">
                <a:solidFill>
                  <a:srgbClr val="000000"/>
                </a:solidFill>
                <a:latin typeface="Arial" pitchFamily="34" charset="0"/>
              </a:rPr>
              <a:t>cada</a:t>
            </a:r>
            <a:r>
              <a:rPr lang="en-GB" sz="800" dirty="0">
                <a:solidFill>
                  <a:srgbClr val="000000"/>
                </a:solidFill>
                <a:latin typeface="Arial" pitchFamily="34" charset="0"/>
              </a:rPr>
              <a:t> </a:t>
            </a:r>
            <a:r>
              <a:rPr lang="en-GB" sz="800" dirty="0" err="1">
                <a:solidFill>
                  <a:srgbClr val="000000"/>
                </a:solidFill>
                <a:latin typeface="Arial" pitchFamily="34" charset="0"/>
              </a:rPr>
              <a:t>vez</a:t>
            </a:r>
            <a:r>
              <a:rPr lang="en-GB" sz="800" dirty="0">
                <a:solidFill>
                  <a:srgbClr val="000000"/>
                </a:solidFill>
                <a:latin typeface="Arial" pitchFamily="34" charset="0"/>
              </a:rPr>
              <a:t> </a:t>
            </a:r>
            <a:r>
              <a:rPr lang="en-GB" sz="800" dirty="0" err="1">
                <a:solidFill>
                  <a:srgbClr val="000000"/>
                </a:solidFill>
                <a:latin typeface="Arial" pitchFamily="34" charset="0"/>
              </a:rPr>
              <a:t>más</a:t>
            </a:r>
            <a:r>
              <a:rPr lang="en-GB" sz="800" dirty="0">
                <a:solidFill>
                  <a:srgbClr val="000000"/>
                </a:solidFill>
                <a:latin typeface="Arial" pitchFamily="34" charset="0"/>
              </a:rPr>
              <a:t> </a:t>
            </a:r>
            <a:r>
              <a:rPr lang="en-GB" sz="800" dirty="0" err="1">
                <a:solidFill>
                  <a:srgbClr val="000000"/>
                </a:solidFill>
                <a:latin typeface="Arial" pitchFamily="34" charset="0"/>
              </a:rPr>
              <a:t>sobre</a:t>
            </a:r>
            <a:r>
              <a:rPr lang="en-GB" sz="800" dirty="0">
                <a:solidFill>
                  <a:srgbClr val="000000"/>
                </a:solidFill>
                <a:latin typeface="Arial" pitchFamily="34" charset="0"/>
              </a:rPr>
              <a:t> </a:t>
            </a:r>
            <a:r>
              <a:rPr lang="en-GB" sz="800" dirty="0" err="1">
                <a:solidFill>
                  <a:srgbClr val="000000"/>
                </a:solidFill>
                <a:latin typeface="Arial" pitchFamily="34" charset="0"/>
              </a:rPr>
              <a:t>su</a:t>
            </a:r>
            <a:r>
              <a:rPr lang="en-GB" sz="800" dirty="0">
                <a:solidFill>
                  <a:srgbClr val="000000"/>
                </a:solidFill>
                <a:latin typeface="Arial" pitchFamily="34" charset="0"/>
              </a:rPr>
              <a:t> </a:t>
            </a:r>
            <a:r>
              <a:rPr lang="en-GB" sz="800" dirty="0" err="1">
                <a:solidFill>
                  <a:srgbClr val="000000"/>
                </a:solidFill>
                <a:latin typeface="Arial" pitchFamily="34" charset="0"/>
              </a:rPr>
              <a:t>contribución</a:t>
            </a:r>
            <a:r>
              <a:rPr lang="en-GB" sz="800" dirty="0">
                <a:solidFill>
                  <a:srgbClr val="000000"/>
                </a:solidFill>
                <a:latin typeface="Arial" pitchFamily="34" charset="0"/>
              </a:rPr>
              <a:t> a los </a:t>
            </a:r>
            <a:r>
              <a:rPr lang="en-GB" sz="800" dirty="0" err="1">
                <a:solidFill>
                  <a:srgbClr val="000000"/>
                </a:solidFill>
                <a:latin typeface="Arial" pitchFamily="34" charset="0"/>
              </a:rPr>
              <a:t>resultados</a:t>
            </a:r>
            <a:r>
              <a:rPr lang="en-GB" sz="800" dirty="0">
                <a:solidFill>
                  <a:srgbClr val="000000"/>
                </a:solidFill>
                <a:latin typeface="Arial" pitchFamily="34" charset="0"/>
              </a:rPr>
              <a:t> a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del MANUD, </a:t>
            </a:r>
            <a:r>
              <a:rPr lang="en-GB" sz="800" dirty="0" err="1">
                <a:solidFill>
                  <a:srgbClr val="000000"/>
                </a:solidFill>
                <a:latin typeface="Arial" pitchFamily="34" charset="0"/>
              </a:rPr>
              <a:t>además</a:t>
            </a:r>
            <a:r>
              <a:rPr lang="en-GB" sz="800" dirty="0">
                <a:solidFill>
                  <a:srgbClr val="000000"/>
                </a:solidFill>
                <a:latin typeface="Arial" pitchFamily="34" charset="0"/>
              </a:rPr>
              <a:t> de los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independientemente</a:t>
            </a:r>
            <a:r>
              <a:rPr lang="en-GB" sz="800" dirty="0">
                <a:solidFill>
                  <a:srgbClr val="000000"/>
                </a:solidFill>
                <a:latin typeface="Arial" pitchFamily="34" charset="0"/>
              </a:rPr>
              <a:t> del </a:t>
            </a:r>
            <a:r>
              <a:rPr lang="en-GB" sz="800" dirty="0" err="1">
                <a:solidFill>
                  <a:srgbClr val="000000"/>
                </a:solidFill>
                <a:latin typeface="Arial" pitchFamily="34" charset="0"/>
              </a:rPr>
              <a:t>lugar</a:t>
            </a:r>
            <a:r>
              <a:rPr lang="en-GB" sz="800" dirty="0">
                <a:solidFill>
                  <a:srgbClr val="000000"/>
                </a:solidFill>
                <a:latin typeface="Arial" pitchFamily="34" charset="0"/>
              </a:rPr>
              <a:t> en </a:t>
            </a:r>
            <a:r>
              <a:rPr lang="en-GB" sz="800" dirty="0" err="1">
                <a:solidFill>
                  <a:srgbClr val="000000"/>
                </a:solidFill>
                <a:latin typeface="Arial" pitchFamily="34" charset="0"/>
              </a:rPr>
              <a:t>que</a:t>
            </a:r>
            <a:r>
              <a:rPr lang="en-GB" sz="800" dirty="0">
                <a:solidFill>
                  <a:srgbClr val="000000"/>
                </a:solidFill>
                <a:latin typeface="Arial" pitchFamily="34" charset="0"/>
              </a:rPr>
              <a:t> se </a:t>
            </a:r>
            <a:r>
              <a:rPr lang="en-GB" sz="800" dirty="0" err="1">
                <a:solidFill>
                  <a:srgbClr val="000000"/>
                </a:solidFill>
                <a:latin typeface="Arial" pitchFamily="34" charset="0"/>
              </a:rPr>
              <a:t>reflejen</a:t>
            </a:r>
            <a:r>
              <a:rPr lang="en-GB" sz="800" dirty="0">
                <a:solidFill>
                  <a:srgbClr val="000000"/>
                </a:solidFill>
                <a:latin typeface="Arial" pitchFamily="34" charset="0"/>
              </a:rPr>
              <a:t>. Un mayor </a:t>
            </a:r>
            <a:r>
              <a:rPr lang="en-GB" sz="800" dirty="0" err="1">
                <a:solidFill>
                  <a:srgbClr val="000000"/>
                </a:solidFill>
                <a:latin typeface="Arial" pitchFamily="34" charset="0"/>
              </a:rPr>
              <a:t>énfasis</a:t>
            </a:r>
            <a:r>
              <a:rPr lang="en-GB" sz="800" dirty="0">
                <a:solidFill>
                  <a:srgbClr val="000000"/>
                </a:solidFill>
                <a:latin typeface="Arial" pitchFamily="34" charset="0"/>
              </a:rPr>
              <a:t> en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en el MANUD </a:t>
            </a:r>
            <a:r>
              <a:rPr lang="en-GB" sz="800" dirty="0" err="1">
                <a:solidFill>
                  <a:srgbClr val="000000"/>
                </a:solidFill>
                <a:latin typeface="Arial" pitchFamily="34" charset="0"/>
              </a:rPr>
              <a:t>apoya</a:t>
            </a:r>
            <a:r>
              <a:rPr lang="en-GB" sz="800" dirty="0">
                <a:solidFill>
                  <a:srgbClr val="000000"/>
                </a:solidFill>
                <a:latin typeface="Arial" pitchFamily="34" charset="0"/>
              </a:rPr>
              <a:t> </a:t>
            </a:r>
            <a:r>
              <a:rPr lang="en-GB" sz="800" dirty="0" err="1">
                <a:solidFill>
                  <a:srgbClr val="000000"/>
                </a:solidFill>
                <a:latin typeface="Arial" pitchFamily="34" charset="0"/>
              </a:rPr>
              <a:t>este</a:t>
            </a:r>
            <a:r>
              <a:rPr lang="en-GB" sz="800" dirty="0">
                <a:solidFill>
                  <a:srgbClr val="000000"/>
                </a:solidFill>
                <a:latin typeface="Arial" pitchFamily="34" charset="0"/>
              </a:rPr>
              <a:t> </a:t>
            </a:r>
            <a:r>
              <a:rPr lang="en-GB" sz="800" dirty="0" err="1">
                <a:solidFill>
                  <a:srgbClr val="000000"/>
                </a:solidFill>
                <a:latin typeface="Arial" pitchFamily="34" charset="0"/>
              </a:rPr>
              <a:t>cambio</a:t>
            </a:r>
            <a:r>
              <a:rPr lang="en-GB" sz="800" dirty="0">
                <a:solidFill>
                  <a:srgbClr val="000000"/>
                </a:solidFill>
                <a:latin typeface="Arial" pitchFamily="34" charset="0"/>
              </a:rPr>
              <a:t> de la </a:t>
            </a:r>
            <a:r>
              <a:rPr lang="en-GB" sz="800" dirty="0" err="1">
                <a:solidFill>
                  <a:srgbClr val="000000"/>
                </a:solidFill>
                <a:latin typeface="Arial" pitchFamily="34" charset="0"/>
              </a:rPr>
              <a:t>rendición</a:t>
            </a:r>
            <a:r>
              <a:rPr lang="en-GB" sz="800" dirty="0">
                <a:solidFill>
                  <a:srgbClr val="000000"/>
                </a:solidFill>
                <a:latin typeface="Arial" pitchFamily="34" charset="0"/>
              </a:rPr>
              <a:t> de </a:t>
            </a:r>
            <a:r>
              <a:rPr lang="en-GB" sz="800" dirty="0" err="1">
                <a:solidFill>
                  <a:srgbClr val="000000"/>
                </a:solidFill>
                <a:latin typeface="Arial" pitchFamily="34" charset="0"/>
              </a:rPr>
              <a:t>cuentas</a:t>
            </a:r>
            <a:r>
              <a:rPr lang="en-GB" sz="800" dirty="0">
                <a:solidFill>
                  <a:srgbClr val="000000"/>
                </a:solidFill>
                <a:latin typeface="Arial" pitchFamily="34" charset="0"/>
              </a:rPr>
              <a:t>.</a:t>
            </a:r>
          </a:p>
          <a:p>
            <a:r>
              <a:rPr lang="en-GB" sz="800" dirty="0" err="1">
                <a:solidFill>
                  <a:srgbClr val="000000"/>
                </a:solidFill>
                <a:latin typeface="Arial" pitchFamily="34" charset="0"/>
              </a:rPr>
              <a:t>Formato</a:t>
            </a:r>
            <a:r>
              <a:rPr lang="en-GB" sz="800" dirty="0">
                <a:solidFill>
                  <a:srgbClr val="000000"/>
                </a:solidFill>
                <a:latin typeface="Arial" pitchFamily="34" charset="0"/>
              </a:rPr>
              <a:t> </a:t>
            </a:r>
            <a:r>
              <a:rPr lang="en-GB" sz="800" dirty="0" err="1">
                <a:solidFill>
                  <a:srgbClr val="000000"/>
                </a:solidFill>
                <a:latin typeface="Arial" pitchFamily="34" charset="0"/>
              </a:rPr>
              <a:t>conciso</a:t>
            </a:r>
            <a:r>
              <a:rPr lang="en-GB" sz="800" dirty="0">
                <a:solidFill>
                  <a:srgbClr val="000000"/>
                </a:solidFill>
                <a:latin typeface="Arial" pitchFamily="34" charset="0"/>
              </a:rPr>
              <a:t>: </a:t>
            </a:r>
            <a:r>
              <a:rPr lang="en-GB" sz="800" dirty="0" err="1">
                <a:solidFill>
                  <a:srgbClr val="000000"/>
                </a:solidFill>
                <a:latin typeface="Arial" pitchFamily="34" charset="0"/>
              </a:rPr>
              <a:t>Centrarse</a:t>
            </a:r>
            <a:r>
              <a:rPr lang="en-GB" sz="800" dirty="0">
                <a:solidFill>
                  <a:srgbClr val="000000"/>
                </a:solidFill>
                <a:latin typeface="Arial" pitchFamily="34" charset="0"/>
              </a:rPr>
              <a:t> en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facilita</a:t>
            </a:r>
            <a:r>
              <a:rPr lang="en-GB" sz="800" dirty="0">
                <a:solidFill>
                  <a:srgbClr val="000000"/>
                </a:solidFill>
                <a:latin typeface="Arial" pitchFamily="34" charset="0"/>
              </a:rPr>
              <a:t>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matriz</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del MANUD </a:t>
            </a:r>
            <a:r>
              <a:rPr lang="en-GB" sz="800" dirty="0" err="1">
                <a:solidFill>
                  <a:srgbClr val="000000"/>
                </a:solidFill>
                <a:latin typeface="Arial" pitchFamily="34" charset="0"/>
              </a:rPr>
              <a:t>menos</a:t>
            </a:r>
            <a:r>
              <a:rPr lang="en-GB" sz="800" dirty="0">
                <a:solidFill>
                  <a:srgbClr val="000000"/>
                </a:solidFill>
                <a:latin typeface="Arial" pitchFamily="34" charset="0"/>
              </a:rPr>
              <a:t> </a:t>
            </a:r>
            <a:r>
              <a:rPr lang="en-GB" sz="800" dirty="0" err="1">
                <a:solidFill>
                  <a:srgbClr val="000000"/>
                </a:solidFill>
                <a:latin typeface="Arial" pitchFamily="34" charset="0"/>
              </a:rPr>
              <a:t>pesada</a:t>
            </a:r>
            <a:r>
              <a:rPr lang="en-GB" sz="800" dirty="0">
                <a:solidFill>
                  <a:srgbClr val="000000"/>
                </a:solidFill>
                <a:latin typeface="Arial" pitchFamily="34" charset="0"/>
              </a:rPr>
              <a:t>. Las </a:t>
            </a:r>
            <a:r>
              <a:rPr lang="en-GB" sz="800" dirty="0" err="1">
                <a:solidFill>
                  <a:srgbClr val="000000"/>
                </a:solidFill>
                <a:latin typeface="Arial" pitchFamily="34" charset="0"/>
              </a:rPr>
              <a:t>prioridades</a:t>
            </a:r>
            <a:r>
              <a:rPr lang="en-GB" sz="800" dirty="0">
                <a:solidFill>
                  <a:srgbClr val="000000"/>
                </a:solidFill>
                <a:latin typeface="Arial" pitchFamily="34" charset="0"/>
              </a:rPr>
              <a:t> </a:t>
            </a:r>
            <a:r>
              <a:rPr lang="en-GB" sz="800" dirty="0" err="1">
                <a:solidFill>
                  <a:srgbClr val="000000"/>
                </a:solidFill>
                <a:latin typeface="Arial" pitchFamily="34" charset="0"/>
              </a:rPr>
              <a:t>estratégicas</a:t>
            </a:r>
            <a:r>
              <a:rPr lang="en-GB" sz="800" dirty="0">
                <a:solidFill>
                  <a:srgbClr val="000000"/>
                </a:solidFill>
                <a:latin typeface="Arial" pitchFamily="34" charset="0"/>
              </a:rPr>
              <a:t> de los UNCT, </a:t>
            </a:r>
            <a:r>
              <a:rPr lang="en-GB" sz="800" dirty="0" err="1">
                <a:solidFill>
                  <a:srgbClr val="000000"/>
                </a:solidFill>
                <a:latin typeface="Arial" pitchFamily="34" charset="0"/>
              </a:rPr>
              <a:t>incluidos</a:t>
            </a:r>
            <a:r>
              <a:rPr lang="en-GB" sz="800" dirty="0">
                <a:solidFill>
                  <a:srgbClr val="000000"/>
                </a:solidFill>
                <a:latin typeface="Arial" pitchFamily="34" charset="0"/>
              </a:rPr>
              <a:t> los </a:t>
            </a:r>
            <a:r>
              <a:rPr lang="en-GB" sz="800" dirty="0" err="1">
                <a:solidFill>
                  <a:srgbClr val="000000"/>
                </a:solidFill>
                <a:latin typeface="Arial" pitchFamily="34" charset="0"/>
              </a:rPr>
              <a:t>indicadores</a:t>
            </a:r>
            <a:r>
              <a:rPr lang="en-GB" sz="800" dirty="0">
                <a:solidFill>
                  <a:srgbClr val="000000"/>
                </a:solidFill>
                <a:latin typeface="Arial" pitchFamily="34" charset="0"/>
              </a:rPr>
              <a:t> </a:t>
            </a:r>
            <a:r>
              <a:rPr lang="en-GB" sz="800" dirty="0" err="1">
                <a:solidFill>
                  <a:srgbClr val="000000"/>
                </a:solidFill>
                <a:latin typeface="Arial" pitchFamily="34" charset="0"/>
              </a:rPr>
              <a:t>clave,riesgos</a:t>
            </a:r>
            <a:r>
              <a:rPr lang="en-GB" sz="800" dirty="0">
                <a:solidFill>
                  <a:srgbClr val="000000"/>
                </a:solidFill>
                <a:latin typeface="Arial" pitchFamily="34" charset="0"/>
              </a:rPr>
              <a:t> y </a:t>
            </a:r>
            <a:r>
              <a:rPr lang="en-GB" sz="800" dirty="0" err="1">
                <a:solidFill>
                  <a:srgbClr val="000000"/>
                </a:solidFill>
                <a:latin typeface="Arial" pitchFamily="34" charset="0"/>
              </a:rPr>
              <a:t>supuestos</a:t>
            </a:r>
            <a:r>
              <a:rPr lang="en-GB" sz="800" dirty="0">
                <a:solidFill>
                  <a:srgbClr val="000000"/>
                </a:solidFill>
                <a:latin typeface="Arial" pitchFamily="34" charset="0"/>
              </a:rPr>
              <a:t>, el </a:t>
            </a:r>
            <a:r>
              <a:rPr lang="en-GB" sz="800" dirty="0" err="1">
                <a:solidFill>
                  <a:srgbClr val="000000"/>
                </a:solidFill>
                <a:latin typeface="Arial" pitchFamily="34" charset="0"/>
              </a:rPr>
              <a:t>rol</a:t>
            </a:r>
            <a:r>
              <a:rPr lang="en-GB" sz="800" dirty="0">
                <a:solidFill>
                  <a:srgbClr val="000000"/>
                </a:solidFill>
                <a:latin typeface="Arial" pitchFamily="34" charset="0"/>
              </a:rPr>
              <a:t> de los </a:t>
            </a:r>
            <a:r>
              <a:rPr lang="en-GB" sz="800" dirty="0" err="1">
                <a:solidFill>
                  <a:srgbClr val="000000"/>
                </a:solidFill>
                <a:latin typeface="Arial" pitchFamily="34" charset="0"/>
              </a:rPr>
              <a:t>socios</a:t>
            </a:r>
            <a:r>
              <a:rPr lang="en-GB" sz="800" dirty="0">
                <a:solidFill>
                  <a:srgbClr val="000000"/>
                </a:solidFill>
                <a:latin typeface="Arial" pitchFamily="34" charset="0"/>
              </a:rPr>
              <a:t> y los </a:t>
            </a:r>
            <a:r>
              <a:rPr lang="en-GB" sz="800" dirty="0" err="1">
                <a:solidFill>
                  <a:srgbClr val="000000"/>
                </a:solidFill>
                <a:latin typeface="Arial" pitchFamily="34" charset="0"/>
              </a:rPr>
              <a:t>recursos</a:t>
            </a:r>
            <a:r>
              <a:rPr lang="en-GB" sz="800" dirty="0">
                <a:solidFill>
                  <a:srgbClr val="000000"/>
                </a:solidFill>
                <a:latin typeface="Arial" pitchFamily="34" charset="0"/>
              </a:rPr>
              <a:t> </a:t>
            </a:r>
            <a:r>
              <a:rPr lang="en-GB" sz="800" dirty="0" err="1">
                <a:solidFill>
                  <a:srgbClr val="000000"/>
                </a:solidFill>
                <a:latin typeface="Arial" pitchFamily="34" charset="0"/>
              </a:rPr>
              <a:t>necesarios</a:t>
            </a:r>
            <a:r>
              <a:rPr lang="en-GB" sz="800" dirty="0">
                <a:solidFill>
                  <a:srgbClr val="000000"/>
                </a:solidFill>
                <a:latin typeface="Arial" pitchFamily="34" charset="0"/>
              </a:rPr>
              <a:t> </a:t>
            </a:r>
            <a:r>
              <a:rPr lang="en-GB" sz="800" dirty="0" err="1">
                <a:solidFill>
                  <a:srgbClr val="000000"/>
                </a:solidFill>
                <a:latin typeface="Arial" pitchFamily="34" charset="0"/>
              </a:rPr>
              <a:t>estarán</a:t>
            </a:r>
            <a:r>
              <a:rPr lang="en-GB" sz="800" dirty="0">
                <a:solidFill>
                  <a:srgbClr val="000000"/>
                </a:solidFill>
                <a:latin typeface="Arial" pitchFamily="34" charset="0"/>
              </a:rPr>
              <a:t> </a:t>
            </a:r>
            <a:r>
              <a:rPr lang="en-GB" sz="800" dirty="0" err="1">
                <a:solidFill>
                  <a:srgbClr val="000000"/>
                </a:solidFill>
                <a:latin typeface="Arial" pitchFamily="34" charset="0"/>
              </a:rPr>
              <a:t>accesibles</a:t>
            </a:r>
            <a:r>
              <a:rPr lang="en-GB" sz="800" dirty="0">
                <a:solidFill>
                  <a:srgbClr val="000000"/>
                </a:solidFill>
                <a:latin typeface="Arial" pitchFamily="34" charset="0"/>
              </a:rPr>
              <a:t> en </a:t>
            </a:r>
            <a:r>
              <a:rPr lang="en-GB" sz="800" dirty="0" err="1">
                <a:solidFill>
                  <a:srgbClr val="000000"/>
                </a:solidFill>
                <a:latin typeface="Arial" pitchFamily="34" charset="0"/>
              </a:rPr>
              <a:t>unas</a:t>
            </a:r>
            <a:r>
              <a:rPr lang="en-GB" sz="800" dirty="0">
                <a:solidFill>
                  <a:srgbClr val="000000"/>
                </a:solidFill>
                <a:latin typeface="Arial" pitchFamily="34" charset="0"/>
              </a:rPr>
              <a:t> </a:t>
            </a:r>
            <a:r>
              <a:rPr lang="en-GB" sz="800" dirty="0" err="1">
                <a:solidFill>
                  <a:srgbClr val="000000"/>
                </a:solidFill>
                <a:latin typeface="Arial" pitchFamily="34" charset="0"/>
              </a:rPr>
              <a:t>pocas</a:t>
            </a:r>
            <a:r>
              <a:rPr lang="en-GB" sz="800" dirty="0">
                <a:solidFill>
                  <a:srgbClr val="000000"/>
                </a:solidFill>
                <a:latin typeface="Arial" pitchFamily="34" charset="0"/>
              </a:rPr>
              <a:t> </a:t>
            </a:r>
            <a:r>
              <a:rPr lang="en-GB" sz="800" dirty="0" err="1">
                <a:solidFill>
                  <a:srgbClr val="000000"/>
                </a:solidFill>
                <a:latin typeface="Arial" pitchFamily="34" charset="0"/>
              </a:rPr>
              <a:t>páginas</a:t>
            </a:r>
            <a:r>
              <a:rPr lang="en-GB" sz="800" dirty="0">
                <a:solidFill>
                  <a:srgbClr val="000000"/>
                </a:solidFill>
                <a:latin typeface="Arial" pitchFamily="34" charset="0"/>
              </a:rPr>
              <a:t>.</a:t>
            </a:r>
          </a:p>
          <a:p>
            <a:r>
              <a:rPr lang="en-GB" sz="800" b="1" dirty="0" err="1">
                <a:solidFill>
                  <a:srgbClr val="000000"/>
                </a:solidFill>
                <a:latin typeface="Arial" pitchFamily="34" charset="0"/>
              </a:rPr>
              <a:t>Validez</a:t>
            </a:r>
            <a:r>
              <a:rPr lang="en-GB" sz="800" b="1" dirty="0">
                <a:solidFill>
                  <a:srgbClr val="000000"/>
                </a:solidFill>
                <a:latin typeface="Arial" pitchFamily="34" charset="0"/>
              </a:rPr>
              <a:t>: </a:t>
            </a:r>
            <a:r>
              <a:rPr lang="en-GB" sz="800" dirty="0">
                <a:solidFill>
                  <a:srgbClr val="000000"/>
                </a:solidFill>
                <a:latin typeface="Arial" pitchFamily="34" charset="0"/>
              </a:rPr>
              <a:t>Dado </a:t>
            </a:r>
            <a:r>
              <a:rPr lang="en-GB" sz="800" dirty="0" err="1">
                <a:solidFill>
                  <a:srgbClr val="000000"/>
                </a:solidFill>
                <a:latin typeface="Arial" pitchFamily="34" charset="0"/>
              </a:rPr>
              <a:t>que</a:t>
            </a:r>
            <a:r>
              <a:rPr lang="en-GB" sz="800" dirty="0">
                <a:solidFill>
                  <a:srgbClr val="000000"/>
                </a:solidFill>
                <a:latin typeface="Arial" pitchFamily="34" charset="0"/>
              </a:rPr>
              <a:t>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generalmente</a:t>
            </a:r>
            <a:r>
              <a:rPr lang="en-GB" sz="800" dirty="0">
                <a:solidFill>
                  <a:srgbClr val="000000"/>
                </a:solidFill>
                <a:latin typeface="Arial" pitchFamily="34" charset="0"/>
              </a:rPr>
              <a:t> no </a:t>
            </a:r>
            <a:r>
              <a:rPr lang="en-GB" sz="800" dirty="0" err="1">
                <a:solidFill>
                  <a:srgbClr val="000000"/>
                </a:solidFill>
                <a:latin typeface="Arial" pitchFamily="34" charset="0"/>
              </a:rPr>
              <a:t>cambian</a:t>
            </a:r>
            <a:r>
              <a:rPr lang="en-GB" sz="800" dirty="0">
                <a:solidFill>
                  <a:srgbClr val="000000"/>
                </a:solidFill>
                <a:latin typeface="Arial" pitchFamily="34" charset="0"/>
              </a:rPr>
              <a:t>, el MANUD </a:t>
            </a:r>
            <a:r>
              <a:rPr lang="en-GB" sz="800" dirty="0" err="1">
                <a:solidFill>
                  <a:srgbClr val="000000"/>
                </a:solidFill>
                <a:latin typeface="Arial" pitchFamily="34" charset="0"/>
              </a:rPr>
              <a:t>sigue</a:t>
            </a:r>
            <a:r>
              <a:rPr lang="en-GB" sz="800" dirty="0">
                <a:solidFill>
                  <a:srgbClr val="000000"/>
                </a:solidFill>
                <a:latin typeface="Arial" pitchFamily="34" charset="0"/>
              </a:rPr>
              <a:t> </a:t>
            </a:r>
            <a:r>
              <a:rPr lang="en-GB" sz="800" dirty="0" err="1">
                <a:solidFill>
                  <a:srgbClr val="000000"/>
                </a:solidFill>
                <a:latin typeface="Arial" pitchFamily="34" charset="0"/>
              </a:rPr>
              <a:t>valiendo</a:t>
            </a:r>
            <a:r>
              <a:rPr lang="en-GB" sz="800" dirty="0">
                <a:solidFill>
                  <a:srgbClr val="000000"/>
                </a:solidFill>
                <a:latin typeface="Arial" pitchFamily="34" charset="0"/>
              </a:rPr>
              <a:t> </a:t>
            </a:r>
            <a:r>
              <a:rPr lang="en-GB" sz="800" dirty="0" err="1">
                <a:solidFill>
                  <a:srgbClr val="000000"/>
                </a:solidFill>
                <a:latin typeface="Arial" pitchFamily="34" charset="0"/>
              </a:rPr>
              <a:t>como</a:t>
            </a:r>
            <a:r>
              <a:rPr lang="en-GB" sz="800" dirty="0">
                <a:solidFill>
                  <a:srgbClr val="000000"/>
                </a:solidFill>
                <a:latin typeface="Arial" pitchFamily="34" charset="0"/>
              </a:rPr>
              <a:t> </a:t>
            </a:r>
            <a:r>
              <a:rPr lang="en-GB" sz="800" dirty="0" err="1">
                <a:solidFill>
                  <a:srgbClr val="000000"/>
                </a:solidFill>
                <a:latin typeface="Arial" pitchFamily="34" charset="0"/>
              </a:rPr>
              <a:t>estrategia</a:t>
            </a:r>
            <a:r>
              <a:rPr lang="en-GB" sz="800" dirty="0">
                <a:solidFill>
                  <a:srgbClr val="000000"/>
                </a:solidFill>
                <a:latin typeface="Arial" pitchFamily="34" charset="0"/>
              </a:rPr>
              <a:t> de los UNCT </a:t>
            </a:r>
            <a:r>
              <a:rPr lang="en-GB" sz="800" dirty="0" err="1">
                <a:solidFill>
                  <a:srgbClr val="000000"/>
                </a:solidFill>
                <a:latin typeface="Arial" pitchFamily="34" charset="0"/>
              </a:rPr>
              <a:t>para</a:t>
            </a:r>
            <a:r>
              <a:rPr lang="en-GB" sz="800" dirty="0">
                <a:solidFill>
                  <a:srgbClr val="000000"/>
                </a:solidFill>
                <a:latin typeface="Arial" pitchFamily="34" charset="0"/>
              </a:rPr>
              <a:t> el </a:t>
            </a:r>
            <a:r>
              <a:rPr lang="en-GB" sz="800" dirty="0" err="1">
                <a:solidFill>
                  <a:srgbClr val="000000"/>
                </a:solidFill>
                <a:latin typeface="Arial" pitchFamily="34" charset="0"/>
              </a:rPr>
              <a:t>ciclo</a:t>
            </a:r>
            <a:r>
              <a:rPr lang="en-GB" sz="800" dirty="0">
                <a:solidFill>
                  <a:srgbClr val="000000"/>
                </a:solidFill>
                <a:latin typeface="Arial" pitchFamily="34" charset="0"/>
              </a:rPr>
              <a:t> de </a:t>
            </a:r>
            <a:r>
              <a:rPr lang="en-GB" sz="800" dirty="0" err="1">
                <a:solidFill>
                  <a:srgbClr val="000000"/>
                </a:solidFill>
                <a:latin typeface="Arial" pitchFamily="34" charset="0"/>
              </a:rPr>
              <a:t>programación</a:t>
            </a:r>
            <a:r>
              <a:rPr lang="en-GB" sz="800" dirty="0">
                <a:solidFill>
                  <a:srgbClr val="000000"/>
                </a:solidFill>
                <a:latin typeface="Arial" pitchFamily="34" charset="0"/>
              </a:rPr>
              <a:t> y no </a:t>
            </a:r>
            <a:r>
              <a:rPr lang="en-GB" sz="800" dirty="0" err="1">
                <a:solidFill>
                  <a:srgbClr val="000000"/>
                </a:solidFill>
                <a:latin typeface="Arial" pitchFamily="34" charset="0"/>
              </a:rPr>
              <a:t>necesita</a:t>
            </a:r>
            <a:r>
              <a:rPr lang="en-GB" sz="800" dirty="0">
                <a:solidFill>
                  <a:srgbClr val="000000"/>
                </a:solidFill>
                <a:latin typeface="Arial" pitchFamily="34" charset="0"/>
              </a:rPr>
              <a:t> </a:t>
            </a:r>
            <a:r>
              <a:rPr lang="en-GB" sz="800" dirty="0" err="1">
                <a:solidFill>
                  <a:srgbClr val="000000"/>
                </a:solidFill>
                <a:latin typeface="Arial" pitchFamily="34" charset="0"/>
              </a:rPr>
              <a:t>ser</a:t>
            </a:r>
            <a:r>
              <a:rPr lang="en-GB" sz="800" dirty="0">
                <a:solidFill>
                  <a:srgbClr val="000000"/>
                </a:solidFill>
                <a:latin typeface="Arial" pitchFamily="34" charset="0"/>
              </a:rPr>
              <a:t> </a:t>
            </a:r>
            <a:r>
              <a:rPr lang="en-GB" sz="800" dirty="0" err="1">
                <a:solidFill>
                  <a:srgbClr val="000000"/>
                </a:solidFill>
                <a:latin typeface="Arial" pitchFamily="34" charset="0"/>
              </a:rPr>
              <a:t>actualizado</a:t>
            </a:r>
            <a:r>
              <a:rPr lang="en-GB" sz="800" dirty="0">
                <a:solidFill>
                  <a:srgbClr val="000000"/>
                </a:solidFill>
                <a:latin typeface="Arial" pitchFamily="34" charset="0"/>
              </a:rPr>
              <a:t> </a:t>
            </a:r>
            <a:r>
              <a:rPr lang="en-GB" sz="800" dirty="0" err="1">
                <a:solidFill>
                  <a:srgbClr val="000000"/>
                </a:solidFill>
                <a:latin typeface="Arial" pitchFamily="34" charset="0"/>
              </a:rPr>
              <a:t>anualmente</a:t>
            </a:r>
            <a:r>
              <a:rPr lang="en-GB" sz="800" dirty="0">
                <a:solidFill>
                  <a:srgbClr val="000000"/>
                </a:solidFill>
                <a:latin typeface="Arial" pitchFamily="34" charset="0"/>
              </a:rPr>
              <a:t>.</a:t>
            </a:r>
          </a:p>
          <a:p>
            <a:r>
              <a:rPr lang="en-GB" sz="800" u="sng" dirty="0" err="1">
                <a:solidFill>
                  <a:srgbClr val="000000"/>
                </a:solidFill>
                <a:latin typeface="Arial" pitchFamily="34" charset="0"/>
              </a:rPr>
              <a:t>Aspectos</a:t>
            </a:r>
            <a:r>
              <a:rPr lang="en-GB" sz="800" u="sng" dirty="0">
                <a:solidFill>
                  <a:srgbClr val="000000"/>
                </a:solidFill>
                <a:latin typeface="Arial" pitchFamily="34" charset="0"/>
              </a:rPr>
              <a:t> a </a:t>
            </a:r>
            <a:r>
              <a:rPr lang="en-GB" sz="800" u="sng" dirty="0" err="1">
                <a:solidFill>
                  <a:srgbClr val="000000"/>
                </a:solidFill>
                <a:latin typeface="Arial" pitchFamily="34" charset="0"/>
              </a:rPr>
              <a:t>considerar</a:t>
            </a:r>
            <a:r>
              <a:rPr lang="en-GB" sz="800" u="sng" dirty="0">
                <a:solidFill>
                  <a:srgbClr val="000000"/>
                </a:solidFill>
                <a:latin typeface="Arial" pitchFamily="34" charset="0"/>
              </a:rPr>
              <a:t>:</a:t>
            </a:r>
          </a:p>
          <a:p>
            <a:r>
              <a:rPr lang="en-GB" sz="800" b="1" dirty="0">
                <a:solidFill>
                  <a:srgbClr val="000000"/>
                </a:solidFill>
                <a:latin typeface="Arial" pitchFamily="34" charset="0"/>
              </a:rPr>
              <a:t>No hay </a:t>
            </a:r>
            <a:r>
              <a:rPr lang="en-GB" sz="800" b="1" dirty="0" err="1">
                <a:solidFill>
                  <a:srgbClr val="000000"/>
                </a:solidFill>
                <a:latin typeface="Arial" pitchFamily="34" charset="0"/>
              </a:rPr>
              <a:t>sustituto</a:t>
            </a:r>
            <a:r>
              <a:rPr lang="en-GB" sz="800" b="1" dirty="0">
                <a:solidFill>
                  <a:srgbClr val="000000"/>
                </a:solidFill>
                <a:latin typeface="Arial" pitchFamily="34" charset="0"/>
              </a:rPr>
              <a:t> </a:t>
            </a:r>
            <a:r>
              <a:rPr lang="en-GB" sz="800" b="1" dirty="0" err="1">
                <a:solidFill>
                  <a:srgbClr val="000000"/>
                </a:solidFill>
                <a:latin typeface="Arial" pitchFamily="34" charset="0"/>
              </a:rPr>
              <a:t>para</a:t>
            </a:r>
            <a:r>
              <a:rPr lang="en-GB" sz="800" b="1" dirty="0">
                <a:solidFill>
                  <a:srgbClr val="000000"/>
                </a:solidFill>
                <a:latin typeface="Arial" pitchFamily="34" charset="0"/>
              </a:rPr>
              <a:t> </a:t>
            </a:r>
            <a:r>
              <a:rPr lang="en-GB" sz="800" b="1" dirty="0" err="1">
                <a:solidFill>
                  <a:srgbClr val="000000"/>
                </a:solidFill>
                <a:latin typeface="Arial" pitchFamily="34" charset="0"/>
              </a:rPr>
              <a:t>las</a:t>
            </a:r>
            <a:r>
              <a:rPr lang="en-GB" sz="800" b="1" dirty="0">
                <a:solidFill>
                  <a:srgbClr val="000000"/>
                </a:solidFill>
                <a:latin typeface="Arial" pitchFamily="34" charset="0"/>
              </a:rPr>
              <a:t> </a:t>
            </a:r>
            <a:r>
              <a:rPr lang="en-GB" sz="800" b="1" dirty="0" err="1">
                <a:solidFill>
                  <a:srgbClr val="000000"/>
                </a:solidFill>
                <a:latin typeface="Arial" pitchFamily="34" charset="0"/>
              </a:rPr>
              <a:t>productos</a:t>
            </a:r>
            <a:r>
              <a:rPr lang="en-GB" sz="800" b="1" dirty="0">
                <a:solidFill>
                  <a:srgbClr val="000000"/>
                </a:solidFill>
                <a:latin typeface="Arial" pitchFamily="34" charset="0"/>
              </a:rPr>
              <a:t>:</a:t>
            </a:r>
            <a:r>
              <a:rPr lang="en-GB" sz="800" dirty="0">
                <a:solidFill>
                  <a:srgbClr val="000000"/>
                </a:solidFill>
                <a:latin typeface="Arial" pitchFamily="34" charset="0"/>
              </a:rPr>
              <a:t> El </a:t>
            </a:r>
            <a:r>
              <a:rPr lang="en-GB" sz="800" dirty="0" err="1">
                <a:solidFill>
                  <a:srgbClr val="000000"/>
                </a:solidFill>
                <a:latin typeface="Arial" pitchFamily="34" charset="0"/>
              </a:rPr>
              <a:t>Equipo</a:t>
            </a:r>
            <a:r>
              <a:rPr lang="en-GB" sz="800" dirty="0">
                <a:solidFill>
                  <a:srgbClr val="000000"/>
                </a:solidFill>
                <a:latin typeface="Arial" pitchFamily="34" charset="0"/>
              </a:rPr>
              <a:t> de País </a:t>
            </a:r>
            <a:r>
              <a:rPr lang="en-GB" sz="800" dirty="0" err="1">
                <a:solidFill>
                  <a:srgbClr val="000000"/>
                </a:solidFill>
                <a:latin typeface="Arial" pitchFamily="34" charset="0"/>
              </a:rPr>
              <a:t>todavía</a:t>
            </a:r>
            <a:r>
              <a:rPr lang="en-GB" sz="800" dirty="0">
                <a:solidFill>
                  <a:srgbClr val="000000"/>
                </a:solidFill>
                <a:latin typeface="Arial" pitchFamily="34" charset="0"/>
              </a:rPr>
              <a:t> </a:t>
            </a:r>
            <a:r>
              <a:rPr lang="en-GB" sz="800" dirty="0" err="1">
                <a:solidFill>
                  <a:srgbClr val="000000"/>
                </a:solidFill>
                <a:latin typeface="Arial" pitchFamily="34" charset="0"/>
              </a:rPr>
              <a:t>tiene</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desarrollar</a:t>
            </a:r>
            <a:r>
              <a:rPr lang="en-GB" sz="800" dirty="0">
                <a:solidFill>
                  <a:srgbClr val="000000"/>
                </a:solidFill>
                <a:latin typeface="Arial" pitchFamily="34" charset="0"/>
              </a:rPr>
              <a:t> el </a:t>
            </a:r>
            <a:r>
              <a:rPr lang="en-GB" sz="800" dirty="0" err="1">
                <a:solidFill>
                  <a:srgbClr val="000000"/>
                </a:solidFill>
                <a:latin typeface="Arial" pitchFamily="34" charset="0"/>
              </a:rPr>
              <a:t>siguiente</a:t>
            </a:r>
            <a:r>
              <a:rPr lang="en-GB" sz="800" dirty="0">
                <a:solidFill>
                  <a:srgbClr val="000000"/>
                </a:solidFill>
                <a:latin typeface="Arial" pitchFamily="34" charset="0"/>
              </a:rPr>
              <a:t>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 </a:t>
            </a:r>
            <a:r>
              <a:rPr lang="en-GB" sz="800" dirty="0" err="1">
                <a:solidFill>
                  <a:srgbClr val="000000"/>
                </a:solidFill>
                <a:latin typeface="Arial" pitchFamily="34" charset="0"/>
              </a:rPr>
              <a:t>saber</a:t>
            </a:r>
            <a:r>
              <a:rPr lang="en-GB" sz="800" dirty="0">
                <a:solidFill>
                  <a:srgbClr val="000000"/>
                </a:solidFill>
                <a:latin typeface="Arial" pitchFamily="34" charset="0"/>
              </a:rPr>
              <a:t>,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luego</a:t>
            </a:r>
            <a:r>
              <a:rPr lang="en-GB" sz="800" dirty="0">
                <a:solidFill>
                  <a:srgbClr val="000000"/>
                </a:solidFill>
                <a:latin typeface="Arial" pitchFamily="34" charset="0"/>
              </a:rPr>
              <a:t> </a:t>
            </a:r>
            <a:r>
              <a:rPr lang="en-GB" sz="800" dirty="0" err="1">
                <a:solidFill>
                  <a:srgbClr val="000000"/>
                </a:solidFill>
                <a:latin typeface="Arial" pitchFamily="34" charset="0"/>
              </a:rPr>
              <a:t>deben</a:t>
            </a:r>
            <a:r>
              <a:rPr lang="en-GB" sz="800" dirty="0">
                <a:solidFill>
                  <a:srgbClr val="000000"/>
                </a:solidFill>
                <a:latin typeface="Arial" pitchFamily="34" charset="0"/>
              </a:rPr>
              <a:t> </a:t>
            </a:r>
            <a:r>
              <a:rPr lang="en-GB" sz="800" dirty="0" err="1">
                <a:solidFill>
                  <a:srgbClr val="000000"/>
                </a:solidFill>
                <a:latin typeface="Arial" pitchFamily="34" charset="0"/>
              </a:rPr>
              <a:t>ser</a:t>
            </a:r>
            <a:r>
              <a:rPr lang="en-GB" sz="800" dirty="0">
                <a:solidFill>
                  <a:srgbClr val="000000"/>
                </a:solidFill>
                <a:latin typeface="Arial" pitchFamily="34" charset="0"/>
              </a:rPr>
              <a:t> </a:t>
            </a:r>
            <a:r>
              <a:rPr lang="en-GB" sz="800" dirty="0" err="1">
                <a:solidFill>
                  <a:srgbClr val="000000"/>
                </a:solidFill>
                <a:latin typeface="Arial" pitchFamily="34" charset="0"/>
              </a:rPr>
              <a:t>especificados</a:t>
            </a:r>
            <a:r>
              <a:rPr lang="en-GB" sz="800" dirty="0">
                <a:solidFill>
                  <a:srgbClr val="000000"/>
                </a:solidFill>
                <a:latin typeface="Arial" pitchFamily="34" charset="0"/>
              </a:rPr>
              <a:t> en un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PAPP (CPAP) de </a:t>
            </a:r>
            <a:r>
              <a:rPr lang="en-GB" sz="800" dirty="0" err="1">
                <a:solidFill>
                  <a:srgbClr val="000000"/>
                </a:solidFill>
                <a:latin typeface="Arial" pitchFamily="34" charset="0"/>
              </a:rPr>
              <a:t>agencia</a:t>
            </a:r>
            <a:r>
              <a:rPr lang="en-GB" sz="800" dirty="0">
                <a:solidFill>
                  <a:srgbClr val="000000"/>
                </a:solidFill>
                <a:latin typeface="Arial" pitchFamily="34" charset="0"/>
              </a:rPr>
              <a:t> o </a:t>
            </a:r>
            <a:r>
              <a:rPr lang="en-GB" sz="800" dirty="0" err="1">
                <a:solidFill>
                  <a:srgbClr val="000000"/>
                </a:solidFill>
                <a:latin typeface="Arial" pitchFamily="34" charset="0"/>
              </a:rPr>
              <a:t>equivalente</a:t>
            </a:r>
            <a:r>
              <a:rPr lang="en-GB" sz="800" dirty="0">
                <a:solidFill>
                  <a:srgbClr val="000000"/>
                </a:solidFill>
                <a:latin typeface="Arial" pitchFamily="34" charset="0"/>
              </a:rPr>
              <a:t>. </a:t>
            </a:r>
          </a:p>
          <a:p>
            <a:r>
              <a:rPr lang="en-GB" sz="800" b="1" dirty="0">
                <a:solidFill>
                  <a:srgbClr val="000000"/>
                </a:solidFill>
                <a:latin typeface="Arial" pitchFamily="34" charset="0"/>
              </a:rPr>
              <a:t>No hay </a:t>
            </a:r>
            <a:r>
              <a:rPr lang="en-GB" sz="800" b="1" dirty="0" err="1">
                <a:solidFill>
                  <a:srgbClr val="000000"/>
                </a:solidFill>
                <a:latin typeface="Arial" pitchFamily="34" charset="0"/>
              </a:rPr>
              <a:t>sustituto</a:t>
            </a:r>
            <a:r>
              <a:rPr lang="en-GB" sz="800" b="1" dirty="0">
                <a:solidFill>
                  <a:srgbClr val="000000"/>
                </a:solidFill>
                <a:latin typeface="Arial" pitchFamily="34" charset="0"/>
              </a:rPr>
              <a:t> </a:t>
            </a:r>
            <a:r>
              <a:rPr lang="en-GB" sz="800" b="1" dirty="0" err="1">
                <a:solidFill>
                  <a:srgbClr val="000000"/>
                </a:solidFill>
                <a:latin typeface="Arial" pitchFamily="34" charset="0"/>
              </a:rPr>
              <a:t>para</a:t>
            </a:r>
            <a:r>
              <a:rPr lang="en-GB" sz="800" b="1" dirty="0">
                <a:solidFill>
                  <a:srgbClr val="000000"/>
                </a:solidFill>
                <a:latin typeface="Arial" pitchFamily="34" charset="0"/>
              </a:rPr>
              <a:t> la </a:t>
            </a:r>
            <a:r>
              <a:rPr lang="en-GB" sz="800" b="1" dirty="0" err="1">
                <a:solidFill>
                  <a:srgbClr val="000000"/>
                </a:solidFill>
                <a:latin typeface="Arial" pitchFamily="34" charset="0"/>
              </a:rPr>
              <a:t>priorización</a:t>
            </a:r>
            <a:r>
              <a:rPr lang="en-GB" sz="800" b="1" dirty="0">
                <a:solidFill>
                  <a:srgbClr val="000000"/>
                </a:solidFill>
                <a:latin typeface="Arial" pitchFamily="34" charset="0"/>
              </a:rPr>
              <a:t>:</a:t>
            </a:r>
            <a:r>
              <a:rPr lang="en-GB" sz="800" dirty="0">
                <a:solidFill>
                  <a:srgbClr val="000000"/>
                </a:solidFill>
                <a:latin typeface="Arial" pitchFamily="34" charset="0"/>
              </a:rPr>
              <a:t>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matriz</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t>
            </a:r>
            <a:r>
              <a:rPr lang="en-GB" sz="800" dirty="0" err="1">
                <a:solidFill>
                  <a:srgbClr val="000000"/>
                </a:solidFill>
                <a:latin typeface="Arial" pitchFamily="34" charset="0"/>
              </a:rPr>
              <a:t>más</a:t>
            </a:r>
            <a:r>
              <a:rPr lang="en-GB" sz="800" dirty="0">
                <a:solidFill>
                  <a:srgbClr val="000000"/>
                </a:solidFill>
                <a:latin typeface="Arial" pitchFamily="34" charset="0"/>
              </a:rPr>
              <a:t> </a:t>
            </a:r>
            <a:r>
              <a:rPr lang="en-GB" sz="800" dirty="0" err="1">
                <a:solidFill>
                  <a:srgbClr val="000000"/>
                </a:solidFill>
                <a:latin typeface="Arial" pitchFamily="34" charset="0"/>
              </a:rPr>
              <a:t>corta</a:t>
            </a:r>
            <a:r>
              <a:rPr lang="en-GB" sz="800" dirty="0">
                <a:solidFill>
                  <a:srgbClr val="000000"/>
                </a:solidFill>
                <a:latin typeface="Arial" pitchFamily="34" charset="0"/>
              </a:rPr>
              <a:t> a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 </a:t>
            </a:r>
            <a:r>
              <a:rPr lang="en-GB" sz="800" dirty="0" err="1">
                <a:solidFill>
                  <a:srgbClr val="000000"/>
                </a:solidFill>
                <a:latin typeface="Arial" pitchFamily="34" charset="0"/>
              </a:rPr>
              <a:t>por</a:t>
            </a:r>
            <a:r>
              <a:rPr lang="en-GB" sz="800" dirty="0">
                <a:solidFill>
                  <a:srgbClr val="000000"/>
                </a:solidFill>
                <a:latin typeface="Arial" pitchFamily="34" charset="0"/>
              </a:rPr>
              <a:t> </a:t>
            </a:r>
            <a:r>
              <a:rPr lang="en-GB" sz="800" dirty="0" err="1">
                <a:solidFill>
                  <a:srgbClr val="000000"/>
                </a:solidFill>
                <a:latin typeface="Arial" pitchFamily="34" charset="0"/>
              </a:rPr>
              <a:t>sí</a:t>
            </a:r>
            <a:r>
              <a:rPr lang="en-GB" sz="800" dirty="0">
                <a:solidFill>
                  <a:srgbClr val="000000"/>
                </a:solidFill>
                <a:latin typeface="Arial" pitchFamily="34" charset="0"/>
              </a:rPr>
              <a:t> </a:t>
            </a:r>
            <a:r>
              <a:rPr lang="en-GB" sz="800" dirty="0" err="1">
                <a:solidFill>
                  <a:srgbClr val="000000"/>
                </a:solidFill>
                <a:latin typeface="Arial" pitchFamily="34" charset="0"/>
              </a:rPr>
              <a:t>misma</a:t>
            </a:r>
            <a:r>
              <a:rPr lang="en-GB" sz="800" dirty="0">
                <a:solidFill>
                  <a:srgbClr val="000000"/>
                </a:solidFill>
                <a:latin typeface="Arial" pitchFamily="34" charset="0"/>
              </a:rPr>
              <a:t> - no </a:t>
            </a:r>
            <a:r>
              <a:rPr lang="en-GB" sz="800" dirty="0" err="1">
                <a:solidFill>
                  <a:srgbClr val="000000"/>
                </a:solidFill>
                <a:latin typeface="Arial" pitchFamily="34" charset="0"/>
              </a:rPr>
              <a:t>garantiza</a:t>
            </a:r>
            <a:r>
              <a:rPr lang="en-GB" sz="800" dirty="0">
                <a:solidFill>
                  <a:srgbClr val="000000"/>
                </a:solidFill>
                <a:latin typeface="Arial" pitchFamily="34" charset="0"/>
              </a:rPr>
              <a:t> un </a:t>
            </a:r>
            <a:r>
              <a:rPr lang="en-GB" sz="800" dirty="0" err="1">
                <a:solidFill>
                  <a:srgbClr val="000000"/>
                </a:solidFill>
                <a:latin typeface="Arial" pitchFamily="34" charset="0"/>
              </a:rPr>
              <a:t>enfoque</a:t>
            </a:r>
            <a:r>
              <a:rPr lang="en-GB" sz="800" dirty="0">
                <a:solidFill>
                  <a:srgbClr val="000000"/>
                </a:solidFill>
                <a:latin typeface="Arial" pitchFamily="34" charset="0"/>
              </a:rPr>
              <a:t> </a:t>
            </a:r>
            <a:r>
              <a:rPr lang="en-GB" sz="800" dirty="0" err="1">
                <a:solidFill>
                  <a:srgbClr val="000000"/>
                </a:solidFill>
                <a:latin typeface="Arial" pitchFamily="34" charset="0"/>
              </a:rPr>
              <a:t>estratégico</a:t>
            </a:r>
            <a:r>
              <a:rPr lang="en-GB" sz="800" dirty="0">
                <a:solidFill>
                  <a:srgbClr val="000000"/>
                </a:solidFill>
                <a:latin typeface="Arial" pitchFamily="34" charset="0"/>
              </a:rPr>
              <a:t> del MANUD. </a:t>
            </a:r>
            <a:r>
              <a:rPr lang="en-GB" sz="800" dirty="0" err="1">
                <a:solidFill>
                  <a:srgbClr val="000000"/>
                </a:solidFill>
                <a:latin typeface="Arial" pitchFamily="34" charset="0"/>
              </a:rPr>
              <a:t>Es</a:t>
            </a:r>
            <a:r>
              <a:rPr lang="en-GB" sz="800" dirty="0">
                <a:solidFill>
                  <a:srgbClr val="000000"/>
                </a:solidFill>
                <a:latin typeface="Arial" pitchFamily="34" charset="0"/>
              </a:rPr>
              <a:t> fundamental </a:t>
            </a:r>
            <a:r>
              <a:rPr lang="en-GB" sz="800" dirty="0" err="1">
                <a:solidFill>
                  <a:srgbClr val="000000"/>
                </a:solidFill>
                <a:latin typeface="Arial" pitchFamily="34" charset="0"/>
              </a:rPr>
              <a:t>que</a:t>
            </a:r>
            <a:r>
              <a:rPr lang="en-GB" sz="800" dirty="0">
                <a:solidFill>
                  <a:srgbClr val="000000"/>
                </a:solidFill>
                <a:latin typeface="Arial" pitchFamily="34" charset="0"/>
              </a:rPr>
              <a:t> los UNCTs </a:t>
            </a:r>
            <a:r>
              <a:rPr lang="en-GB" sz="800" dirty="0" err="1">
                <a:solidFill>
                  <a:srgbClr val="000000"/>
                </a:solidFill>
                <a:latin typeface="Arial" pitchFamily="34" charset="0"/>
              </a:rPr>
              <a:t>prioricen</a:t>
            </a:r>
            <a:r>
              <a:rPr lang="en-GB" sz="800" dirty="0">
                <a:solidFill>
                  <a:srgbClr val="000000"/>
                </a:solidFill>
                <a:latin typeface="Arial" pitchFamily="34" charset="0"/>
              </a:rPr>
              <a:t> </a:t>
            </a:r>
            <a:r>
              <a:rPr lang="en-GB" sz="800" dirty="0" err="1">
                <a:solidFill>
                  <a:srgbClr val="000000"/>
                </a:solidFill>
                <a:latin typeface="Arial" pitchFamily="34" charset="0"/>
              </a:rPr>
              <a:t>rigurosamente</a:t>
            </a:r>
            <a:r>
              <a:rPr lang="en-GB" sz="800" dirty="0">
                <a:solidFill>
                  <a:srgbClr val="000000"/>
                </a:solidFill>
                <a:latin typeface="Arial" pitchFamily="34" charset="0"/>
              </a:rPr>
              <a:t> los </a:t>
            </a:r>
            <a:r>
              <a:rPr lang="en-GB" sz="800" dirty="0" err="1">
                <a:solidFill>
                  <a:srgbClr val="000000"/>
                </a:solidFill>
                <a:latin typeface="Arial" pitchFamily="34" charset="0"/>
              </a:rPr>
              <a:t>resultados</a:t>
            </a:r>
            <a:r>
              <a:rPr lang="en-GB" sz="800" dirty="0">
                <a:solidFill>
                  <a:srgbClr val="000000"/>
                </a:solidFill>
                <a:latin typeface="Arial" pitchFamily="34" charset="0"/>
              </a:rPr>
              <a:t> a </a:t>
            </a:r>
            <a:r>
              <a:rPr lang="en-GB" sz="800" dirty="0" err="1">
                <a:solidFill>
                  <a:srgbClr val="000000"/>
                </a:solidFill>
                <a:latin typeface="Arial" pitchFamily="34" charset="0"/>
              </a:rPr>
              <a:t>todos</a:t>
            </a:r>
            <a:r>
              <a:rPr lang="en-GB" sz="800" dirty="0">
                <a:solidFill>
                  <a:srgbClr val="000000"/>
                </a:solidFill>
                <a:latin typeface="Arial" pitchFamily="34" charset="0"/>
              </a:rPr>
              <a:t> los </a:t>
            </a:r>
            <a:r>
              <a:rPr lang="en-GB" sz="800" dirty="0" err="1">
                <a:solidFill>
                  <a:srgbClr val="000000"/>
                </a:solidFill>
                <a:latin typeface="Arial" pitchFamily="34" charset="0"/>
              </a:rPr>
              <a:t>niveles</a:t>
            </a:r>
            <a:r>
              <a:rPr lang="en-GB" sz="800" dirty="0">
                <a:solidFill>
                  <a:srgbClr val="000000"/>
                </a:solidFill>
                <a:latin typeface="Arial" pitchFamily="34" charset="0"/>
              </a:rPr>
              <a:t> - de </a:t>
            </a:r>
            <a:r>
              <a:rPr lang="en-GB" sz="800" dirty="0" err="1">
                <a:solidFill>
                  <a:srgbClr val="000000"/>
                </a:solidFill>
                <a:latin typeface="Arial" pitchFamily="34" charset="0"/>
              </a:rPr>
              <a:t>efecto</a:t>
            </a:r>
            <a:r>
              <a:rPr lang="en-GB" sz="800" dirty="0">
                <a:solidFill>
                  <a:srgbClr val="000000"/>
                </a:solidFill>
                <a:latin typeface="Arial" pitchFamily="34" charset="0"/>
              </a:rPr>
              <a:t> </a:t>
            </a:r>
            <a:r>
              <a:rPr lang="en-GB" sz="800" dirty="0" err="1">
                <a:solidFill>
                  <a:srgbClr val="000000"/>
                </a:solidFill>
                <a:latin typeface="Arial" pitchFamily="34" charset="0"/>
              </a:rPr>
              <a:t>directo</a:t>
            </a:r>
            <a:r>
              <a:rPr lang="en-GB" sz="800" dirty="0">
                <a:solidFill>
                  <a:srgbClr val="000000"/>
                </a:solidFill>
                <a:latin typeface="Arial" pitchFamily="34" charset="0"/>
              </a:rPr>
              <a:t>, </a:t>
            </a:r>
            <a:r>
              <a:rPr lang="en-GB" sz="800" dirty="0" err="1">
                <a:solidFill>
                  <a:srgbClr val="000000"/>
                </a:solidFill>
                <a:latin typeface="Arial" pitchFamily="34" charset="0"/>
              </a:rPr>
              <a:t>producto</a:t>
            </a:r>
            <a:r>
              <a:rPr lang="en-GB" sz="800" dirty="0">
                <a:solidFill>
                  <a:srgbClr val="000000"/>
                </a:solidFill>
                <a:latin typeface="Arial" pitchFamily="34" charset="0"/>
              </a:rPr>
              <a:t> y </a:t>
            </a:r>
            <a:r>
              <a:rPr lang="en-GB" sz="800" dirty="0" err="1">
                <a:solidFill>
                  <a:srgbClr val="000000"/>
                </a:solidFill>
                <a:latin typeface="Arial" pitchFamily="34" charset="0"/>
              </a:rPr>
              <a:t>actividad</a:t>
            </a:r>
            <a:r>
              <a:rPr lang="en-GB" sz="800" dirty="0">
                <a:solidFill>
                  <a:srgbClr val="000000"/>
                </a:solidFill>
                <a:latin typeface="Arial" pitchFamily="34" charset="0"/>
              </a:rPr>
              <a:t> - y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limiten</a:t>
            </a:r>
            <a:r>
              <a:rPr lang="en-GB" sz="800" dirty="0">
                <a:solidFill>
                  <a:srgbClr val="000000"/>
                </a:solidFill>
                <a:latin typeface="Arial" pitchFamily="34" charset="0"/>
              </a:rPr>
              <a:t> los </a:t>
            </a:r>
            <a:r>
              <a:rPr lang="en-GB" sz="800" dirty="0" err="1">
                <a:solidFill>
                  <a:srgbClr val="000000"/>
                </a:solidFill>
                <a:latin typeface="Arial" pitchFamily="34" charset="0"/>
              </a:rPr>
              <a:t>productos</a:t>
            </a:r>
            <a:r>
              <a:rPr lang="en-GB" sz="800" dirty="0">
                <a:solidFill>
                  <a:srgbClr val="000000"/>
                </a:solidFill>
                <a:latin typeface="Arial" pitchFamily="34" charset="0"/>
              </a:rPr>
              <a:t> e </a:t>
            </a:r>
            <a:r>
              <a:rPr lang="en-GB" sz="800" dirty="0" err="1">
                <a:solidFill>
                  <a:srgbClr val="000000"/>
                </a:solidFill>
                <a:latin typeface="Arial" pitchFamily="34" charset="0"/>
              </a:rPr>
              <a:t>indicadores</a:t>
            </a:r>
            <a:r>
              <a:rPr lang="en-GB" sz="800" dirty="0">
                <a:solidFill>
                  <a:srgbClr val="000000"/>
                </a:solidFill>
                <a:latin typeface="Arial" pitchFamily="34" charset="0"/>
              </a:rPr>
              <a:t> a un </a:t>
            </a:r>
            <a:r>
              <a:rPr lang="en-GB" sz="800" dirty="0" err="1">
                <a:solidFill>
                  <a:srgbClr val="000000"/>
                </a:solidFill>
                <a:latin typeface="Arial" pitchFamily="34" charset="0"/>
              </a:rPr>
              <a:t>número</a:t>
            </a:r>
            <a:r>
              <a:rPr lang="en-GB" sz="800" dirty="0">
                <a:solidFill>
                  <a:srgbClr val="000000"/>
                </a:solidFill>
                <a:latin typeface="Arial" pitchFamily="34" charset="0"/>
              </a:rPr>
              <a:t> </a:t>
            </a:r>
            <a:r>
              <a:rPr lang="en-GB" sz="800" dirty="0" err="1">
                <a:solidFill>
                  <a:srgbClr val="000000"/>
                </a:solidFill>
                <a:latin typeface="Arial" pitchFamily="34" charset="0"/>
              </a:rPr>
              <a:t>manejable</a:t>
            </a:r>
            <a:r>
              <a:rPr lang="en-GB" sz="800" dirty="0">
                <a:solidFill>
                  <a:srgbClr val="000000"/>
                </a:solidFill>
                <a:latin typeface="Arial" pitchFamily="34" charset="0"/>
              </a:rPr>
              <a:t>, con </a:t>
            </a:r>
            <a:r>
              <a:rPr lang="en-GB" sz="800" dirty="0" err="1">
                <a:solidFill>
                  <a:srgbClr val="000000"/>
                </a:solidFill>
                <a:latin typeface="Arial" pitchFamily="34" charset="0"/>
              </a:rPr>
              <a:t>independencia</a:t>
            </a:r>
            <a:r>
              <a:rPr lang="en-GB" sz="800" dirty="0">
                <a:solidFill>
                  <a:srgbClr val="000000"/>
                </a:solidFill>
                <a:latin typeface="Arial" pitchFamily="34" charset="0"/>
              </a:rPr>
              <a:t> de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estén</a:t>
            </a:r>
            <a:r>
              <a:rPr lang="en-GB" sz="800" dirty="0">
                <a:solidFill>
                  <a:srgbClr val="000000"/>
                </a:solidFill>
                <a:latin typeface="Arial" pitchFamily="34" charset="0"/>
              </a:rPr>
              <a:t> </a:t>
            </a:r>
            <a:r>
              <a:rPr lang="en-GB" sz="800" dirty="0" err="1">
                <a:solidFill>
                  <a:srgbClr val="000000"/>
                </a:solidFill>
                <a:latin typeface="Arial" pitchFamily="34" charset="0"/>
              </a:rPr>
              <a:t>contenidos</a:t>
            </a:r>
            <a:r>
              <a:rPr lang="en-GB" sz="800" dirty="0">
                <a:solidFill>
                  <a:srgbClr val="000000"/>
                </a:solidFill>
                <a:latin typeface="Arial" pitchFamily="34" charset="0"/>
              </a:rPr>
              <a:t> en el MANUD, en el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o en los PAPP/CPAP.</a:t>
            </a:r>
          </a:p>
          <a:p>
            <a:r>
              <a:rPr lang="en-GB" sz="800" b="1" dirty="0" err="1">
                <a:solidFill>
                  <a:srgbClr val="000000"/>
                </a:solidFill>
                <a:latin typeface="Arial" pitchFamily="34" charset="0"/>
              </a:rPr>
              <a:t>Riesgo</a:t>
            </a:r>
            <a:r>
              <a:rPr lang="en-GB" sz="800" b="1" dirty="0">
                <a:solidFill>
                  <a:srgbClr val="000000"/>
                </a:solidFill>
                <a:latin typeface="Arial" pitchFamily="34" charset="0"/>
              </a:rPr>
              <a:t> de </a:t>
            </a:r>
            <a:r>
              <a:rPr lang="en-GB" sz="800" b="1" dirty="0" err="1">
                <a:solidFill>
                  <a:srgbClr val="000000"/>
                </a:solidFill>
                <a:latin typeface="Arial" pitchFamily="34" charset="0"/>
              </a:rPr>
              <a:t>cadena</a:t>
            </a:r>
            <a:r>
              <a:rPr lang="en-GB" sz="800" b="1" dirty="0">
                <a:solidFill>
                  <a:srgbClr val="000000"/>
                </a:solidFill>
                <a:latin typeface="Arial" pitchFamily="34" charset="0"/>
              </a:rPr>
              <a:t> de </a:t>
            </a:r>
            <a:r>
              <a:rPr lang="en-GB" sz="800" b="1" dirty="0" err="1">
                <a:solidFill>
                  <a:srgbClr val="000000"/>
                </a:solidFill>
                <a:latin typeface="Arial" pitchFamily="34" charset="0"/>
              </a:rPr>
              <a:t>resultados</a:t>
            </a:r>
            <a:r>
              <a:rPr lang="en-GB" sz="800" b="1" dirty="0">
                <a:solidFill>
                  <a:srgbClr val="000000"/>
                </a:solidFill>
                <a:latin typeface="Arial" pitchFamily="34" charset="0"/>
              </a:rPr>
              <a:t> </a:t>
            </a:r>
            <a:r>
              <a:rPr lang="en-GB" sz="800" b="1" dirty="0" err="1">
                <a:solidFill>
                  <a:srgbClr val="000000"/>
                </a:solidFill>
                <a:latin typeface="Arial" pitchFamily="34" charset="0"/>
              </a:rPr>
              <a:t>desconectados</a:t>
            </a:r>
            <a:r>
              <a:rPr lang="en-GB" sz="800" b="1" dirty="0">
                <a:solidFill>
                  <a:srgbClr val="000000"/>
                </a:solidFill>
                <a:latin typeface="Arial" pitchFamily="34" charset="0"/>
              </a:rPr>
              <a:t>:</a:t>
            </a:r>
            <a:r>
              <a:rPr lang="en-GB" sz="800" dirty="0">
                <a:solidFill>
                  <a:srgbClr val="000000"/>
                </a:solidFill>
                <a:latin typeface="Arial" pitchFamily="34" charset="0"/>
              </a:rPr>
              <a:t> </a:t>
            </a:r>
            <a:r>
              <a:rPr lang="en-GB" sz="800" dirty="0" err="1">
                <a:solidFill>
                  <a:srgbClr val="000000"/>
                </a:solidFill>
                <a:latin typeface="Arial" pitchFamily="34" charset="0"/>
              </a:rPr>
              <a:t>Es</a:t>
            </a:r>
            <a:r>
              <a:rPr lang="en-GB" sz="800" dirty="0">
                <a:solidFill>
                  <a:srgbClr val="000000"/>
                </a:solidFill>
                <a:latin typeface="Arial" pitchFamily="34" charset="0"/>
              </a:rPr>
              <a:t> </a:t>
            </a:r>
            <a:r>
              <a:rPr lang="en-GB" sz="800" dirty="0" err="1">
                <a:solidFill>
                  <a:srgbClr val="000000"/>
                </a:solidFill>
                <a:latin typeface="Arial" pitchFamily="34" charset="0"/>
              </a:rPr>
              <a:t>aconsejable</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los UNCT no </a:t>
            </a:r>
            <a:r>
              <a:rPr lang="en-GB" sz="800" dirty="0" err="1">
                <a:solidFill>
                  <a:srgbClr val="000000"/>
                </a:solidFill>
                <a:latin typeface="Arial" pitchFamily="34" charset="0"/>
              </a:rPr>
              <a:t>aplacen</a:t>
            </a:r>
            <a:r>
              <a:rPr lang="en-GB" sz="800" dirty="0">
                <a:solidFill>
                  <a:srgbClr val="000000"/>
                </a:solidFill>
                <a:latin typeface="Arial" pitchFamily="34" charset="0"/>
              </a:rPr>
              <a:t> el </a:t>
            </a:r>
            <a:r>
              <a:rPr lang="en-GB" sz="800" dirty="0" err="1">
                <a:solidFill>
                  <a:srgbClr val="000000"/>
                </a:solidFill>
                <a:latin typeface="Arial" pitchFamily="34" charset="0"/>
              </a:rPr>
              <a:t>desarrollo</a:t>
            </a:r>
            <a:r>
              <a:rPr lang="en-GB" sz="800" dirty="0">
                <a:solidFill>
                  <a:srgbClr val="000000"/>
                </a:solidFill>
                <a:latin typeface="Arial" pitchFamily="34" charset="0"/>
              </a:rPr>
              <a:t> de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para</a:t>
            </a:r>
            <a:r>
              <a:rPr lang="en-GB" sz="800" dirty="0">
                <a:solidFill>
                  <a:srgbClr val="000000"/>
                </a:solidFill>
                <a:latin typeface="Arial" pitchFamily="34" charset="0"/>
              </a:rPr>
              <a:t>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etapa</a:t>
            </a:r>
            <a:r>
              <a:rPr lang="en-GB" sz="800" dirty="0">
                <a:solidFill>
                  <a:srgbClr val="000000"/>
                </a:solidFill>
                <a:latin typeface="Arial" pitchFamily="34" charset="0"/>
              </a:rPr>
              <a:t> posterior.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cadena</a:t>
            </a:r>
            <a:r>
              <a:rPr lang="en-GB" sz="800" dirty="0">
                <a:solidFill>
                  <a:srgbClr val="000000"/>
                </a:solidFill>
                <a:latin typeface="Arial" pitchFamily="34" charset="0"/>
              </a:rPr>
              <a:t> de </a:t>
            </a:r>
            <a:r>
              <a:rPr lang="en-GB" sz="800" dirty="0" err="1">
                <a:solidFill>
                  <a:srgbClr val="000000"/>
                </a:solidFill>
                <a:latin typeface="Arial" pitchFamily="34" charset="0"/>
              </a:rPr>
              <a:t>resultados</a:t>
            </a:r>
            <a:r>
              <a:rPr lang="en-GB" sz="800" dirty="0">
                <a:solidFill>
                  <a:srgbClr val="000000"/>
                </a:solidFill>
                <a:latin typeface="Arial" pitchFamily="34" charset="0"/>
              </a:rPr>
              <a:t> </a:t>
            </a:r>
            <a:r>
              <a:rPr lang="en-GB" sz="800" dirty="0" err="1">
                <a:solidFill>
                  <a:srgbClr val="000000"/>
                </a:solidFill>
                <a:latin typeface="Arial" pitchFamily="34" charset="0"/>
              </a:rPr>
              <a:t>lógica</a:t>
            </a:r>
            <a:r>
              <a:rPr lang="en-GB" sz="800" dirty="0">
                <a:solidFill>
                  <a:srgbClr val="000000"/>
                </a:solidFill>
                <a:latin typeface="Arial" pitchFamily="34" charset="0"/>
              </a:rPr>
              <a:t> y </a:t>
            </a:r>
            <a:r>
              <a:rPr lang="en-GB" sz="800" dirty="0" err="1">
                <a:solidFill>
                  <a:srgbClr val="000000"/>
                </a:solidFill>
                <a:latin typeface="Arial" pitchFamily="34" charset="0"/>
              </a:rPr>
              <a:t>coherente</a:t>
            </a:r>
            <a:r>
              <a:rPr lang="en-GB" sz="800" dirty="0">
                <a:solidFill>
                  <a:srgbClr val="000000"/>
                </a:solidFill>
                <a:latin typeface="Arial" pitchFamily="34" charset="0"/>
              </a:rPr>
              <a:t> </a:t>
            </a:r>
            <a:r>
              <a:rPr lang="en-GB" sz="800" dirty="0" err="1">
                <a:solidFill>
                  <a:srgbClr val="000000"/>
                </a:solidFill>
                <a:latin typeface="Arial" pitchFamily="34" charset="0"/>
              </a:rPr>
              <a:t>requiere</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los </a:t>
            </a:r>
            <a:r>
              <a:rPr lang="en-GB" sz="800" dirty="0" err="1">
                <a:solidFill>
                  <a:srgbClr val="000000"/>
                </a:solidFill>
                <a:latin typeface="Arial" pitchFamily="34" charset="0"/>
              </a:rPr>
              <a:t>productos</a:t>
            </a:r>
            <a:r>
              <a:rPr lang="en-GB" sz="800" dirty="0">
                <a:solidFill>
                  <a:srgbClr val="000000"/>
                </a:solidFill>
                <a:latin typeface="Arial" pitchFamily="34" charset="0"/>
              </a:rPr>
              <a:t> y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se </a:t>
            </a:r>
            <a:r>
              <a:rPr lang="en-GB" sz="800" dirty="0" err="1">
                <a:solidFill>
                  <a:srgbClr val="000000"/>
                </a:solidFill>
                <a:latin typeface="Arial" pitchFamily="34" charset="0"/>
              </a:rPr>
              <a:t>desarrollen</a:t>
            </a:r>
            <a:r>
              <a:rPr lang="en-GB" sz="800" dirty="0">
                <a:solidFill>
                  <a:srgbClr val="000000"/>
                </a:solidFill>
                <a:latin typeface="Arial" pitchFamily="34" charset="0"/>
              </a:rPr>
              <a:t> </a:t>
            </a:r>
            <a:r>
              <a:rPr lang="en-GB" sz="800" dirty="0" err="1">
                <a:solidFill>
                  <a:srgbClr val="000000"/>
                </a:solidFill>
                <a:latin typeface="Arial" pitchFamily="34" charset="0"/>
              </a:rPr>
              <a:t>simultáneamente</a:t>
            </a:r>
            <a:r>
              <a:rPr lang="en-GB" sz="800" dirty="0">
                <a:solidFill>
                  <a:srgbClr val="000000"/>
                </a:solidFill>
                <a:latin typeface="Arial" pitchFamily="34" charset="0"/>
              </a:rPr>
              <a:t> y de forma </a:t>
            </a:r>
            <a:r>
              <a:rPr lang="en-GB" sz="800" dirty="0" err="1">
                <a:solidFill>
                  <a:srgbClr val="000000"/>
                </a:solidFill>
                <a:latin typeface="Arial" pitchFamily="34" charset="0"/>
              </a:rPr>
              <a:t>iterativa</a:t>
            </a:r>
            <a:r>
              <a:rPr lang="en-GB" sz="800" dirty="0">
                <a:solidFill>
                  <a:srgbClr val="000000"/>
                </a:solidFill>
                <a:latin typeface="Arial" pitchFamily="34" charset="0"/>
              </a:rPr>
              <a:t>: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tienen</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a:t>
            </a:r>
            <a:r>
              <a:rPr lang="en-GB" sz="800" dirty="0" err="1">
                <a:solidFill>
                  <a:srgbClr val="000000"/>
                </a:solidFill>
                <a:latin typeface="Arial" pitchFamily="34" charset="0"/>
              </a:rPr>
              <a:t>ser</a:t>
            </a:r>
            <a:r>
              <a:rPr lang="en-GB" sz="800" dirty="0">
                <a:solidFill>
                  <a:srgbClr val="000000"/>
                </a:solidFill>
                <a:latin typeface="Arial" pitchFamily="34" charset="0"/>
              </a:rPr>
              <a:t> </a:t>
            </a:r>
            <a:r>
              <a:rPr lang="en-GB" sz="800" dirty="0" err="1">
                <a:solidFill>
                  <a:srgbClr val="000000"/>
                </a:solidFill>
                <a:latin typeface="Arial" pitchFamily="34" charset="0"/>
              </a:rPr>
              <a:t>ajustados</a:t>
            </a:r>
            <a:r>
              <a:rPr lang="en-GB" sz="800" dirty="0">
                <a:solidFill>
                  <a:srgbClr val="000000"/>
                </a:solidFill>
                <a:latin typeface="Arial" pitchFamily="34" charset="0"/>
              </a:rPr>
              <a:t> a la </a:t>
            </a:r>
            <a:r>
              <a:rPr lang="en-GB" sz="800" dirty="0" err="1">
                <a:solidFill>
                  <a:srgbClr val="000000"/>
                </a:solidFill>
                <a:latin typeface="Arial" pitchFamily="34" charset="0"/>
              </a:rPr>
              <a:t>luz</a:t>
            </a:r>
            <a:r>
              <a:rPr lang="en-GB" sz="800" dirty="0">
                <a:solidFill>
                  <a:srgbClr val="000000"/>
                </a:solidFill>
                <a:latin typeface="Arial" pitchFamily="34" charset="0"/>
              </a:rPr>
              <a:t> de los </a:t>
            </a:r>
            <a:r>
              <a:rPr lang="en-GB" sz="800" dirty="0" err="1">
                <a:solidFill>
                  <a:srgbClr val="000000"/>
                </a:solidFill>
                <a:latin typeface="Arial" pitchFamily="34" charset="0"/>
              </a:rPr>
              <a:t>productos</a:t>
            </a:r>
            <a:r>
              <a:rPr lang="en-GB" sz="800" dirty="0">
                <a:solidFill>
                  <a:srgbClr val="000000"/>
                </a:solidFill>
                <a:latin typeface="Arial" pitchFamily="34" charset="0"/>
              </a:rPr>
              <a:t> y </a:t>
            </a:r>
            <a:r>
              <a:rPr lang="en-GB" sz="800" dirty="0" err="1">
                <a:solidFill>
                  <a:srgbClr val="000000"/>
                </a:solidFill>
                <a:latin typeface="Arial" pitchFamily="34" charset="0"/>
              </a:rPr>
              <a:t>viceversa</a:t>
            </a:r>
            <a:r>
              <a:rPr lang="en-GB" sz="800" dirty="0">
                <a:solidFill>
                  <a:srgbClr val="000000"/>
                </a:solidFill>
                <a:latin typeface="Arial" pitchFamily="34" charset="0"/>
              </a:rPr>
              <a:t> con el fin de </a:t>
            </a:r>
            <a:r>
              <a:rPr lang="en-GB" sz="800" dirty="0" err="1">
                <a:solidFill>
                  <a:srgbClr val="000000"/>
                </a:solidFill>
                <a:latin typeface="Arial" pitchFamily="34" charset="0"/>
              </a:rPr>
              <a:t>asegurar</a:t>
            </a:r>
            <a:r>
              <a:rPr lang="en-GB" sz="800" dirty="0">
                <a:solidFill>
                  <a:srgbClr val="000000"/>
                </a:solidFill>
                <a:latin typeface="Arial" pitchFamily="34" charset="0"/>
              </a:rPr>
              <a:t> </a:t>
            </a:r>
            <a:r>
              <a:rPr lang="en-GB" sz="800" dirty="0" err="1">
                <a:solidFill>
                  <a:srgbClr val="000000"/>
                </a:solidFill>
                <a:latin typeface="Arial" pitchFamily="34" charset="0"/>
              </a:rPr>
              <a:t>que</a:t>
            </a:r>
            <a:r>
              <a:rPr lang="en-GB" sz="800" dirty="0">
                <a:solidFill>
                  <a:srgbClr val="000000"/>
                </a:solidFill>
                <a:latin typeface="Arial" pitchFamily="34" charset="0"/>
              </a:rPr>
              <a:t> los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contribuyan</a:t>
            </a:r>
            <a:r>
              <a:rPr lang="en-GB" sz="800" dirty="0">
                <a:solidFill>
                  <a:srgbClr val="000000"/>
                </a:solidFill>
                <a:latin typeface="Arial" pitchFamily="34" charset="0"/>
              </a:rPr>
              <a:t> </a:t>
            </a:r>
            <a:r>
              <a:rPr lang="en-GB" sz="800" dirty="0" err="1">
                <a:solidFill>
                  <a:srgbClr val="000000"/>
                </a:solidFill>
                <a:latin typeface="Arial" pitchFamily="34" charset="0"/>
              </a:rPr>
              <a:t>lógicamente</a:t>
            </a:r>
            <a:r>
              <a:rPr lang="en-GB" sz="800" dirty="0">
                <a:solidFill>
                  <a:srgbClr val="000000"/>
                </a:solidFill>
                <a:latin typeface="Arial" pitchFamily="34" charset="0"/>
              </a:rPr>
              <a:t> </a:t>
            </a:r>
            <a:r>
              <a:rPr lang="en-GB" sz="800" dirty="0" err="1">
                <a:solidFill>
                  <a:srgbClr val="000000"/>
                </a:solidFill>
                <a:latin typeface="Arial" pitchFamily="34" charset="0"/>
              </a:rPr>
              <a:t>hacia</a:t>
            </a:r>
            <a:r>
              <a:rPr lang="en-GB" sz="800" dirty="0">
                <a:solidFill>
                  <a:srgbClr val="000000"/>
                </a:solidFill>
                <a:latin typeface="Arial" pitchFamily="34" charset="0"/>
              </a:rPr>
              <a:t> los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 </a:t>
            </a:r>
            <a:r>
              <a:rPr lang="en-GB" sz="800" dirty="0" err="1">
                <a:solidFill>
                  <a:srgbClr val="000000"/>
                </a:solidFill>
                <a:latin typeface="Arial" pitchFamily="34" charset="0"/>
              </a:rPr>
              <a:t>través</a:t>
            </a:r>
            <a:r>
              <a:rPr lang="en-GB" sz="800" dirty="0">
                <a:solidFill>
                  <a:srgbClr val="000000"/>
                </a:solidFill>
                <a:latin typeface="Arial" pitchFamily="34" charset="0"/>
              </a:rPr>
              <a:t> de </a:t>
            </a:r>
            <a:r>
              <a:rPr lang="en-GB" sz="800" dirty="0" err="1">
                <a:solidFill>
                  <a:srgbClr val="000000"/>
                </a:solidFill>
                <a:latin typeface="Arial" pitchFamily="34" charset="0"/>
              </a:rPr>
              <a:t>una</a:t>
            </a:r>
            <a:r>
              <a:rPr lang="en-GB" sz="800" dirty="0">
                <a:solidFill>
                  <a:srgbClr val="000000"/>
                </a:solidFill>
                <a:latin typeface="Arial" pitchFamily="34" charset="0"/>
              </a:rPr>
              <a:t> </a:t>
            </a:r>
            <a:r>
              <a:rPr lang="en-GB" sz="800" dirty="0" err="1">
                <a:solidFill>
                  <a:srgbClr val="000000"/>
                </a:solidFill>
                <a:latin typeface="Arial" pitchFamily="34" charset="0"/>
              </a:rPr>
              <a:t>coherente</a:t>
            </a:r>
            <a:r>
              <a:rPr lang="en-GB" sz="800" dirty="0">
                <a:solidFill>
                  <a:srgbClr val="000000"/>
                </a:solidFill>
                <a:latin typeface="Arial" pitchFamily="34" charset="0"/>
              </a:rPr>
              <a:t> </a:t>
            </a:r>
            <a:r>
              <a:rPr lang="en-GB" sz="800" dirty="0" err="1">
                <a:solidFill>
                  <a:srgbClr val="000000"/>
                </a:solidFill>
                <a:latin typeface="Arial" pitchFamily="34" charset="0"/>
              </a:rPr>
              <a:t>lógica</a:t>
            </a:r>
            <a:r>
              <a:rPr lang="en-GB" sz="800" dirty="0">
                <a:solidFill>
                  <a:srgbClr val="000000"/>
                </a:solidFill>
                <a:latin typeface="Arial" pitchFamily="34" charset="0"/>
              </a:rPr>
              <a:t> "</a:t>
            </a:r>
            <a:r>
              <a:rPr lang="en-GB" sz="800" dirty="0" err="1">
                <a:solidFill>
                  <a:srgbClr val="000000"/>
                </a:solidFill>
                <a:latin typeface="Arial" pitchFamily="34" charset="0"/>
              </a:rPr>
              <a:t>si</a:t>
            </a:r>
            <a:r>
              <a:rPr lang="en-GB" sz="800" dirty="0">
                <a:solidFill>
                  <a:srgbClr val="000000"/>
                </a:solidFill>
                <a:latin typeface="Arial" pitchFamily="34" charset="0"/>
              </a:rPr>
              <a:t>...</a:t>
            </a:r>
            <a:r>
              <a:rPr lang="en-GB" sz="800" dirty="0" err="1">
                <a:solidFill>
                  <a:srgbClr val="000000"/>
                </a:solidFill>
                <a:latin typeface="Arial" pitchFamily="34" charset="0"/>
              </a:rPr>
              <a:t>entonces</a:t>
            </a:r>
            <a:r>
              <a:rPr lang="en-GB" sz="800" dirty="0">
                <a:solidFill>
                  <a:srgbClr val="000000"/>
                </a:solidFill>
                <a:latin typeface="Arial" pitchFamily="34" charset="0"/>
              </a:rPr>
              <a:t>". </a:t>
            </a:r>
          </a:p>
          <a:p>
            <a:r>
              <a:rPr lang="en-GB" sz="800" dirty="0">
                <a:solidFill>
                  <a:srgbClr val="000000"/>
                </a:solidFill>
                <a:latin typeface="Arial" pitchFamily="34" charset="0"/>
              </a:rPr>
              <a:t> Si el MANUD se </a:t>
            </a:r>
            <a:r>
              <a:rPr lang="en-GB" sz="800" dirty="0" err="1">
                <a:solidFill>
                  <a:srgbClr val="000000"/>
                </a:solidFill>
                <a:latin typeface="Arial" pitchFamily="34" charset="0"/>
              </a:rPr>
              <a:t>mantiene</a:t>
            </a:r>
            <a:r>
              <a:rPr lang="en-GB" sz="800" dirty="0">
                <a:solidFill>
                  <a:srgbClr val="000000"/>
                </a:solidFill>
                <a:latin typeface="Arial" pitchFamily="34" charset="0"/>
              </a:rPr>
              <a:t> al </a:t>
            </a:r>
            <a:r>
              <a:rPr lang="en-GB" sz="800" dirty="0" err="1">
                <a:solidFill>
                  <a:srgbClr val="000000"/>
                </a:solidFill>
                <a:latin typeface="Arial" pitchFamily="34" charset="0"/>
              </a:rPr>
              <a:t>nivel</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a:t>
            </a:r>
            <a:r>
              <a:rPr lang="en-GB" sz="800" dirty="0" err="1">
                <a:solidFill>
                  <a:srgbClr val="000000"/>
                </a:solidFill>
                <a:latin typeface="Arial" pitchFamily="34" charset="0"/>
              </a:rPr>
              <a:t>pueden</a:t>
            </a:r>
            <a:r>
              <a:rPr lang="en-GB" sz="800" dirty="0">
                <a:solidFill>
                  <a:srgbClr val="000000"/>
                </a:solidFill>
                <a:latin typeface="Arial" pitchFamily="34" charset="0"/>
              </a:rPr>
              <a:t> </a:t>
            </a:r>
            <a:r>
              <a:rPr lang="en-GB" sz="800" dirty="0" err="1">
                <a:solidFill>
                  <a:srgbClr val="000000"/>
                </a:solidFill>
                <a:latin typeface="Arial" pitchFamily="34" charset="0"/>
              </a:rPr>
              <a:t>ser</a:t>
            </a:r>
            <a:r>
              <a:rPr lang="en-GB" sz="800" dirty="0">
                <a:solidFill>
                  <a:srgbClr val="000000"/>
                </a:solidFill>
                <a:latin typeface="Arial" pitchFamily="34" charset="0"/>
              </a:rPr>
              <a:t> </a:t>
            </a:r>
            <a:r>
              <a:rPr lang="en-GB" sz="800" dirty="0" err="1">
                <a:solidFill>
                  <a:srgbClr val="000000"/>
                </a:solidFill>
                <a:latin typeface="Arial" pitchFamily="34" charset="0"/>
              </a:rPr>
              <a:t>definidos</a:t>
            </a:r>
            <a:r>
              <a:rPr lang="en-GB" sz="800" dirty="0">
                <a:solidFill>
                  <a:srgbClr val="000000"/>
                </a:solidFill>
                <a:latin typeface="Arial" pitchFamily="34" charset="0"/>
              </a:rPr>
              <a:t> en un Plan de </a:t>
            </a:r>
            <a:r>
              <a:rPr lang="en-GB" sz="800" dirty="0" err="1">
                <a:solidFill>
                  <a:srgbClr val="000000"/>
                </a:solidFill>
                <a:latin typeface="Arial" pitchFamily="34" charset="0"/>
              </a:rPr>
              <a:t>Acción</a:t>
            </a:r>
            <a:r>
              <a:rPr lang="en-GB" sz="800" dirty="0">
                <a:solidFill>
                  <a:srgbClr val="000000"/>
                </a:solidFill>
                <a:latin typeface="Arial" pitchFamily="34" charset="0"/>
              </a:rPr>
              <a:t> del MANUD o en </a:t>
            </a:r>
            <a:r>
              <a:rPr lang="en-GB" sz="800" dirty="0" err="1">
                <a:solidFill>
                  <a:srgbClr val="000000"/>
                </a:solidFill>
                <a:latin typeface="Arial" pitchFamily="34" charset="0"/>
              </a:rPr>
              <a:t>documentos</a:t>
            </a:r>
            <a:r>
              <a:rPr lang="en-GB" sz="800" dirty="0">
                <a:solidFill>
                  <a:srgbClr val="000000"/>
                </a:solidFill>
                <a:latin typeface="Arial" pitchFamily="34" charset="0"/>
              </a:rPr>
              <a:t> de </a:t>
            </a:r>
            <a:r>
              <a:rPr lang="en-GB" sz="800" dirty="0" err="1">
                <a:solidFill>
                  <a:srgbClr val="000000"/>
                </a:solidFill>
                <a:latin typeface="Arial" pitchFamily="34" charset="0"/>
              </a:rPr>
              <a:t>agencia</a:t>
            </a:r>
            <a:r>
              <a:rPr lang="en-GB" sz="800" dirty="0">
                <a:solidFill>
                  <a:srgbClr val="000000"/>
                </a:solidFill>
                <a:latin typeface="Arial" pitchFamily="34" charset="0"/>
              </a:rPr>
              <a:t> </a:t>
            </a:r>
            <a:r>
              <a:rPr lang="en-GB" sz="800" dirty="0" err="1">
                <a:solidFill>
                  <a:srgbClr val="000000"/>
                </a:solidFill>
                <a:latin typeface="Arial" pitchFamily="34" charset="0"/>
              </a:rPr>
              <a:t>como</a:t>
            </a:r>
            <a:r>
              <a:rPr lang="en-GB" sz="800" dirty="0">
                <a:solidFill>
                  <a:srgbClr val="000000"/>
                </a:solidFill>
                <a:latin typeface="Arial" pitchFamily="34" charset="0"/>
              </a:rPr>
              <a:t> el PAPP/CPAP</a:t>
            </a:r>
          </a:p>
          <a:p>
            <a:r>
              <a:rPr lang="en-GB" sz="800" dirty="0" err="1">
                <a:solidFill>
                  <a:srgbClr val="000000"/>
                </a:solidFill>
                <a:latin typeface="Arial" pitchFamily="34" charset="0"/>
              </a:rPr>
              <a:t>Independientemente</a:t>
            </a:r>
            <a:r>
              <a:rPr lang="en-GB" sz="800" dirty="0">
                <a:solidFill>
                  <a:srgbClr val="000000"/>
                </a:solidFill>
                <a:latin typeface="Arial" pitchFamily="34" charset="0"/>
              </a:rPr>
              <a:t> de la </a:t>
            </a:r>
            <a:r>
              <a:rPr lang="en-GB" sz="800" dirty="0" err="1">
                <a:solidFill>
                  <a:srgbClr val="000000"/>
                </a:solidFill>
                <a:latin typeface="Arial" pitchFamily="34" charset="0"/>
              </a:rPr>
              <a:t>opción</a:t>
            </a:r>
            <a:r>
              <a:rPr lang="en-GB" sz="800" dirty="0">
                <a:solidFill>
                  <a:srgbClr val="000000"/>
                </a:solidFill>
                <a:latin typeface="Arial" pitchFamily="34" charset="0"/>
              </a:rPr>
              <a:t> </a:t>
            </a:r>
            <a:r>
              <a:rPr lang="en-GB" sz="800" dirty="0" err="1">
                <a:solidFill>
                  <a:srgbClr val="000000"/>
                </a:solidFill>
                <a:latin typeface="Arial" pitchFamily="34" charset="0"/>
              </a:rPr>
              <a:t>elegida</a:t>
            </a:r>
            <a:r>
              <a:rPr lang="en-GB" sz="800" dirty="0">
                <a:solidFill>
                  <a:srgbClr val="000000"/>
                </a:solidFill>
                <a:latin typeface="Arial" pitchFamily="34" charset="0"/>
              </a:rPr>
              <a:t>, </a:t>
            </a:r>
            <a:r>
              <a:rPr lang="en-GB" sz="800" dirty="0" err="1">
                <a:solidFill>
                  <a:srgbClr val="000000"/>
                </a:solidFill>
                <a:latin typeface="Arial" pitchFamily="34" charset="0"/>
              </a:rPr>
              <a:t>agencias</a:t>
            </a:r>
            <a:r>
              <a:rPr lang="en-GB" sz="800" dirty="0">
                <a:solidFill>
                  <a:srgbClr val="000000"/>
                </a:solidFill>
                <a:latin typeface="Arial" pitchFamily="34" charset="0"/>
              </a:rPr>
              <a:t> </a:t>
            </a:r>
            <a:r>
              <a:rPr lang="en-GB" sz="800" dirty="0" err="1">
                <a:solidFill>
                  <a:srgbClr val="000000"/>
                </a:solidFill>
                <a:latin typeface="Arial" pitchFamily="34" charset="0"/>
              </a:rPr>
              <a:t>deben</a:t>
            </a:r>
            <a:r>
              <a:rPr lang="en-GB" sz="800" dirty="0">
                <a:solidFill>
                  <a:srgbClr val="000000"/>
                </a:solidFill>
                <a:latin typeface="Arial" pitchFamily="34" charset="0"/>
              </a:rPr>
              <a:t> </a:t>
            </a:r>
            <a:r>
              <a:rPr lang="en-GB" sz="800" dirty="0" err="1">
                <a:solidFill>
                  <a:srgbClr val="000000"/>
                </a:solidFill>
                <a:latin typeface="Arial" pitchFamily="34" charset="0"/>
              </a:rPr>
              <a:t>rendir</a:t>
            </a:r>
            <a:r>
              <a:rPr lang="en-GB" sz="800" dirty="0">
                <a:solidFill>
                  <a:srgbClr val="000000"/>
                </a:solidFill>
                <a:latin typeface="Arial" pitchFamily="34" charset="0"/>
              </a:rPr>
              <a:t> </a:t>
            </a:r>
            <a:r>
              <a:rPr lang="en-GB" sz="800" dirty="0" err="1">
                <a:solidFill>
                  <a:srgbClr val="000000"/>
                </a:solidFill>
                <a:latin typeface="Arial" pitchFamily="34" charset="0"/>
              </a:rPr>
              <a:t>cuentas</a:t>
            </a:r>
            <a:r>
              <a:rPr lang="en-GB" sz="800" dirty="0">
                <a:solidFill>
                  <a:srgbClr val="000000"/>
                </a:solidFill>
                <a:latin typeface="Arial" pitchFamily="34" charset="0"/>
              </a:rPr>
              <a:t> de sus </a:t>
            </a:r>
            <a:r>
              <a:rPr lang="en-GB" sz="800" dirty="0" err="1">
                <a:solidFill>
                  <a:srgbClr val="000000"/>
                </a:solidFill>
                <a:latin typeface="Arial" pitchFamily="34" charset="0"/>
              </a:rPr>
              <a:t>respectivas</a:t>
            </a:r>
            <a:r>
              <a:rPr lang="en-GB" sz="800" dirty="0">
                <a:solidFill>
                  <a:srgbClr val="000000"/>
                </a:solidFill>
                <a:latin typeface="Arial" pitchFamily="34" charset="0"/>
              </a:rPr>
              <a:t> </a:t>
            </a:r>
            <a:r>
              <a:rPr lang="en-GB" sz="800" dirty="0" err="1">
                <a:solidFill>
                  <a:srgbClr val="000000"/>
                </a:solidFill>
                <a:latin typeface="Arial" pitchFamily="34" charset="0"/>
              </a:rPr>
              <a:t>contribuciones</a:t>
            </a:r>
            <a:r>
              <a:rPr lang="en-GB" sz="800" dirty="0">
                <a:solidFill>
                  <a:srgbClr val="000000"/>
                </a:solidFill>
                <a:latin typeface="Arial" pitchFamily="34" charset="0"/>
              </a:rPr>
              <a:t> al </a:t>
            </a:r>
            <a:r>
              <a:rPr lang="en-GB" sz="800" dirty="0" err="1">
                <a:solidFill>
                  <a:srgbClr val="000000"/>
                </a:solidFill>
                <a:latin typeface="Arial" pitchFamily="34" charset="0"/>
              </a:rPr>
              <a:t>logro</a:t>
            </a:r>
            <a:r>
              <a:rPr lang="en-GB" sz="800" dirty="0">
                <a:solidFill>
                  <a:srgbClr val="000000"/>
                </a:solidFill>
                <a:latin typeface="Arial" pitchFamily="34" charset="0"/>
              </a:rPr>
              <a:t> de </a:t>
            </a:r>
            <a:r>
              <a:rPr lang="en-GB" sz="800" dirty="0" err="1">
                <a:solidFill>
                  <a:srgbClr val="000000"/>
                </a:solidFill>
                <a:latin typeface="Arial" pitchFamily="34" charset="0"/>
              </a:rPr>
              <a:t>efectos</a:t>
            </a:r>
            <a:r>
              <a:rPr lang="en-GB" sz="800" dirty="0">
                <a:solidFill>
                  <a:srgbClr val="000000"/>
                </a:solidFill>
                <a:latin typeface="Arial" pitchFamily="34" charset="0"/>
              </a:rPr>
              <a:t> </a:t>
            </a:r>
            <a:r>
              <a:rPr lang="en-GB" sz="800" dirty="0" err="1">
                <a:solidFill>
                  <a:srgbClr val="000000"/>
                </a:solidFill>
                <a:latin typeface="Arial" pitchFamily="34" charset="0"/>
              </a:rPr>
              <a:t>directos</a:t>
            </a:r>
            <a:r>
              <a:rPr lang="en-GB" sz="800" dirty="0">
                <a:solidFill>
                  <a:srgbClr val="000000"/>
                </a:solidFill>
                <a:latin typeface="Arial" pitchFamily="34" charset="0"/>
              </a:rPr>
              <a:t>. Las </a:t>
            </a:r>
            <a:r>
              <a:rPr lang="en-GB" sz="800" dirty="0" err="1">
                <a:solidFill>
                  <a:srgbClr val="000000"/>
                </a:solidFill>
                <a:latin typeface="Arial" pitchFamily="34" charset="0"/>
              </a:rPr>
              <a:t>agencias</a:t>
            </a:r>
            <a:r>
              <a:rPr lang="en-GB" sz="800" dirty="0">
                <a:solidFill>
                  <a:srgbClr val="000000"/>
                </a:solidFill>
                <a:latin typeface="Arial" pitchFamily="34" charset="0"/>
              </a:rPr>
              <a:t> </a:t>
            </a:r>
            <a:r>
              <a:rPr lang="en-GB" sz="800" dirty="0" err="1">
                <a:solidFill>
                  <a:srgbClr val="000000"/>
                </a:solidFill>
                <a:latin typeface="Arial" pitchFamily="34" charset="0"/>
              </a:rPr>
              <a:t>deben</a:t>
            </a:r>
            <a:r>
              <a:rPr lang="en-GB" sz="800" dirty="0">
                <a:solidFill>
                  <a:srgbClr val="000000"/>
                </a:solidFill>
                <a:latin typeface="Arial" pitchFamily="34" charset="0"/>
              </a:rPr>
              <a:t> </a:t>
            </a:r>
            <a:r>
              <a:rPr lang="en-GB" sz="800" dirty="0" err="1">
                <a:solidFill>
                  <a:srgbClr val="000000"/>
                </a:solidFill>
                <a:latin typeface="Arial" pitchFamily="34" charset="0"/>
              </a:rPr>
              <a:t>rendir</a:t>
            </a:r>
            <a:r>
              <a:rPr lang="en-GB" sz="800" dirty="0">
                <a:solidFill>
                  <a:srgbClr val="000000"/>
                </a:solidFill>
                <a:latin typeface="Arial" pitchFamily="34" charset="0"/>
              </a:rPr>
              <a:t> </a:t>
            </a:r>
            <a:r>
              <a:rPr lang="en-GB" sz="800" dirty="0" err="1">
                <a:solidFill>
                  <a:srgbClr val="000000"/>
                </a:solidFill>
                <a:latin typeface="Arial" pitchFamily="34" charset="0"/>
              </a:rPr>
              <a:t>plenamente</a:t>
            </a:r>
            <a:r>
              <a:rPr lang="en-GB" sz="800" dirty="0">
                <a:solidFill>
                  <a:srgbClr val="000000"/>
                </a:solidFill>
                <a:latin typeface="Arial" pitchFamily="34" charset="0"/>
              </a:rPr>
              <a:t> </a:t>
            </a:r>
            <a:r>
              <a:rPr lang="en-GB" sz="800" dirty="0" err="1">
                <a:solidFill>
                  <a:srgbClr val="000000"/>
                </a:solidFill>
                <a:latin typeface="Arial" pitchFamily="34" charset="0"/>
              </a:rPr>
              <a:t>cuentas</a:t>
            </a:r>
            <a:r>
              <a:rPr lang="en-GB" sz="800" dirty="0">
                <a:solidFill>
                  <a:srgbClr val="000000"/>
                </a:solidFill>
                <a:latin typeface="Arial" pitchFamily="34" charset="0"/>
              </a:rPr>
              <a:t> de sus </a:t>
            </a:r>
            <a:r>
              <a:rPr lang="en-GB" sz="800" dirty="0" err="1">
                <a:solidFill>
                  <a:srgbClr val="000000"/>
                </a:solidFill>
                <a:latin typeface="Arial" pitchFamily="34" charset="0"/>
              </a:rPr>
              <a:t>respectivas</a:t>
            </a:r>
            <a:r>
              <a:rPr lang="en-GB" sz="800" dirty="0">
                <a:solidFill>
                  <a:srgbClr val="000000"/>
                </a:solidFill>
                <a:latin typeface="Arial" pitchFamily="34" charset="0"/>
              </a:rPr>
              <a:t> </a:t>
            </a:r>
            <a:r>
              <a:rPr lang="en-GB" sz="800" dirty="0" err="1">
                <a:solidFill>
                  <a:srgbClr val="000000"/>
                </a:solidFill>
                <a:latin typeface="Arial" pitchFamily="34" charset="0"/>
              </a:rPr>
              <a:t>producciones</a:t>
            </a:r>
            <a:r>
              <a:rPr lang="en-GB" sz="800" dirty="0">
                <a:solidFill>
                  <a:srgbClr val="000000"/>
                </a:solidFill>
                <a:latin typeface="Arial" pitchFamily="34" charset="0"/>
              </a:rPr>
              <a:t>. </a:t>
            </a:r>
            <a:r>
              <a:rPr lang="en-GB" sz="800" b="1" dirty="0">
                <a:solidFill>
                  <a:srgbClr val="000000"/>
                </a:solidFill>
                <a:latin typeface="Arial" pitchFamily="34" charset="0"/>
              </a:rPr>
              <a:t>Las </a:t>
            </a:r>
            <a:r>
              <a:rPr lang="en-GB" sz="800" b="1" dirty="0" err="1">
                <a:solidFill>
                  <a:srgbClr val="000000"/>
                </a:solidFill>
                <a:latin typeface="Arial" pitchFamily="34" charset="0"/>
              </a:rPr>
              <a:t>productos</a:t>
            </a:r>
            <a:r>
              <a:rPr lang="en-GB" sz="800" b="1" dirty="0">
                <a:solidFill>
                  <a:srgbClr val="000000"/>
                </a:solidFill>
                <a:latin typeface="Arial" pitchFamily="34" charset="0"/>
              </a:rPr>
              <a:t> </a:t>
            </a:r>
            <a:r>
              <a:rPr lang="en-GB" sz="800" b="1" dirty="0" err="1">
                <a:solidFill>
                  <a:srgbClr val="000000"/>
                </a:solidFill>
                <a:latin typeface="Arial" pitchFamily="34" charset="0"/>
              </a:rPr>
              <a:t>sólo</a:t>
            </a:r>
            <a:r>
              <a:rPr lang="en-GB" sz="800" b="1" dirty="0">
                <a:solidFill>
                  <a:srgbClr val="000000"/>
                </a:solidFill>
                <a:latin typeface="Arial" pitchFamily="34" charset="0"/>
              </a:rPr>
              <a:t> </a:t>
            </a:r>
            <a:r>
              <a:rPr lang="en-GB" sz="800" b="1" dirty="0" err="1">
                <a:solidFill>
                  <a:srgbClr val="000000"/>
                </a:solidFill>
                <a:latin typeface="Arial" pitchFamily="34" charset="0"/>
              </a:rPr>
              <a:t>pueden</a:t>
            </a:r>
            <a:r>
              <a:rPr lang="en-GB" sz="800" b="1" dirty="0">
                <a:solidFill>
                  <a:srgbClr val="000000"/>
                </a:solidFill>
                <a:latin typeface="Arial" pitchFamily="34" charset="0"/>
              </a:rPr>
              <a:t> </a:t>
            </a:r>
            <a:r>
              <a:rPr lang="en-GB" sz="800" b="1" dirty="0" err="1">
                <a:solidFill>
                  <a:srgbClr val="000000"/>
                </a:solidFill>
                <a:latin typeface="Arial" pitchFamily="34" charset="0"/>
              </a:rPr>
              <a:t>ser</a:t>
            </a:r>
            <a:r>
              <a:rPr lang="en-GB" sz="800" b="1" dirty="0">
                <a:solidFill>
                  <a:srgbClr val="000000"/>
                </a:solidFill>
                <a:latin typeface="Arial" pitchFamily="34" charset="0"/>
              </a:rPr>
              <a:t> </a:t>
            </a:r>
            <a:r>
              <a:rPr lang="en-GB" sz="800" b="1" dirty="0" err="1">
                <a:solidFill>
                  <a:srgbClr val="000000"/>
                </a:solidFill>
                <a:latin typeface="Arial" pitchFamily="34" charset="0"/>
              </a:rPr>
              <a:t>compartidos</a:t>
            </a:r>
            <a:r>
              <a:rPr lang="en-GB" sz="800" b="1" dirty="0">
                <a:solidFill>
                  <a:srgbClr val="000000"/>
                </a:solidFill>
                <a:latin typeface="Arial" pitchFamily="34" charset="0"/>
              </a:rPr>
              <a:t> </a:t>
            </a:r>
            <a:r>
              <a:rPr lang="en-GB" sz="800" b="1" dirty="0" err="1">
                <a:solidFill>
                  <a:srgbClr val="000000"/>
                </a:solidFill>
                <a:latin typeface="Arial" pitchFamily="34" charset="0"/>
              </a:rPr>
              <a:t>por</a:t>
            </a:r>
            <a:r>
              <a:rPr lang="en-GB" sz="800" b="1" dirty="0">
                <a:solidFill>
                  <a:srgbClr val="000000"/>
                </a:solidFill>
                <a:latin typeface="Arial" pitchFamily="34" charset="0"/>
              </a:rPr>
              <a:t> dos o </a:t>
            </a:r>
            <a:r>
              <a:rPr lang="en-GB" sz="800" b="1" dirty="0" err="1">
                <a:solidFill>
                  <a:srgbClr val="000000"/>
                </a:solidFill>
                <a:latin typeface="Arial" pitchFamily="34" charset="0"/>
              </a:rPr>
              <a:t>más</a:t>
            </a:r>
            <a:r>
              <a:rPr lang="en-GB" sz="800" b="1" dirty="0">
                <a:solidFill>
                  <a:srgbClr val="000000"/>
                </a:solidFill>
                <a:latin typeface="Arial" pitchFamily="34" charset="0"/>
              </a:rPr>
              <a:t> </a:t>
            </a:r>
            <a:r>
              <a:rPr lang="en-GB" sz="800" b="1" dirty="0" err="1">
                <a:solidFill>
                  <a:srgbClr val="000000"/>
                </a:solidFill>
                <a:latin typeface="Arial" pitchFamily="34" charset="0"/>
              </a:rPr>
              <a:t>organismos</a:t>
            </a:r>
            <a:r>
              <a:rPr lang="en-GB" sz="800" b="1" dirty="0">
                <a:solidFill>
                  <a:srgbClr val="000000"/>
                </a:solidFill>
                <a:latin typeface="Arial" pitchFamily="34" charset="0"/>
              </a:rPr>
              <a:t> y sus </a:t>
            </a:r>
            <a:r>
              <a:rPr lang="en-GB" sz="800" b="1" dirty="0" err="1">
                <a:solidFill>
                  <a:srgbClr val="000000"/>
                </a:solidFill>
                <a:latin typeface="Arial" pitchFamily="34" charset="0"/>
              </a:rPr>
              <a:t>asociados</a:t>
            </a:r>
            <a:r>
              <a:rPr lang="en-GB" sz="800" b="1" dirty="0">
                <a:solidFill>
                  <a:srgbClr val="000000"/>
                </a:solidFill>
                <a:latin typeface="Arial" pitchFamily="34" charset="0"/>
              </a:rPr>
              <a:t> en la </a:t>
            </a:r>
            <a:r>
              <a:rPr lang="en-GB" sz="800" b="1" dirty="0" err="1">
                <a:solidFill>
                  <a:srgbClr val="000000"/>
                </a:solidFill>
                <a:latin typeface="Arial" pitchFamily="34" charset="0"/>
              </a:rPr>
              <a:t>ejecución</a:t>
            </a:r>
            <a:r>
              <a:rPr lang="en-GB" sz="800" b="1" dirty="0">
                <a:solidFill>
                  <a:srgbClr val="000000"/>
                </a:solidFill>
                <a:latin typeface="Arial" pitchFamily="34" charset="0"/>
              </a:rPr>
              <a:t> </a:t>
            </a:r>
            <a:r>
              <a:rPr lang="en-GB" sz="800" b="1" dirty="0" err="1">
                <a:solidFill>
                  <a:srgbClr val="000000"/>
                </a:solidFill>
                <a:latin typeface="Arial" pitchFamily="34" charset="0"/>
              </a:rPr>
              <a:t>si</a:t>
            </a:r>
            <a:r>
              <a:rPr lang="en-GB" sz="800" b="1" dirty="0">
                <a:solidFill>
                  <a:srgbClr val="000000"/>
                </a:solidFill>
                <a:latin typeface="Arial" pitchFamily="34" charset="0"/>
              </a:rPr>
              <a:t> </a:t>
            </a:r>
            <a:r>
              <a:rPr lang="en-GB" sz="800" b="1" dirty="0" err="1">
                <a:solidFill>
                  <a:srgbClr val="000000"/>
                </a:solidFill>
                <a:latin typeface="Arial" pitchFamily="34" charset="0"/>
              </a:rPr>
              <a:t>indican</a:t>
            </a:r>
            <a:r>
              <a:rPr lang="en-GB" sz="800" b="1" dirty="0">
                <a:solidFill>
                  <a:srgbClr val="000000"/>
                </a:solidFill>
                <a:latin typeface="Arial" pitchFamily="34" charset="0"/>
              </a:rPr>
              <a:t> </a:t>
            </a:r>
            <a:r>
              <a:rPr lang="en-GB" sz="800" b="1" dirty="0" err="1">
                <a:solidFill>
                  <a:srgbClr val="000000"/>
                </a:solidFill>
                <a:latin typeface="Arial" pitchFamily="34" charset="0"/>
              </a:rPr>
              <a:t>una</a:t>
            </a:r>
            <a:r>
              <a:rPr lang="en-GB" sz="800" b="1" dirty="0">
                <a:solidFill>
                  <a:srgbClr val="000000"/>
                </a:solidFill>
                <a:latin typeface="Arial" pitchFamily="34" charset="0"/>
              </a:rPr>
              <a:t> </a:t>
            </a:r>
            <a:r>
              <a:rPr lang="en-GB" sz="800" b="1" dirty="0" err="1">
                <a:solidFill>
                  <a:srgbClr val="000000"/>
                </a:solidFill>
                <a:latin typeface="Arial" pitchFamily="34" charset="0"/>
              </a:rPr>
              <a:t>oportunidad</a:t>
            </a:r>
            <a:r>
              <a:rPr lang="en-GB" sz="800" b="1" dirty="0">
                <a:solidFill>
                  <a:srgbClr val="000000"/>
                </a:solidFill>
                <a:latin typeface="Arial" pitchFamily="34" charset="0"/>
              </a:rPr>
              <a:t> </a:t>
            </a:r>
            <a:r>
              <a:rPr lang="en-GB" sz="800" b="1" dirty="0" err="1">
                <a:solidFill>
                  <a:srgbClr val="000000"/>
                </a:solidFill>
                <a:latin typeface="Arial" pitchFamily="34" charset="0"/>
              </a:rPr>
              <a:t>para</a:t>
            </a:r>
            <a:r>
              <a:rPr lang="en-GB" sz="800" b="1" dirty="0">
                <a:solidFill>
                  <a:srgbClr val="000000"/>
                </a:solidFill>
                <a:latin typeface="Arial" pitchFamily="34" charset="0"/>
              </a:rPr>
              <a:t> la </a:t>
            </a:r>
            <a:r>
              <a:rPr lang="en-GB" sz="800" b="1" dirty="0" err="1">
                <a:solidFill>
                  <a:srgbClr val="000000"/>
                </a:solidFill>
                <a:latin typeface="Arial" pitchFamily="34" charset="0"/>
              </a:rPr>
              <a:t>programación</a:t>
            </a:r>
            <a:r>
              <a:rPr lang="en-GB" sz="800" b="1" dirty="0">
                <a:solidFill>
                  <a:srgbClr val="000000"/>
                </a:solidFill>
                <a:latin typeface="Arial" pitchFamily="34" charset="0"/>
              </a:rPr>
              <a:t> </a:t>
            </a:r>
            <a:r>
              <a:rPr lang="en-GB" sz="800" b="1" dirty="0" err="1">
                <a:solidFill>
                  <a:srgbClr val="000000"/>
                </a:solidFill>
                <a:latin typeface="Arial" pitchFamily="34" charset="0"/>
              </a:rPr>
              <a:t>conjunta</a:t>
            </a:r>
            <a:r>
              <a:rPr lang="en-GB" sz="800" b="1" dirty="0">
                <a:solidFill>
                  <a:srgbClr val="000000"/>
                </a:solidFill>
                <a:latin typeface="Arial" pitchFamily="34" charset="0"/>
              </a:rPr>
              <a:t>.</a:t>
            </a:r>
            <a:r>
              <a:rPr lang="en-GB" sz="800" dirty="0">
                <a:solidFill>
                  <a:srgbClr val="000000"/>
                </a:solidFill>
                <a:latin typeface="Arial" pitchFamily="34" charset="0"/>
              </a:rPr>
              <a:t> Las </a:t>
            </a:r>
            <a:r>
              <a:rPr lang="en-GB" sz="800" dirty="0" err="1">
                <a:solidFill>
                  <a:srgbClr val="000000"/>
                </a:solidFill>
                <a:latin typeface="Arial" pitchFamily="34" charset="0"/>
              </a:rPr>
              <a:t>productos</a:t>
            </a:r>
            <a:r>
              <a:rPr lang="en-GB" sz="800" dirty="0">
                <a:solidFill>
                  <a:srgbClr val="000000"/>
                </a:solidFill>
                <a:latin typeface="Arial" pitchFamily="34" charset="0"/>
              </a:rPr>
              <a:t> </a:t>
            </a:r>
            <a:r>
              <a:rPr lang="en-GB" sz="800" dirty="0" err="1">
                <a:solidFill>
                  <a:srgbClr val="000000"/>
                </a:solidFill>
                <a:latin typeface="Arial" pitchFamily="34" charset="0"/>
              </a:rPr>
              <a:t>pueden</a:t>
            </a:r>
            <a:r>
              <a:rPr lang="en-GB" sz="800" dirty="0">
                <a:solidFill>
                  <a:srgbClr val="000000"/>
                </a:solidFill>
                <a:latin typeface="Arial" pitchFamily="34" charset="0"/>
              </a:rPr>
              <a:t> </a:t>
            </a:r>
            <a:r>
              <a:rPr lang="en-GB" sz="800" dirty="0" err="1">
                <a:solidFill>
                  <a:srgbClr val="000000"/>
                </a:solidFill>
                <a:latin typeface="Arial" pitchFamily="34" charset="0"/>
              </a:rPr>
              <a:t>ajustarse</a:t>
            </a:r>
            <a:r>
              <a:rPr lang="en-GB" sz="800" dirty="0">
                <a:solidFill>
                  <a:srgbClr val="000000"/>
                </a:solidFill>
                <a:latin typeface="Arial" pitchFamily="34" charset="0"/>
              </a:rPr>
              <a:t>, </a:t>
            </a:r>
            <a:r>
              <a:rPr lang="en-GB" sz="800" dirty="0" err="1">
                <a:solidFill>
                  <a:srgbClr val="000000"/>
                </a:solidFill>
                <a:latin typeface="Arial" pitchFamily="34" charset="0"/>
              </a:rPr>
              <a:t>cuando</a:t>
            </a:r>
            <a:r>
              <a:rPr lang="en-GB" sz="800" dirty="0">
                <a:solidFill>
                  <a:srgbClr val="000000"/>
                </a:solidFill>
                <a:latin typeface="Arial" pitchFamily="34" charset="0"/>
              </a:rPr>
              <a:t> sea </a:t>
            </a:r>
            <a:r>
              <a:rPr lang="en-GB" sz="800" dirty="0" err="1">
                <a:solidFill>
                  <a:srgbClr val="000000"/>
                </a:solidFill>
                <a:latin typeface="Arial" pitchFamily="34" charset="0"/>
              </a:rPr>
              <a:t>necesario</a:t>
            </a:r>
            <a:r>
              <a:rPr lang="en-GB" sz="800" dirty="0">
                <a:solidFill>
                  <a:srgbClr val="000000"/>
                </a:solidFill>
                <a:latin typeface="Arial" pitchFamily="34" charset="0"/>
              </a:rPr>
              <a:t>, </a:t>
            </a:r>
            <a:r>
              <a:rPr lang="en-GB" sz="800" dirty="0" err="1">
                <a:solidFill>
                  <a:srgbClr val="000000"/>
                </a:solidFill>
                <a:latin typeface="Arial" pitchFamily="34" charset="0"/>
              </a:rPr>
              <a:t>para</a:t>
            </a:r>
            <a:r>
              <a:rPr lang="en-GB" sz="800" dirty="0">
                <a:solidFill>
                  <a:srgbClr val="000000"/>
                </a:solidFill>
                <a:latin typeface="Arial" pitchFamily="34" charset="0"/>
              </a:rPr>
              <a:t> </a:t>
            </a:r>
            <a:r>
              <a:rPr lang="en-GB" sz="800" dirty="0" err="1">
                <a:solidFill>
                  <a:srgbClr val="000000"/>
                </a:solidFill>
                <a:latin typeface="Arial" pitchFamily="34" charset="0"/>
              </a:rPr>
              <a:t>tener</a:t>
            </a:r>
            <a:r>
              <a:rPr lang="en-GB" sz="800" dirty="0">
                <a:solidFill>
                  <a:srgbClr val="000000"/>
                </a:solidFill>
                <a:latin typeface="Arial" pitchFamily="34" charset="0"/>
              </a:rPr>
              <a:t> en </a:t>
            </a:r>
            <a:r>
              <a:rPr lang="en-GB" sz="800" dirty="0" err="1">
                <a:solidFill>
                  <a:srgbClr val="000000"/>
                </a:solidFill>
                <a:latin typeface="Arial" pitchFamily="34" charset="0"/>
              </a:rPr>
              <a:t>cuenta</a:t>
            </a:r>
            <a:r>
              <a:rPr lang="en-GB" sz="800" dirty="0">
                <a:solidFill>
                  <a:srgbClr val="000000"/>
                </a:solidFill>
                <a:latin typeface="Arial" pitchFamily="34" charset="0"/>
              </a:rPr>
              <a:t> los </a:t>
            </a:r>
            <a:r>
              <a:rPr lang="en-GB" sz="800" dirty="0" err="1">
                <a:solidFill>
                  <a:srgbClr val="000000"/>
                </a:solidFill>
                <a:latin typeface="Arial" pitchFamily="34" charset="0"/>
              </a:rPr>
              <a:t>cambios</a:t>
            </a:r>
            <a:r>
              <a:rPr lang="en-GB" sz="800" dirty="0">
                <a:solidFill>
                  <a:srgbClr val="000000"/>
                </a:solidFill>
                <a:latin typeface="Arial" pitchFamily="34" charset="0"/>
              </a:rPr>
              <a:t> en el </a:t>
            </a:r>
            <a:r>
              <a:rPr lang="en-GB" sz="800" dirty="0" err="1">
                <a:solidFill>
                  <a:srgbClr val="000000"/>
                </a:solidFill>
                <a:latin typeface="Arial" pitchFamily="34" charset="0"/>
              </a:rPr>
              <a:t>entorno</a:t>
            </a:r>
            <a:r>
              <a:rPr lang="en-GB" sz="800" dirty="0">
                <a:solidFill>
                  <a:srgbClr val="000000"/>
                </a:solidFill>
                <a:latin typeface="Arial" pitchFamily="34" charset="0"/>
              </a:rPr>
              <a:t> de </a:t>
            </a:r>
            <a:r>
              <a:rPr lang="en-GB" sz="800" dirty="0" err="1">
                <a:solidFill>
                  <a:srgbClr val="000000"/>
                </a:solidFill>
                <a:latin typeface="Arial" pitchFamily="34" charset="0"/>
              </a:rPr>
              <a:t>desarrollo</a:t>
            </a:r>
            <a:r>
              <a:rPr lang="en-GB" sz="800" dirty="0">
                <a:solidFill>
                  <a:srgbClr val="000000"/>
                </a:solidFill>
                <a:latin typeface="Arial" pitchFamily="34" charset="0"/>
              </a:rPr>
              <a:t>, </a:t>
            </a:r>
            <a:r>
              <a:rPr lang="en-GB" sz="800" dirty="0" err="1">
                <a:solidFill>
                  <a:srgbClr val="000000"/>
                </a:solidFill>
                <a:latin typeface="Arial" pitchFamily="34" charset="0"/>
              </a:rPr>
              <a:t>incluidos</a:t>
            </a:r>
            <a:r>
              <a:rPr lang="en-GB" sz="800" dirty="0">
                <a:solidFill>
                  <a:srgbClr val="000000"/>
                </a:solidFill>
                <a:latin typeface="Arial" pitchFamily="34" charset="0"/>
              </a:rPr>
              <a:t> los </a:t>
            </a:r>
            <a:r>
              <a:rPr lang="en-GB" sz="800" dirty="0" err="1">
                <a:solidFill>
                  <a:srgbClr val="000000"/>
                </a:solidFill>
                <a:latin typeface="Arial" pitchFamily="34" charset="0"/>
              </a:rPr>
              <a:t>cambios</a:t>
            </a:r>
            <a:r>
              <a:rPr lang="en-GB" sz="800" dirty="0">
                <a:solidFill>
                  <a:srgbClr val="000000"/>
                </a:solidFill>
                <a:latin typeface="Arial" pitchFamily="34" charset="0"/>
              </a:rPr>
              <a:t> en la </a:t>
            </a:r>
            <a:r>
              <a:rPr lang="en-GB" sz="800" dirty="0" err="1">
                <a:solidFill>
                  <a:srgbClr val="000000"/>
                </a:solidFill>
                <a:latin typeface="Arial" pitchFamily="34" charset="0"/>
              </a:rPr>
              <a:t>disponibilidad</a:t>
            </a:r>
            <a:r>
              <a:rPr lang="en-GB" sz="800" dirty="0">
                <a:solidFill>
                  <a:srgbClr val="000000"/>
                </a:solidFill>
                <a:latin typeface="Arial" pitchFamily="34" charset="0"/>
              </a:rPr>
              <a:t> de </a:t>
            </a:r>
            <a:r>
              <a:rPr lang="en-GB" sz="800" dirty="0" err="1">
                <a:solidFill>
                  <a:srgbClr val="000000"/>
                </a:solidFill>
                <a:latin typeface="Arial" pitchFamily="34" charset="0"/>
              </a:rPr>
              <a:t>recursos</a:t>
            </a:r>
            <a:r>
              <a:rPr lang="en-GB" sz="800" dirty="0">
                <a:solidFill>
                  <a:srgbClr val="000000"/>
                </a:solidFill>
                <a:latin typeface="Arial" pitchFamily="34" charset="0"/>
              </a:rPr>
              <a:t>. (</a:t>
            </a:r>
            <a:r>
              <a:rPr lang="en-GB" sz="800" dirty="0" err="1">
                <a:solidFill>
                  <a:srgbClr val="000000"/>
                </a:solidFill>
                <a:latin typeface="Arial" pitchFamily="34" charset="0"/>
              </a:rPr>
              <a:t>Ver</a:t>
            </a:r>
            <a:r>
              <a:rPr lang="en-GB" sz="800" dirty="0">
                <a:solidFill>
                  <a:srgbClr val="000000"/>
                </a:solidFill>
                <a:latin typeface="Arial" pitchFamily="34" charset="0"/>
              </a:rPr>
              <a:t> </a:t>
            </a:r>
            <a:r>
              <a:rPr lang="en-GB" sz="800" u="sng" dirty="0">
                <a:solidFill>
                  <a:srgbClr val="000000"/>
                </a:solidFill>
                <a:latin typeface="Arial" pitchFamily="34" charset="0"/>
              </a:rPr>
              <a:t>Un Marco </a:t>
            </a:r>
            <a:r>
              <a:rPr lang="en-GB" sz="800" u="sng" dirty="0" err="1">
                <a:solidFill>
                  <a:srgbClr val="000000"/>
                </a:solidFill>
                <a:latin typeface="Arial" pitchFamily="34" charset="0"/>
              </a:rPr>
              <a:t>Presupuestario</a:t>
            </a:r>
            <a:r>
              <a:rPr lang="en-GB" sz="800" u="sng" dirty="0">
                <a:solidFill>
                  <a:srgbClr val="000000"/>
                </a:solidFill>
                <a:latin typeface="Arial" pitchFamily="34" charset="0"/>
              </a:rPr>
              <a:t>)</a:t>
            </a:r>
            <a:r>
              <a:rPr lang="en-GB" sz="800" dirty="0">
                <a:solidFill>
                  <a:srgbClr val="000000"/>
                </a:solidFill>
                <a:latin typeface="Arial" pitchFamily="34" charset="0"/>
              </a:rPr>
              <a:t>  </a:t>
            </a:r>
          </a:p>
        </p:txBody>
      </p:sp>
      <p:sp>
        <p:nvSpPr>
          <p:cNvPr id="4" name="Slide Number Placeholder 3"/>
          <p:cNvSpPr txBox="1">
            <a:spLocks noGrp="1"/>
          </p:cNvSpPr>
          <p:nvPr/>
        </p:nvSpPr>
        <p:spPr>
          <a:xfrm>
            <a:off x="3851098" y="9379252"/>
            <a:ext cx="2944958" cy="493392"/>
          </a:xfrm>
          <a:prstGeom prst="rect">
            <a:avLst/>
          </a:prstGeom>
          <a:noFill/>
        </p:spPr>
        <p:txBody>
          <a:bodyPr lIns="92808" tIns="46403" rIns="92808" bIns="46403" anchor="b"/>
          <a:lstStyle/>
          <a:p>
            <a:pPr algn="r" eaLnBrk="0" hangingPunct="0">
              <a:lnSpc>
                <a:spcPct val="100000"/>
              </a:lnSpc>
              <a:spcBef>
                <a:spcPct val="0"/>
              </a:spcBef>
              <a:buClrTx/>
              <a:buSzPct val="100000"/>
              <a:buFont typeface="Arial" pitchFamily="34" charset="0"/>
              <a:buNone/>
            </a:pPr>
            <a:fld id="{827F9FF7-9747-4B0D-BC79-77881E48B20E}" type="slidenum">
              <a:rPr lang="en-GB" sz="1200">
                <a:solidFill>
                  <a:srgbClr val="000000"/>
                </a:solidFill>
                <a:latin typeface="Calibri" pitchFamily="34" charset="0"/>
              </a:rPr>
              <a:pPr algn="r" eaLnBrk="0" hangingPunct="0">
                <a:lnSpc>
                  <a:spcPct val="100000"/>
                </a:lnSpc>
                <a:spcBef>
                  <a:spcPct val="0"/>
                </a:spcBef>
                <a:buClrTx/>
                <a:buSzPct val="100000"/>
                <a:buFont typeface="Arial" pitchFamily="34" charset="0"/>
                <a:buNone/>
              </a:pPr>
              <a:t>20</a:t>
            </a:fld>
            <a:endParaRPr lang="en-GB" sz="120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2</a:t>
            </a:fld>
            <a:endParaRPr lang="en-US"/>
          </a:p>
        </p:txBody>
      </p:sp>
    </p:spTree>
    <p:extLst>
      <p:ext uri="{BB962C8B-B14F-4D97-AF65-F5344CB8AC3E}">
        <p14:creationId xmlns:p14="http://schemas.microsoft.com/office/powerpoint/2010/main" val="4125450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BB970825-7E5B-4FC2-A572-18ED840C3547}" type="slidenum">
              <a:rPr lang="en-GB" smtClean="0">
                <a:solidFill>
                  <a:srgbClr val="000000"/>
                </a:solidFill>
              </a:rPr>
              <a:pPr eaLnBrk="0" hangingPunct="0">
                <a:buSzPct val="100000"/>
                <a:buFont typeface="Arial" pitchFamily="34" charset="0"/>
                <a:buNone/>
              </a:pPr>
              <a:t>21</a:t>
            </a:fld>
            <a:endParaRPr lang="en-GB" smtClean="0">
              <a:solidFill>
                <a:srgbClr val="000000"/>
              </a:solidFill>
            </a:endParaRPr>
          </a:p>
        </p:txBody>
      </p:sp>
      <p:sp>
        <p:nvSpPr>
          <p:cNvPr id="114691" name="Slide Image Placeholder 1"/>
          <p:cNvSpPr>
            <a:spLocks noGrp="1" noRot="1" noChangeAspect="1" noTextEdit="1"/>
          </p:cNvSpPr>
          <p:nvPr>
            <p:ph type="sldImg"/>
          </p:nvPr>
        </p:nvSpPr>
        <p:spPr>
          <a:xfrm>
            <a:off x="1016521" y="417855"/>
            <a:ext cx="4328618" cy="3223126"/>
          </a:xfrm>
          <a:ln/>
        </p:spPr>
      </p:sp>
      <p:sp>
        <p:nvSpPr>
          <p:cNvPr id="114692" name="Notes Placeholder 2"/>
          <p:cNvSpPr>
            <a:spLocks noGrp="1"/>
          </p:cNvSpPr>
          <p:nvPr>
            <p:ph type="body" idx="1"/>
          </p:nvPr>
        </p:nvSpPr>
        <p:spPr>
          <a:xfrm>
            <a:off x="662533" y="4001021"/>
            <a:ext cx="5438464" cy="5215832"/>
          </a:xfrm>
          <a:noFill/>
        </p:spPr>
        <p:txBody>
          <a:bodyPr lIns="92808" tIns="46403" rIns="92808" bIns="46403"/>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800" dirty="0" smtClean="0">
                <a:solidFill>
                  <a:srgbClr val="000000"/>
                </a:solidFill>
                <a:latin typeface="Arial" pitchFamily="34" charset="0"/>
              </a:rPr>
              <a:t>DIAPOSITIVA ESCONDIDA</a:t>
            </a:r>
          </a:p>
          <a:p>
            <a:r>
              <a:rPr lang="en-GB" sz="800" b="1" i="1" dirty="0" smtClean="0">
                <a:solidFill>
                  <a:srgbClr val="000000"/>
                </a:solidFill>
                <a:latin typeface="Arial" pitchFamily="34" charset="0"/>
              </a:rPr>
              <a:t>De </a:t>
            </a:r>
            <a:r>
              <a:rPr lang="en-GB" sz="800" b="1" i="1" dirty="0" err="1" smtClean="0">
                <a:solidFill>
                  <a:srgbClr val="000000"/>
                </a:solidFill>
                <a:latin typeface="Arial" pitchFamily="34" charset="0"/>
              </a:rPr>
              <a:t>las</a:t>
            </a:r>
            <a:r>
              <a:rPr lang="en-GB" sz="800" b="1" i="1" dirty="0" smtClean="0">
                <a:solidFill>
                  <a:srgbClr val="000000"/>
                </a:solidFill>
                <a:latin typeface="Arial" pitchFamily="34" charset="0"/>
              </a:rPr>
              <a:t> </a:t>
            </a:r>
            <a:r>
              <a:rPr lang="en-GB" sz="800" b="1" i="1" dirty="0" err="1" smtClean="0">
                <a:solidFill>
                  <a:srgbClr val="000000"/>
                </a:solidFill>
                <a:latin typeface="Arial" pitchFamily="34" charset="0"/>
              </a:rPr>
              <a:t>directrices</a:t>
            </a:r>
            <a:r>
              <a:rPr lang="en-GB" sz="800" b="1" i="1" dirty="0" smtClean="0">
                <a:solidFill>
                  <a:srgbClr val="000000"/>
                </a:solidFill>
                <a:latin typeface="Arial" pitchFamily="34" charset="0"/>
              </a:rPr>
              <a:t> del MANUD, p15-16  </a:t>
            </a:r>
            <a:r>
              <a:rPr lang="en-GB" sz="800" b="1" dirty="0" err="1" smtClean="0">
                <a:solidFill>
                  <a:srgbClr val="000000"/>
                </a:solidFill>
                <a:latin typeface="Arial" pitchFamily="34" charset="0"/>
              </a:rPr>
              <a:t>Véase</a:t>
            </a:r>
            <a:r>
              <a:rPr lang="en-GB" sz="800" b="1" dirty="0" smtClean="0">
                <a:solidFill>
                  <a:srgbClr val="000000"/>
                </a:solidFill>
                <a:latin typeface="Arial" pitchFamily="34" charset="0"/>
              </a:rPr>
              <a:t> nota </a:t>
            </a:r>
            <a:r>
              <a:rPr lang="en-GB" sz="800" b="1" dirty="0" err="1" smtClean="0">
                <a:solidFill>
                  <a:srgbClr val="000000"/>
                </a:solidFill>
                <a:latin typeface="Arial" pitchFamily="34" charset="0"/>
              </a:rPr>
              <a:t>sobre</a:t>
            </a:r>
            <a:r>
              <a:rPr lang="en-GB" sz="800" b="1" dirty="0" smtClean="0">
                <a:solidFill>
                  <a:srgbClr val="000000"/>
                </a:solidFill>
                <a:latin typeface="Arial" pitchFamily="34" charset="0"/>
              </a:rPr>
              <a:t> los pros y los contras de </a:t>
            </a:r>
            <a:r>
              <a:rPr lang="en-GB" sz="800" b="1" dirty="0" err="1" smtClean="0">
                <a:solidFill>
                  <a:srgbClr val="000000"/>
                </a:solidFill>
                <a:latin typeface="Arial" pitchFamily="34" charset="0"/>
              </a:rPr>
              <a:t>las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diferentes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opciones</a:t>
            </a:r>
            <a:r>
              <a:rPr lang="en-GB" sz="800" b="1" dirty="0" smtClean="0">
                <a:solidFill>
                  <a:srgbClr val="000000"/>
                </a:solidFill>
                <a:latin typeface="Arial" pitchFamily="34" charset="0"/>
              </a:rPr>
              <a:t>.</a:t>
            </a:r>
          </a:p>
          <a:p>
            <a:r>
              <a:rPr lang="en-GB" sz="800" b="1" dirty="0" err="1" smtClean="0">
                <a:solidFill>
                  <a:srgbClr val="000000"/>
                </a:solidFill>
                <a:latin typeface="Arial" pitchFamily="34" charset="0"/>
              </a:rPr>
              <a:t>Opción</a:t>
            </a:r>
            <a:r>
              <a:rPr lang="en-GB" sz="800" b="1" dirty="0" smtClean="0">
                <a:solidFill>
                  <a:srgbClr val="000000"/>
                </a:solidFill>
                <a:latin typeface="Arial" pitchFamily="34" charset="0"/>
              </a:rPr>
              <a:t> MANUD 1B. </a:t>
            </a:r>
          </a:p>
          <a:p>
            <a:r>
              <a:rPr lang="en-GB" sz="800" b="1" i="1" dirty="0" err="1" smtClean="0">
                <a:solidFill>
                  <a:srgbClr val="000000"/>
                </a:solidFill>
                <a:latin typeface="Arial" pitchFamily="34" charset="0"/>
              </a:rPr>
              <a:t>Opciones</a:t>
            </a:r>
            <a:r>
              <a:rPr lang="en-GB" sz="800" b="1" i="1" dirty="0" smtClean="0">
                <a:solidFill>
                  <a:srgbClr val="000000"/>
                </a:solidFill>
                <a:latin typeface="Arial" pitchFamily="34" charset="0"/>
              </a:rPr>
              <a:t>: </a:t>
            </a:r>
            <a:r>
              <a:rPr lang="en-GB" sz="800" dirty="0" smtClean="0">
                <a:solidFill>
                  <a:srgbClr val="000000"/>
                </a:solidFill>
                <a:latin typeface="Arial" pitchFamily="34" charset="0"/>
              </a:rPr>
              <a:t>Los </a:t>
            </a:r>
            <a:r>
              <a:rPr lang="en-GB" sz="800" b="1" i="1" dirty="0" smtClean="0">
                <a:solidFill>
                  <a:srgbClr val="000000"/>
                </a:solidFill>
                <a:latin typeface="Arial" pitchFamily="34" charset="0"/>
              </a:rPr>
              <a:t>UNCT </a:t>
            </a:r>
            <a:r>
              <a:rPr lang="en-GB" sz="800" b="1" i="1" dirty="0" err="1" smtClean="0">
                <a:solidFill>
                  <a:srgbClr val="000000"/>
                </a:solidFill>
                <a:latin typeface="Arial" pitchFamily="34" charset="0"/>
              </a:rPr>
              <a:t>tienen</a:t>
            </a:r>
            <a:r>
              <a:rPr lang="en-GB" sz="800" b="1" i="1" dirty="0" smtClean="0">
                <a:solidFill>
                  <a:srgbClr val="000000"/>
                </a:solidFill>
                <a:latin typeface="Arial" pitchFamily="34" charset="0"/>
              </a:rPr>
              <a:t> dos </a:t>
            </a:r>
            <a:r>
              <a:rPr lang="en-GB" sz="800" b="1" i="1" dirty="0" err="1" smtClean="0">
                <a:solidFill>
                  <a:srgbClr val="000000"/>
                </a:solidFill>
                <a:latin typeface="Arial" pitchFamily="34" charset="0"/>
              </a:rPr>
              <a:t>opciones</a:t>
            </a:r>
            <a:r>
              <a:rPr lang="en-GB" sz="800" b="1" i="1" dirty="0" smtClean="0">
                <a:solidFill>
                  <a:srgbClr val="000000"/>
                </a:solidFill>
                <a:latin typeface="Arial" pitchFamily="34" charset="0"/>
              </a:rPr>
              <a:t> </a:t>
            </a:r>
            <a:r>
              <a:rPr lang="en-GB" sz="800" b="1" i="1" dirty="0" err="1" smtClean="0">
                <a:solidFill>
                  <a:srgbClr val="000000"/>
                </a:solidFill>
                <a:latin typeface="Arial" pitchFamily="34" charset="0"/>
              </a:rPr>
              <a:t>para</a:t>
            </a:r>
            <a:r>
              <a:rPr lang="en-GB" sz="800" b="1" i="1" dirty="0" smtClean="0">
                <a:solidFill>
                  <a:srgbClr val="000000"/>
                </a:solidFill>
                <a:latin typeface="Arial" pitchFamily="34" charset="0"/>
              </a:rPr>
              <a:t> el </a:t>
            </a:r>
            <a:r>
              <a:rPr lang="en-GB" sz="800" b="1" i="1" dirty="0" err="1" smtClean="0">
                <a:solidFill>
                  <a:srgbClr val="000000"/>
                </a:solidFill>
                <a:latin typeface="Arial" pitchFamily="34" charset="0"/>
              </a:rPr>
              <a:t>nivel</a:t>
            </a:r>
            <a:r>
              <a:rPr lang="en-GB" sz="800" b="1" i="1" dirty="0" smtClean="0">
                <a:solidFill>
                  <a:srgbClr val="000000"/>
                </a:solidFill>
                <a:latin typeface="Arial" pitchFamily="34" charset="0"/>
              </a:rPr>
              <a:t> de </a:t>
            </a:r>
            <a:r>
              <a:rPr lang="en-GB" sz="800" b="1" i="1" dirty="0" err="1" smtClean="0">
                <a:solidFill>
                  <a:srgbClr val="000000"/>
                </a:solidFill>
                <a:latin typeface="Arial" pitchFamily="34" charset="0"/>
              </a:rPr>
              <a:t>resultados</a:t>
            </a:r>
            <a:r>
              <a:rPr lang="en-GB" sz="800" b="1" i="1" dirty="0" smtClean="0">
                <a:solidFill>
                  <a:srgbClr val="000000"/>
                </a:solidFill>
                <a:latin typeface="Arial" pitchFamily="34" charset="0"/>
              </a:rPr>
              <a:t> en la </a:t>
            </a:r>
            <a:r>
              <a:rPr lang="en-GB" sz="800" b="1" i="1" dirty="0" err="1" smtClean="0">
                <a:solidFill>
                  <a:srgbClr val="000000"/>
                </a:solidFill>
                <a:latin typeface="Arial" pitchFamily="34" charset="0"/>
              </a:rPr>
              <a:t>matriz</a:t>
            </a:r>
            <a:r>
              <a:rPr lang="en-GB" sz="800" b="1" i="1" dirty="0" smtClean="0">
                <a:solidFill>
                  <a:srgbClr val="000000"/>
                </a:solidFill>
                <a:latin typeface="Arial" pitchFamily="34" charset="0"/>
              </a:rPr>
              <a:t> de </a:t>
            </a:r>
            <a:r>
              <a:rPr lang="en-GB" sz="800" b="1" i="1" dirty="0" err="1" smtClean="0">
                <a:solidFill>
                  <a:srgbClr val="000000"/>
                </a:solidFill>
                <a:latin typeface="Arial" pitchFamily="34" charset="0"/>
              </a:rPr>
              <a:t>resultados</a:t>
            </a:r>
            <a:r>
              <a:rPr lang="en-GB" sz="800" dirty="0" smtClean="0">
                <a:solidFill>
                  <a:srgbClr val="000000"/>
                </a:solidFill>
                <a:latin typeface="Arial" pitchFamily="34" charset="0"/>
              </a:rPr>
              <a:t>. El UNCT, con el </a:t>
            </a:r>
            <a:r>
              <a:rPr lang="en-GB" sz="800" dirty="0" err="1" smtClean="0">
                <a:solidFill>
                  <a:srgbClr val="000000"/>
                </a:solidFill>
                <a:latin typeface="Arial" pitchFamily="34" charset="0"/>
              </a:rPr>
              <a:t>gobierno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determina</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opción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corresponde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mejor</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contexto</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país</a:t>
            </a:r>
            <a:r>
              <a:rPr lang="en-GB" sz="800" dirty="0" smtClean="0">
                <a:solidFill>
                  <a:srgbClr val="000000"/>
                </a:solidFill>
                <a:latin typeface="Arial" pitchFamily="34" charset="0"/>
              </a:rPr>
              <a:t>. Los UNCT </a:t>
            </a:r>
            <a:r>
              <a:rPr lang="en-GB" sz="800" dirty="0" err="1" smtClean="0">
                <a:solidFill>
                  <a:srgbClr val="000000"/>
                </a:solidFill>
                <a:latin typeface="Arial" pitchFamily="34" charset="0"/>
              </a:rPr>
              <a:t>tienen</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flexibilidad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mantener</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matriz</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Opción</a:t>
            </a:r>
            <a:r>
              <a:rPr lang="en-GB" sz="800" dirty="0" smtClean="0">
                <a:solidFill>
                  <a:srgbClr val="000000"/>
                </a:solidFill>
                <a:latin typeface="Arial" pitchFamily="34" charset="0"/>
              </a:rPr>
              <a:t> 1 </a:t>
            </a:r>
            <a:r>
              <a:rPr lang="en-GB" sz="800" dirty="0" err="1" smtClean="0">
                <a:solidFill>
                  <a:srgbClr val="000000"/>
                </a:solidFill>
                <a:latin typeface="Arial" pitchFamily="34" charset="0"/>
              </a:rPr>
              <a:t>bis</a:t>
            </a:r>
            <a:r>
              <a:rPr lang="en-GB" sz="800" dirty="0" smtClean="0">
                <a:solidFill>
                  <a:srgbClr val="000000"/>
                </a:solidFill>
                <a:latin typeface="Arial" pitchFamily="34" charset="0"/>
              </a:rPr>
              <a:t>), o </a:t>
            </a:r>
            <a:r>
              <a:rPr lang="en-GB" sz="800" dirty="0" err="1" smtClean="0">
                <a:solidFill>
                  <a:srgbClr val="000000"/>
                </a:solidFill>
                <a:latin typeface="Arial" pitchFamily="34" charset="0"/>
              </a:rPr>
              <a:t>bien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desarrollar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matriz</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completa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incluya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Opción</a:t>
            </a:r>
            <a:r>
              <a:rPr lang="en-GB" sz="800" dirty="0" smtClean="0">
                <a:solidFill>
                  <a:srgbClr val="000000"/>
                </a:solidFill>
                <a:latin typeface="Arial" pitchFamily="34" charset="0"/>
              </a:rPr>
              <a:t> 1b). </a:t>
            </a:r>
            <a:r>
              <a:rPr lang="en-GB" sz="800" dirty="0" err="1" smtClean="0">
                <a:solidFill>
                  <a:srgbClr val="000000"/>
                </a:solidFill>
                <a:latin typeface="Arial" pitchFamily="34" charset="0"/>
              </a:rPr>
              <a:t>Ambas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incluyen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indicadores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parámetros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referencia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objetivos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medios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verificación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riesgos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supuestos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rol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socios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cadena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y el </a:t>
            </a:r>
            <a:r>
              <a:rPr lang="en-GB" sz="800" dirty="0" err="1" smtClean="0">
                <a:solidFill>
                  <a:srgbClr val="000000"/>
                </a:solidFill>
                <a:latin typeface="Arial" pitchFamily="34" charset="0"/>
              </a:rPr>
              <a:t>sistema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rendición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cuentas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ser </a:t>
            </a:r>
            <a:r>
              <a:rPr lang="en-GB" sz="800" dirty="0" err="1" smtClean="0">
                <a:solidFill>
                  <a:srgbClr val="000000"/>
                </a:solidFill>
                <a:latin typeface="Arial" pitchFamily="34" charset="0"/>
              </a:rPr>
              <a:t>acordado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todas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interesadas</a:t>
            </a:r>
            <a:r>
              <a:rPr lang="en-GB" sz="800" dirty="0" smtClean="0">
                <a:solidFill>
                  <a:srgbClr val="000000"/>
                </a:solidFill>
                <a:latin typeface="Arial" pitchFamily="34" charset="0"/>
              </a:rPr>
              <a:t>. </a:t>
            </a:r>
          </a:p>
          <a:p>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Si el </a:t>
            </a:r>
            <a:r>
              <a:rPr lang="en-GB" sz="800" dirty="0" err="1" smtClean="0">
                <a:solidFill>
                  <a:srgbClr val="000000"/>
                </a:solidFill>
                <a:latin typeface="Arial" pitchFamily="34" charset="0"/>
              </a:rPr>
              <a:t>Equipo</a:t>
            </a:r>
            <a:r>
              <a:rPr lang="en-GB" sz="800" dirty="0" smtClean="0">
                <a:solidFill>
                  <a:srgbClr val="000000"/>
                </a:solidFill>
                <a:latin typeface="Arial" pitchFamily="34" charset="0"/>
              </a:rPr>
              <a:t> de País </a:t>
            </a:r>
            <a:r>
              <a:rPr lang="en-GB" sz="800" dirty="0" err="1" smtClean="0">
                <a:solidFill>
                  <a:srgbClr val="000000"/>
                </a:solidFill>
                <a:latin typeface="Arial" pitchFamily="34" charset="0"/>
              </a:rPr>
              <a:t>elige</a:t>
            </a:r>
            <a:r>
              <a:rPr lang="en-GB" sz="800" dirty="0" smtClean="0">
                <a:solidFill>
                  <a:srgbClr val="000000"/>
                </a:solidFill>
                <a:latin typeface="Arial" pitchFamily="34" charset="0"/>
              </a:rPr>
              <a:t> </a:t>
            </a:r>
            <a:r>
              <a:rPr lang="en-GB" sz="800" b="1" dirty="0" smtClean="0">
                <a:solidFill>
                  <a:srgbClr val="000000"/>
                </a:solidFill>
                <a:latin typeface="Arial" pitchFamily="34" charset="0"/>
              </a:rPr>
              <a:t>la </a:t>
            </a:r>
            <a:r>
              <a:rPr lang="en-GB" sz="800" b="1" dirty="0" err="1" smtClean="0">
                <a:solidFill>
                  <a:srgbClr val="000000"/>
                </a:solidFill>
                <a:latin typeface="Arial" pitchFamily="34" charset="0"/>
              </a:rPr>
              <a:t>opción</a:t>
            </a:r>
            <a:r>
              <a:rPr lang="en-GB" sz="800" b="1" dirty="0" smtClean="0">
                <a:solidFill>
                  <a:srgbClr val="000000"/>
                </a:solidFill>
                <a:latin typeface="Arial" pitchFamily="34" charset="0"/>
              </a:rPr>
              <a:t> 1b,</a:t>
            </a:r>
            <a:r>
              <a:rPr lang="en-GB" sz="800" dirty="0" smtClean="0">
                <a:solidFill>
                  <a:srgbClr val="000000"/>
                </a:solidFill>
                <a:latin typeface="Arial" pitchFamily="34" charset="0"/>
              </a:rPr>
              <a:t> y no </a:t>
            </a:r>
            <a:r>
              <a:rPr lang="en-GB" sz="800" dirty="0" err="1" smtClean="0">
                <a:solidFill>
                  <a:srgbClr val="000000"/>
                </a:solidFill>
                <a:latin typeface="Arial" pitchFamily="34" charset="0"/>
              </a:rPr>
              <a:t>prepara</a:t>
            </a:r>
            <a:r>
              <a:rPr lang="en-GB" sz="800" dirty="0" smtClean="0">
                <a:solidFill>
                  <a:srgbClr val="000000"/>
                </a:solidFill>
                <a:latin typeface="Arial" pitchFamily="34" charset="0"/>
              </a:rPr>
              <a:t> un Plan de </a:t>
            </a:r>
            <a:r>
              <a:rPr lang="en-GB" sz="800" dirty="0" err="1" smtClean="0">
                <a:solidFill>
                  <a:srgbClr val="000000"/>
                </a:solidFill>
                <a:latin typeface="Arial" pitchFamily="34" charset="0"/>
              </a:rPr>
              <a:t>Acción</a:t>
            </a:r>
            <a:r>
              <a:rPr lang="en-GB" sz="800" dirty="0" smtClean="0">
                <a:solidFill>
                  <a:srgbClr val="000000"/>
                </a:solidFill>
                <a:latin typeface="Arial" pitchFamily="34" charset="0"/>
              </a:rPr>
              <a:t> MANUD o un plan </a:t>
            </a:r>
            <a:r>
              <a:rPr lang="en-GB" sz="800" dirty="0" err="1" smtClean="0">
                <a:solidFill>
                  <a:srgbClr val="000000"/>
                </a:solidFill>
                <a:latin typeface="Arial" pitchFamily="34" charset="0"/>
              </a:rPr>
              <a:t>operativo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común</a:t>
            </a:r>
            <a:r>
              <a:rPr lang="en-GB" sz="800" dirty="0" smtClean="0">
                <a:solidFill>
                  <a:srgbClr val="000000"/>
                </a:solidFill>
                <a:latin typeface="Arial" pitchFamily="34" charset="0"/>
              </a:rPr>
              <a:t> similar, la </a:t>
            </a:r>
            <a:r>
              <a:rPr lang="en-GB" sz="800" dirty="0" err="1" smtClean="0">
                <a:solidFill>
                  <a:srgbClr val="000000"/>
                </a:solidFill>
                <a:latin typeface="Arial" pitchFamily="34" charset="0"/>
              </a:rPr>
              <a:t>cadena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sería</a:t>
            </a:r>
            <a:r>
              <a:rPr lang="en-GB" sz="800" dirty="0" smtClean="0">
                <a:solidFill>
                  <a:srgbClr val="000000"/>
                </a:solidFill>
                <a:latin typeface="Arial" pitchFamily="34" charset="0"/>
              </a:rPr>
              <a:t>: </a:t>
            </a:r>
          </a:p>
          <a:p>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(MANUD) ←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Acciones</a:t>
            </a:r>
            <a:r>
              <a:rPr lang="en-GB" sz="800" dirty="0" smtClean="0">
                <a:solidFill>
                  <a:srgbClr val="000000"/>
                </a:solidFill>
                <a:latin typeface="Arial" pitchFamily="34" charset="0"/>
              </a:rPr>
              <a:t> clave (PAPP/CPAP/</a:t>
            </a:r>
            <a:r>
              <a:rPr lang="en-GB" sz="800" dirty="0" err="1" smtClean="0">
                <a:solidFill>
                  <a:srgbClr val="000000"/>
                </a:solidFill>
                <a:latin typeface="Arial" pitchFamily="34" charset="0"/>
              </a:rPr>
              <a:t>Documentos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Proyecto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Actividades</a:t>
            </a:r>
            <a:r>
              <a:rPr lang="en-GB" sz="800" dirty="0" smtClean="0">
                <a:solidFill>
                  <a:srgbClr val="000000"/>
                </a:solidFill>
                <a:latin typeface="Arial" pitchFamily="34" charset="0"/>
              </a:rPr>
              <a:t> ← (Planes </a:t>
            </a:r>
            <a:r>
              <a:rPr lang="en-GB" sz="800" dirty="0" err="1" smtClean="0">
                <a:solidFill>
                  <a:srgbClr val="000000"/>
                </a:solidFill>
                <a:latin typeface="Arial" pitchFamily="34" charset="0"/>
              </a:rPr>
              <a:t>Anuales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Trabajo</a:t>
            </a:r>
            <a:r>
              <a:rPr lang="en-GB" sz="800" dirty="0" smtClean="0">
                <a:solidFill>
                  <a:srgbClr val="000000"/>
                </a:solidFill>
                <a:latin typeface="Arial" pitchFamily="34" charset="0"/>
              </a:rPr>
              <a:t>). </a:t>
            </a:r>
          </a:p>
          <a:p>
            <a:r>
              <a:rPr lang="en-GB" sz="800" dirty="0" err="1" smtClean="0">
                <a:solidFill>
                  <a:srgbClr val="000000"/>
                </a:solidFill>
                <a:latin typeface="Arial" pitchFamily="34" charset="0"/>
              </a:rPr>
              <a:t>Esta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representa</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formato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convencional</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matriz</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p>
          <a:p>
            <a:endParaRPr lang="en-GB" sz="800" dirty="0" smtClean="0">
              <a:solidFill>
                <a:srgbClr val="000000"/>
              </a:solidFill>
              <a:latin typeface="Arial" pitchFamily="34" charset="0"/>
            </a:endParaRPr>
          </a:p>
          <a:p>
            <a:r>
              <a:rPr lang="en-GB" sz="800" u="sng" dirty="0" err="1" smtClean="0">
                <a:solidFill>
                  <a:srgbClr val="000000"/>
                </a:solidFill>
                <a:latin typeface="Arial" pitchFamily="34" charset="0"/>
              </a:rPr>
              <a:t>Beneficios</a:t>
            </a:r>
            <a:r>
              <a:rPr lang="en-GB" sz="800" u="sng" dirty="0" smtClean="0">
                <a:solidFill>
                  <a:srgbClr val="000000"/>
                </a:solidFill>
                <a:latin typeface="Arial" pitchFamily="34" charset="0"/>
              </a:rPr>
              <a:t> clave:</a:t>
            </a:r>
          </a:p>
          <a:p>
            <a:r>
              <a:rPr lang="en-GB" sz="800" dirty="0" err="1" smtClean="0">
                <a:solidFill>
                  <a:srgbClr val="000000"/>
                </a:solidFill>
                <a:latin typeface="Arial" pitchFamily="34" charset="0"/>
              </a:rPr>
              <a:t>Transparencia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Listado</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totalidad</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compromisos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Unidas</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país</a:t>
            </a:r>
            <a:r>
              <a:rPr lang="en-GB" sz="800" dirty="0" smtClean="0">
                <a:solidFill>
                  <a:srgbClr val="000000"/>
                </a:solidFill>
                <a:latin typeface="Arial" pitchFamily="34" charset="0"/>
              </a:rPr>
              <a:t>; </a:t>
            </a:r>
          </a:p>
          <a:p>
            <a:r>
              <a:rPr lang="en-GB" sz="800" b="1" dirty="0" err="1" smtClean="0">
                <a:solidFill>
                  <a:srgbClr val="000000"/>
                </a:solidFill>
                <a:latin typeface="Arial" pitchFamily="34" charset="0"/>
              </a:rPr>
              <a:t>Rendición</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cuentas</a:t>
            </a:r>
            <a:r>
              <a:rPr lang="en-GB" sz="800" b="1" dirty="0" smtClean="0">
                <a:solidFill>
                  <a:srgbClr val="000000"/>
                </a:solidFill>
                <a:latin typeface="Arial" pitchFamily="34" charset="0"/>
              </a:rPr>
              <a:t>:</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matriz</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del MANUD </a:t>
            </a:r>
            <a:r>
              <a:rPr lang="en-GB" sz="800" dirty="0" err="1" smtClean="0">
                <a:solidFill>
                  <a:srgbClr val="000000"/>
                </a:solidFill>
                <a:latin typeface="Arial" pitchFamily="34" charset="0"/>
              </a:rPr>
              <a:t>detallada</a:t>
            </a:r>
            <a:r>
              <a:rPr lang="en-GB" sz="800" dirty="0" smtClean="0">
                <a:solidFill>
                  <a:srgbClr val="000000"/>
                </a:solidFill>
                <a:latin typeface="Arial" pitchFamily="34" charset="0"/>
              </a:rPr>
              <a:t> le </a:t>
            </a:r>
            <a:r>
              <a:rPr lang="en-GB" sz="800" dirty="0" err="1" smtClean="0">
                <a:solidFill>
                  <a:srgbClr val="000000"/>
                </a:solidFill>
                <a:latin typeface="Arial" pitchFamily="34" charset="0"/>
              </a:rPr>
              <a:t>proporciona</a:t>
            </a:r>
            <a:r>
              <a:rPr lang="en-GB" sz="800" dirty="0" smtClean="0">
                <a:solidFill>
                  <a:srgbClr val="000000"/>
                </a:solidFill>
                <a:latin typeface="Arial" pitchFamily="34" charset="0"/>
              </a:rPr>
              <a:t> al UNCT un </a:t>
            </a:r>
            <a:r>
              <a:rPr lang="en-GB" sz="800" dirty="0" err="1" smtClean="0">
                <a:solidFill>
                  <a:srgbClr val="000000"/>
                </a:solidFill>
                <a:latin typeface="Arial" pitchFamily="34" charset="0"/>
              </a:rPr>
              <a:t>marco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rendición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cuentas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clara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ya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división</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trabajo</a:t>
            </a:r>
            <a:r>
              <a:rPr lang="en-GB" sz="800" dirty="0" smtClean="0">
                <a:solidFill>
                  <a:srgbClr val="000000"/>
                </a:solidFill>
                <a:latin typeface="Arial" pitchFamily="34" charset="0"/>
              </a:rPr>
              <a:t> entre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agencias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sólo</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hace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evidente</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ese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lo general, </a:t>
            </a:r>
            <a:r>
              <a:rPr lang="en-GB" sz="800" dirty="0" err="1" smtClean="0">
                <a:solidFill>
                  <a:srgbClr val="000000"/>
                </a:solidFill>
                <a:latin typeface="Arial" pitchFamily="34" charset="0"/>
              </a:rPr>
              <a:t>sólo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agencia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responsable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producto</a:t>
            </a:r>
            <a:r>
              <a:rPr lang="en-GB" sz="800" dirty="0" smtClean="0">
                <a:solidFill>
                  <a:srgbClr val="000000"/>
                </a:solidFill>
                <a:latin typeface="Arial" pitchFamily="34" charset="0"/>
              </a:rPr>
              <a:t>. </a:t>
            </a:r>
          </a:p>
          <a:p>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Aspectos</a:t>
            </a:r>
            <a:r>
              <a:rPr lang="en-GB" sz="800" u="sng" dirty="0" smtClean="0">
                <a:solidFill>
                  <a:srgbClr val="000000"/>
                </a:solidFill>
                <a:latin typeface="Arial" pitchFamily="34" charset="0"/>
              </a:rPr>
              <a:t> a </a:t>
            </a:r>
            <a:r>
              <a:rPr lang="en-GB" sz="800" u="sng" dirty="0" err="1" smtClean="0">
                <a:solidFill>
                  <a:srgbClr val="000000"/>
                </a:solidFill>
                <a:latin typeface="Arial" pitchFamily="34" charset="0"/>
              </a:rPr>
              <a:t>considerar</a:t>
            </a:r>
            <a:r>
              <a:rPr lang="en-GB" sz="800" u="sng" dirty="0" smtClean="0">
                <a:solidFill>
                  <a:srgbClr val="000000"/>
                </a:solidFill>
                <a:latin typeface="Arial" pitchFamily="34" charset="0"/>
              </a:rPr>
              <a:t>:</a:t>
            </a:r>
          </a:p>
          <a:p>
            <a:r>
              <a:rPr lang="en-GB" sz="800" dirty="0" err="1" smtClean="0">
                <a:solidFill>
                  <a:srgbClr val="000000"/>
                </a:solidFill>
                <a:latin typeface="Arial" pitchFamily="34" charset="0"/>
              </a:rPr>
              <a:t>Costos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transacción</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desarrollo</a:t>
            </a:r>
            <a:r>
              <a:rPr lang="en-GB" sz="800" dirty="0" smtClean="0">
                <a:solidFill>
                  <a:srgbClr val="000000"/>
                </a:solidFill>
                <a:latin typeface="Arial" pitchFamily="34" charset="0"/>
              </a:rPr>
              <a:t> de un </a:t>
            </a:r>
            <a:r>
              <a:rPr lang="en-GB" sz="800" dirty="0" err="1" smtClean="0">
                <a:solidFill>
                  <a:srgbClr val="000000"/>
                </a:solidFill>
                <a:latin typeface="Arial" pitchFamily="34" charset="0"/>
              </a:rPr>
              <a:t>marco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realista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coherente</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lógico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incluya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tanto</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pueden</a:t>
            </a:r>
            <a:r>
              <a:rPr lang="en-GB" sz="800" dirty="0" smtClean="0">
                <a:solidFill>
                  <a:srgbClr val="000000"/>
                </a:solidFill>
                <a:latin typeface="Arial" pitchFamily="34" charset="0"/>
              </a:rPr>
              <a:t> ser un </a:t>
            </a:r>
            <a:r>
              <a:rPr lang="en-GB" sz="800" dirty="0" err="1" smtClean="0">
                <a:solidFill>
                  <a:srgbClr val="000000"/>
                </a:solidFill>
                <a:latin typeface="Arial" pitchFamily="34" charset="0"/>
              </a:rPr>
              <a:t>proceso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difícil</a:t>
            </a:r>
            <a:r>
              <a:rPr lang="en-GB" sz="800" dirty="0" smtClean="0">
                <a:solidFill>
                  <a:srgbClr val="000000"/>
                </a:solidFill>
                <a:latin typeface="Arial" pitchFamily="34" charset="0"/>
              </a:rPr>
              <a:t> y lento. Sin embargo, </a:t>
            </a:r>
            <a:r>
              <a:rPr lang="en-GB" sz="800" dirty="0" err="1" smtClean="0">
                <a:solidFill>
                  <a:srgbClr val="000000"/>
                </a:solidFill>
                <a:latin typeface="Arial" pitchFamily="34" charset="0"/>
              </a:rPr>
              <a:t>como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demuestra</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experiencia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inversión</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fase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inicial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planificación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facilitará</a:t>
            </a:r>
            <a:r>
              <a:rPr lang="en-GB" sz="800" dirty="0" smtClean="0">
                <a:solidFill>
                  <a:srgbClr val="000000"/>
                </a:solidFill>
                <a:latin typeface="Arial" pitchFamily="34" charset="0"/>
              </a:rPr>
              <a:t> en gran </a:t>
            </a:r>
            <a:r>
              <a:rPr lang="en-GB" sz="800" dirty="0" err="1" smtClean="0">
                <a:solidFill>
                  <a:srgbClr val="000000"/>
                </a:solidFill>
                <a:latin typeface="Arial" pitchFamily="34" charset="0"/>
              </a:rPr>
              <a:t>medida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aplicación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efectiva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smtClean="0">
                <a:solidFill>
                  <a:srgbClr val="000000"/>
                </a:solidFill>
                <a:latin typeface="Arial" pitchFamily="34" charset="0"/>
              </a:rPr>
              <a:t>y </a:t>
            </a:r>
            <a:r>
              <a:rPr lang="en-GB" sz="800" dirty="0" err="1" smtClean="0">
                <a:solidFill>
                  <a:srgbClr val="000000"/>
                </a:solidFill>
                <a:latin typeface="Arial" pitchFamily="34" charset="0"/>
              </a:rPr>
              <a:t>evaluación</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todo</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ciclo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programación</a:t>
            </a:r>
            <a:r>
              <a:rPr lang="en-GB" sz="800" dirty="0" smtClean="0">
                <a:solidFill>
                  <a:srgbClr val="000000"/>
                </a:solidFill>
                <a:latin typeface="Arial" pitchFamily="34" charset="0"/>
              </a:rPr>
              <a:t>.</a:t>
            </a:r>
          </a:p>
          <a:p>
            <a:r>
              <a:rPr lang="en-GB" sz="800" b="1" dirty="0" err="1" smtClean="0">
                <a:solidFill>
                  <a:srgbClr val="000000"/>
                </a:solidFill>
                <a:latin typeface="Arial" pitchFamily="34" charset="0"/>
              </a:rPr>
              <a:t>Establecimiento</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prioridades</a:t>
            </a:r>
            <a:r>
              <a:rPr lang="en-GB" sz="800" b="1" dirty="0" smtClean="0">
                <a:solidFill>
                  <a:srgbClr val="000000"/>
                </a:solidFill>
                <a:latin typeface="Arial" pitchFamily="34" charset="0"/>
              </a:rPr>
              <a:t>:</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Anteriores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generaciones</a:t>
            </a:r>
            <a:r>
              <a:rPr lang="en-GB" sz="800" dirty="0" smtClean="0">
                <a:solidFill>
                  <a:srgbClr val="000000"/>
                </a:solidFill>
                <a:latin typeface="Arial" pitchFamily="34" charset="0"/>
              </a:rPr>
              <a:t> del MANUD </a:t>
            </a:r>
            <a:r>
              <a:rPr lang="en-GB" sz="800" dirty="0" err="1" smtClean="0">
                <a:solidFill>
                  <a:srgbClr val="000000"/>
                </a:solidFill>
                <a:latin typeface="Arial" pitchFamily="34" charset="0"/>
              </a:rPr>
              <a:t>adolecían</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tendencia</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contener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demasiados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e </a:t>
            </a:r>
            <a:r>
              <a:rPr lang="en-GB" sz="800" dirty="0" err="1" smtClean="0">
                <a:solidFill>
                  <a:srgbClr val="000000"/>
                </a:solidFill>
                <a:latin typeface="Arial" pitchFamily="34" charset="0"/>
              </a:rPr>
              <a:t>indicadores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tenían</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intención</a:t>
            </a:r>
            <a:r>
              <a:rPr lang="en-GB" sz="800" dirty="0" smtClean="0">
                <a:solidFill>
                  <a:srgbClr val="000000"/>
                </a:solidFill>
                <a:latin typeface="Arial" pitchFamily="34" charset="0"/>
              </a:rPr>
              <a:t> de ser </a:t>
            </a:r>
            <a:r>
              <a:rPr lang="en-GB" sz="800" dirty="0" err="1" smtClean="0">
                <a:solidFill>
                  <a:srgbClr val="000000"/>
                </a:solidFill>
                <a:latin typeface="Arial" pitchFamily="34" charset="0"/>
              </a:rPr>
              <a:t>útiles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herramientas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gestión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eficaces</a:t>
            </a:r>
            <a:r>
              <a:rPr lang="en-GB" sz="800" dirty="0" smtClean="0">
                <a:solidFill>
                  <a:srgbClr val="000000"/>
                </a:solidFill>
                <a:latin typeface="Arial" pitchFamily="34" charset="0"/>
              </a:rPr>
              <a:t>. El UNCT </a:t>
            </a:r>
            <a:r>
              <a:rPr lang="en-GB" sz="800" dirty="0" err="1" smtClean="0">
                <a:solidFill>
                  <a:srgbClr val="000000"/>
                </a:solidFill>
                <a:latin typeface="Arial" pitchFamily="34" charset="0"/>
              </a:rPr>
              <a:t>debe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prioridad</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sus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todos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niveles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actividades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acuerdo</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sus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capacidades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ventajas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comparativas</a:t>
            </a:r>
            <a:r>
              <a:rPr lang="en-GB" sz="800" dirty="0" smtClean="0">
                <a:solidFill>
                  <a:srgbClr val="000000"/>
                </a:solidFill>
                <a:latin typeface="Arial" pitchFamily="34" charset="0"/>
              </a:rPr>
              <a:t> y sin </a:t>
            </a:r>
            <a:r>
              <a:rPr lang="en-GB" sz="800" dirty="0" err="1" smtClean="0">
                <a:solidFill>
                  <a:srgbClr val="000000"/>
                </a:solidFill>
                <a:latin typeface="Arial" pitchFamily="34" charset="0"/>
              </a:rPr>
              <a:t>comprometer</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flujo</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cadena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Independientemente</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opción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elegida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agencias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rendir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cuentas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sus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respectivas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contribuciones</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logro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Las </a:t>
            </a:r>
            <a:r>
              <a:rPr lang="en-GB" sz="800" dirty="0" err="1" smtClean="0">
                <a:solidFill>
                  <a:srgbClr val="000000"/>
                </a:solidFill>
                <a:latin typeface="Arial" pitchFamily="34" charset="0"/>
              </a:rPr>
              <a:t>agencias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rendir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plenamente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cuentas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sus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respectivas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producciones</a:t>
            </a:r>
            <a:r>
              <a:rPr lang="en-GB" sz="800" dirty="0" smtClean="0">
                <a:solidFill>
                  <a:srgbClr val="000000"/>
                </a:solidFill>
                <a:latin typeface="Arial" pitchFamily="34" charset="0"/>
              </a:rPr>
              <a:t>. </a:t>
            </a:r>
            <a:r>
              <a:rPr lang="en-GB" sz="800" b="1" dirty="0" smtClean="0">
                <a:solidFill>
                  <a:srgbClr val="000000"/>
                </a:solidFill>
                <a:latin typeface="Arial" pitchFamily="34" charset="0"/>
              </a:rPr>
              <a:t>Las </a:t>
            </a:r>
            <a:r>
              <a:rPr lang="en-GB" sz="800" b="1" dirty="0" err="1" smtClean="0">
                <a:solidFill>
                  <a:srgbClr val="000000"/>
                </a:solidFill>
                <a:latin typeface="Arial" pitchFamily="34" charset="0"/>
              </a:rPr>
              <a:t>productos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sólo</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pueden</a:t>
            </a:r>
            <a:r>
              <a:rPr lang="en-GB" sz="800" b="1" dirty="0" smtClean="0">
                <a:solidFill>
                  <a:srgbClr val="000000"/>
                </a:solidFill>
                <a:latin typeface="Arial" pitchFamily="34" charset="0"/>
              </a:rPr>
              <a:t> ser </a:t>
            </a:r>
            <a:r>
              <a:rPr lang="en-GB" sz="800" b="1" dirty="0" err="1" smtClean="0">
                <a:solidFill>
                  <a:srgbClr val="000000"/>
                </a:solidFill>
                <a:latin typeface="Arial" pitchFamily="34" charset="0"/>
              </a:rPr>
              <a:t>compartidos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por</a:t>
            </a:r>
            <a:r>
              <a:rPr lang="en-GB" sz="800" b="1" dirty="0" smtClean="0">
                <a:solidFill>
                  <a:srgbClr val="000000"/>
                </a:solidFill>
                <a:latin typeface="Arial" pitchFamily="34" charset="0"/>
              </a:rPr>
              <a:t> dos o </a:t>
            </a:r>
            <a:r>
              <a:rPr lang="en-GB" sz="800" b="1" dirty="0" err="1" smtClean="0">
                <a:solidFill>
                  <a:srgbClr val="000000"/>
                </a:solidFill>
                <a:latin typeface="Arial" pitchFamily="34" charset="0"/>
              </a:rPr>
              <a:t>más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organismos</a:t>
            </a:r>
            <a:r>
              <a:rPr lang="en-GB" sz="800" b="1" dirty="0" smtClean="0">
                <a:solidFill>
                  <a:srgbClr val="000000"/>
                </a:solidFill>
                <a:latin typeface="Arial" pitchFamily="34" charset="0"/>
              </a:rPr>
              <a:t> y </a:t>
            </a:r>
            <a:r>
              <a:rPr lang="en-GB" sz="800" b="1" dirty="0" err="1" smtClean="0">
                <a:solidFill>
                  <a:srgbClr val="000000"/>
                </a:solidFill>
                <a:latin typeface="Arial" pitchFamily="34" charset="0"/>
              </a:rPr>
              <a:t>sus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asociados</a:t>
            </a:r>
            <a:r>
              <a:rPr lang="en-GB" sz="800" b="1" dirty="0" smtClean="0">
                <a:solidFill>
                  <a:srgbClr val="000000"/>
                </a:solidFill>
                <a:latin typeface="Arial" pitchFamily="34" charset="0"/>
              </a:rPr>
              <a:t> en la </a:t>
            </a:r>
            <a:r>
              <a:rPr lang="en-GB" sz="800" b="1" dirty="0" err="1" smtClean="0">
                <a:solidFill>
                  <a:srgbClr val="000000"/>
                </a:solidFill>
                <a:latin typeface="Arial" pitchFamily="34" charset="0"/>
              </a:rPr>
              <a:t>ejecución</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si</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indican</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una</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oportunidad</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para</a:t>
            </a:r>
            <a:r>
              <a:rPr lang="en-GB" sz="800" b="1" dirty="0" smtClean="0">
                <a:solidFill>
                  <a:srgbClr val="000000"/>
                </a:solidFill>
                <a:latin typeface="Arial" pitchFamily="34" charset="0"/>
              </a:rPr>
              <a:t> la </a:t>
            </a:r>
            <a:r>
              <a:rPr lang="en-GB" sz="800" b="1" dirty="0" err="1" smtClean="0">
                <a:solidFill>
                  <a:srgbClr val="000000"/>
                </a:solidFill>
                <a:latin typeface="Arial" pitchFamily="34" charset="0"/>
              </a:rPr>
              <a:t>programación</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conjunta</a:t>
            </a:r>
            <a:r>
              <a:rPr lang="en-GB" sz="800" b="1" dirty="0" smtClean="0">
                <a:solidFill>
                  <a:srgbClr val="000000"/>
                </a:solidFill>
                <a:latin typeface="Arial" pitchFamily="34" charset="0"/>
              </a:rPr>
              <a:t>.</a:t>
            </a:r>
            <a:r>
              <a:rPr lang="en-GB" sz="800" dirty="0" smtClean="0">
                <a:solidFill>
                  <a:srgbClr val="000000"/>
                </a:solidFill>
                <a:latin typeface="Arial" pitchFamily="34" charset="0"/>
              </a:rPr>
              <a:t> Las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pueden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ajustarse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cuando</a:t>
            </a:r>
            <a:r>
              <a:rPr lang="en-GB" sz="800" dirty="0" smtClean="0">
                <a:solidFill>
                  <a:srgbClr val="000000"/>
                </a:solidFill>
                <a:latin typeface="Arial" pitchFamily="34" charset="0"/>
              </a:rPr>
              <a:t> sea </a:t>
            </a:r>
            <a:r>
              <a:rPr lang="en-GB" sz="800" dirty="0" err="1" smtClean="0">
                <a:solidFill>
                  <a:srgbClr val="000000"/>
                </a:solidFill>
                <a:latin typeface="Arial" pitchFamily="34" charset="0"/>
              </a:rPr>
              <a:t>necesario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tener</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cuenta</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cambios</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entorno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desarrollo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incluidos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cambios</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disponibilidad</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Ver</a:t>
            </a:r>
            <a:r>
              <a:rPr lang="en-GB" sz="800" dirty="0" smtClean="0">
                <a:solidFill>
                  <a:srgbClr val="000000"/>
                </a:solidFill>
                <a:latin typeface="Arial" pitchFamily="34" charset="0"/>
              </a:rPr>
              <a:t> </a:t>
            </a:r>
            <a:r>
              <a:rPr lang="en-GB" sz="800" u="sng" dirty="0" smtClean="0">
                <a:solidFill>
                  <a:srgbClr val="000000"/>
                </a:solidFill>
                <a:latin typeface="Arial" pitchFamily="34" charset="0"/>
              </a:rPr>
              <a:t>Un Marco </a:t>
            </a:r>
            <a:r>
              <a:rPr lang="en-GB" sz="800" u="sng" dirty="0" err="1" smtClean="0">
                <a:solidFill>
                  <a:srgbClr val="000000"/>
                </a:solidFill>
                <a:latin typeface="Arial" pitchFamily="34" charset="0"/>
              </a:rPr>
              <a:t>Presupuestario</a:t>
            </a:r>
            <a:r>
              <a:rPr lang="en-GB" sz="800" u="sng" dirty="0" smtClean="0">
                <a:solidFill>
                  <a:srgbClr val="000000"/>
                </a:solidFill>
                <a:latin typeface="Arial" pitchFamily="34" charset="0"/>
              </a:rPr>
              <a:t>)</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t>
            </a:r>
          </a:p>
        </p:txBody>
      </p:sp>
      <p:sp>
        <p:nvSpPr>
          <p:cNvPr id="4" name="Slide Number Placeholder 3"/>
          <p:cNvSpPr txBox="1">
            <a:spLocks noGrp="1"/>
          </p:cNvSpPr>
          <p:nvPr/>
        </p:nvSpPr>
        <p:spPr>
          <a:xfrm>
            <a:off x="3851098" y="9379252"/>
            <a:ext cx="2944958" cy="493392"/>
          </a:xfrm>
          <a:prstGeom prst="rect">
            <a:avLst/>
          </a:prstGeom>
          <a:noFill/>
        </p:spPr>
        <p:txBody>
          <a:bodyPr lIns="92808" tIns="46403" rIns="92808" bIns="46403" anchor="b"/>
          <a:lstStyle/>
          <a:p>
            <a:pPr algn="r" eaLnBrk="0" hangingPunct="0">
              <a:lnSpc>
                <a:spcPct val="100000"/>
              </a:lnSpc>
              <a:spcBef>
                <a:spcPct val="0"/>
              </a:spcBef>
              <a:buClrTx/>
              <a:buSzPct val="100000"/>
              <a:buFont typeface="Arial" pitchFamily="34" charset="0"/>
              <a:buNone/>
            </a:pPr>
            <a:fld id="{CDA20206-6274-436B-889D-C643A47893D4}" type="slidenum">
              <a:rPr lang="en-GB" sz="1200">
                <a:solidFill>
                  <a:srgbClr val="000000"/>
                </a:solidFill>
                <a:latin typeface="Calibri" pitchFamily="34" charset="0"/>
              </a:rPr>
              <a:pPr algn="r" eaLnBrk="0" hangingPunct="0">
                <a:lnSpc>
                  <a:spcPct val="100000"/>
                </a:lnSpc>
                <a:spcBef>
                  <a:spcPct val="0"/>
                </a:spcBef>
                <a:buClrTx/>
                <a:buSzPct val="100000"/>
                <a:buFont typeface="Arial" pitchFamily="34" charset="0"/>
                <a:buNone/>
              </a:pPr>
              <a:t>21</a:t>
            </a:fld>
            <a:endParaRPr lang="en-GB" sz="1200">
              <a:solidFill>
                <a:srgbClr val="000000"/>
              </a:solidFill>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000000"/>
                </a:solidFill>
                <a:latin typeface="Arial" pitchFamily="34" charset="0"/>
              </a:rPr>
              <a:t>Los </a:t>
            </a:r>
            <a:r>
              <a:rPr lang="en-GB" dirty="0" err="1" smtClean="0">
                <a:solidFill>
                  <a:srgbClr val="000000"/>
                </a:solidFill>
                <a:latin typeface="Arial" pitchFamily="34" charset="0"/>
              </a:rPr>
              <a:t>grupos</a:t>
            </a:r>
            <a:r>
              <a:rPr lang="en-GB" dirty="0" smtClean="0">
                <a:solidFill>
                  <a:srgbClr val="000000"/>
                </a:solidFill>
                <a:latin typeface="Arial" pitchFamily="34" charset="0"/>
              </a:rPr>
              <a:t> </a:t>
            </a:r>
            <a:r>
              <a:rPr lang="en-GB" dirty="0" err="1" smtClean="0">
                <a:solidFill>
                  <a:srgbClr val="000000"/>
                </a:solidFill>
                <a:latin typeface="Arial" pitchFamily="34" charset="0"/>
              </a:rPr>
              <a:t>deben</a:t>
            </a:r>
            <a:r>
              <a:rPr lang="en-GB" dirty="0" smtClean="0">
                <a:solidFill>
                  <a:srgbClr val="000000"/>
                </a:solidFill>
                <a:latin typeface="Arial" pitchFamily="34" charset="0"/>
              </a:rPr>
              <a:t> </a:t>
            </a:r>
            <a:r>
              <a:rPr lang="en-GB" dirty="0" err="1" smtClean="0">
                <a:solidFill>
                  <a:srgbClr val="000000"/>
                </a:solidFill>
                <a:latin typeface="Arial" pitchFamily="34" charset="0"/>
              </a:rPr>
              <a:t>liberar</a:t>
            </a:r>
            <a:r>
              <a:rPr lang="en-GB" dirty="0" smtClean="0">
                <a:solidFill>
                  <a:srgbClr val="000000"/>
                </a:solidFill>
                <a:latin typeface="Arial" pitchFamily="34" charset="0"/>
              </a:rPr>
              <a:t> </a:t>
            </a:r>
            <a:r>
              <a:rPr lang="en-GB" dirty="0" err="1" smtClean="0">
                <a:solidFill>
                  <a:srgbClr val="000000"/>
                </a:solidFill>
                <a:latin typeface="Arial" pitchFamily="34" charset="0"/>
              </a:rPr>
              <a:t>espacio</a:t>
            </a:r>
            <a:r>
              <a:rPr lang="en-GB" dirty="0" smtClean="0">
                <a:solidFill>
                  <a:srgbClr val="000000"/>
                </a:solidFill>
                <a:latin typeface="Arial" pitchFamily="34" charset="0"/>
              </a:rPr>
              <a:t> en </a:t>
            </a:r>
            <a:r>
              <a:rPr lang="en-GB" dirty="0" err="1" smtClean="0">
                <a:solidFill>
                  <a:srgbClr val="000000"/>
                </a:solidFill>
                <a:latin typeface="Arial" pitchFamily="34" charset="0"/>
              </a:rPr>
              <a:t>su</a:t>
            </a:r>
            <a:r>
              <a:rPr lang="en-GB" dirty="0" smtClean="0">
                <a:solidFill>
                  <a:srgbClr val="000000"/>
                </a:solidFill>
                <a:latin typeface="Arial" pitchFamily="34" charset="0"/>
              </a:rPr>
              <a:t> mesa o en el </a:t>
            </a:r>
            <a:r>
              <a:rPr lang="en-GB" dirty="0" err="1" smtClean="0">
                <a:solidFill>
                  <a:srgbClr val="000000"/>
                </a:solidFill>
                <a:latin typeface="Arial" pitchFamily="34" charset="0"/>
              </a:rPr>
              <a:t>piso</a:t>
            </a:r>
            <a:r>
              <a:rPr lang="en-GB" dirty="0" smtClean="0">
                <a:solidFill>
                  <a:srgbClr val="000000"/>
                </a:solidFill>
                <a:latin typeface="Arial" pitchFamily="34" charset="0"/>
              </a:rPr>
              <a:t>, extender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tarjetas</a:t>
            </a:r>
            <a:r>
              <a:rPr lang="en-GB" dirty="0" smtClean="0">
                <a:solidFill>
                  <a:srgbClr val="000000"/>
                </a:solidFill>
                <a:latin typeface="Arial" pitchFamily="34" charset="0"/>
              </a:rPr>
              <a:t> y </a:t>
            </a:r>
            <a:r>
              <a:rPr lang="en-GB" dirty="0" err="1" smtClean="0">
                <a:solidFill>
                  <a:srgbClr val="000000"/>
                </a:solidFill>
                <a:latin typeface="Arial" pitchFamily="34" charset="0"/>
              </a:rPr>
              <a:t>crear</a:t>
            </a:r>
            <a:r>
              <a:rPr lang="en-GB" dirty="0" smtClean="0">
                <a:solidFill>
                  <a:srgbClr val="000000"/>
                </a:solidFill>
                <a:latin typeface="Arial" pitchFamily="34" charset="0"/>
              </a:rPr>
              <a:t> un </a:t>
            </a:r>
            <a:r>
              <a:rPr lang="en-GB" dirty="0" err="1" smtClean="0">
                <a:solidFill>
                  <a:srgbClr val="000000"/>
                </a:solidFill>
                <a:latin typeface="Arial" pitchFamily="34" charset="0"/>
              </a:rPr>
              <a:t>marco</a:t>
            </a:r>
            <a:r>
              <a:rPr lang="en-GB" dirty="0" smtClean="0">
                <a:solidFill>
                  <a:srgbClr val="000000"/>
                </a:solidFill>
                <a:latin typeface="Arial" pitchFamily="34" charset="0"/>
              </a:rPr>
              <a:t> de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utilizando</a:t>
            </a:r>
            <a:r>
              <a:rPr lang="en-GB" dirty="0" smtClean="0">
                <a:solidFill>
                  <a:srgbClr val="000000"/>
                </a:solidFill>
                <a:latin typeface="Arial" pitchFamily="34" charset="0"/>
              </a:rPr>
              <a:t> </a:t>
            </a:r>
            <a:r>
              <a:rPr lang="en-GB" dirty="0" err="1" smtClean="0">
                <a:solidFill>
                  <a:srgbClr val="000000"/>
                </a:solidFill>
                <a:latin typeface="Arial" pitchFamily="34" charset="0"/>
              </a:rPr>
              <a:t>este</a:t>
            </a:r>
            <a:r>
              <a:rPr lang="en-GB" dirty="0" smtClean="0">
                <a:solidFill>
                  <a:srgbClr val="000000"/>
                </a:solidFill>
                <a:latin typeface="Arial" pitchFamily="34" charset="0"/>
              </a:rPr>
              <a:t> </a:t>
            </a:r>
            <a:r>
              <a:rPr lang="en-GB" dirty="0" err="1" smtClean="0">
                <a:solidFill>
                  <a:srgbClr val="000000"/>
                </a:solidFill>
                <a:latin typeface="Arial" pitchFamily="34" charset="0"/>
              </a:rPr>
              <a:t>diagrama</a:t>
            </a:r>
            <a:r>
              <a:rPr lang="en-GB" dirty="0" smtClean="0">
                <a:solidFill>
                  <a:srgbClr val="000000"/>
                </a:solidFill>
                <a:latin typeface="Arial" pitchFamily="34" charset="0"/>
              </a:rPr>
              <a:t> </a:t>
            </a:r>
            <a:r>
              <a:rPr lang="en-GB" dirty="0" err="1" smtClean="0">
                <a:solidFill>
                  <a:srgbClr val="000000"/>
                </a:solidFill>
                <a:latin typeface="Arial" pitchFamily="34" charset="0"/>
              </a:rPr>
              <a:t>como</a:t>
            </a:r>
            <a:r>
              <a:rPr lang="en-GB" dirty="0" smtClean="0">
                <a:solidFill>
                  <a:srgbClr val="000000"/>
                </a:solidFill>
                <a:latin typeface="Arial" pitchFamily="34" charset="0"/>
              </a:rPr>
              <a:t> </a:t>
            </a:r>
            <a:r>
              <a:rPr lang="en-GB" dirty="0" err="1" smtClean="0">
                <a:solidFill>
                  <a:srgbClr val="000000"/>
                </a:solidFill>
                <a:latin typeface="Arial" pitchFamily="34" charset="0"/>
              </a:rPr>
              <a:t>modelo</a:t>
            </a:r>
            <a:r>
              <a:rPr lang="en-GB" dirty="0" smtClean="0">
                <a:solidFill>
                  <a:srgbClr val="000000"/>
                </a:solidFill>
                <a:latin typeface="Arial" pitchFamily="34" charset="0"/>
              </a:rPr>
              <a:t> general. </a:t>
            </a:r>
          </a:p>
          <a:p>
            <a:r>
              <a:rPr lang="en-GB" dirty="0" err="1" smtClean="0">
                <a:solidFill>
                  <a:srgbClr val="000000"/>
                </a:solidFill>
                <a:latin typeface="Arial" pitchFamily="34" charset="0"/>
              </a:rPr>
              <a:t>Asegúrese</a:t>
            </a:r>
            <a:r>
              <a:rPr lang="en-GB" dirty="0" smtClean="0">
                <a:solidFill>
                  <a:srgbClr val="000000"/>
                </a:solidFill>
                <a:latin typeface="Arial" pitchFamily="34" charset="0"/>
              </a:rPr>
              <a:t> de </a:t>
            </a:r>
            <a:r>
              <a:rPr lang="en-GB" dirty="0" err="1" smtClean="0">
                <a:solidFill>
                  <a:srgbClr val="000000"/>
                </a:solidFill>
                <a:latin typeface="Arial" pitchFamily="34" charset="0"/>
              </a:rPr>
              <a:t>señalar</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se </a:t>
            </a:r>
            <a:r>
              <a:rPr lang="en-GB" dirty="0" err="1" smtClean="0">
                <a:solidFill>
                  <a:srgbClr val="000000"/>
                </a:solidFill>
                <a:latin typeface="Arial" pitchFamily="34" charset="0"/>
              </a:rPr>
              <a:t>trata</a:t>
            </a:r>
            <a:r>
              <a:rPr lang="en-GB" dirty="0" smtClean="0">
                <a:solidFill>
                  <a:srgbClr val="000000"/>
                </a:solidFill>
                <a:latin typeface="Arial" pitchFamily="34" charset="0"/>
              </a:rPr>
              <a:t> </a:t>
            </a:r>
            <a:r>
              <a:rPr lang="en-GB" b="1" dirty="0" err="1" smtClean="0">
                <a:solidFill>
                  <a:srgbClr val="000000"/>
                </a:solidFill>
                <a:latin typeface="Arial" pitchFamily="34" charset="0"/>
              </a:rPr>
              <a:t>sólo</a:t>
            </a:r>
            <a:r>
              <a:rPr lang="en-GB" b="1" dirty="0" smtClean="0">
                <a:solidFill>
                  <a:srgbClr val="000000"/>
                </a:solidFill>
                <a:latin typeface="Arial" pitchFamily="34" charset="0"/>
              </a:rPr>
              <a:t> de un </a:t>
            </a:r>
            <a:r>
              <a:rPr lang="en-GB" b="1" dirty="0" err="1" smtClean="0">
                <a:solidFill>
                  <a:srgbClr val="000000"/>
                </a:solidFill>
                <a:latin typeface="Arial" pitchFamily="34" charset="0"/>
              </a:rPr>
              <a:t>modelo</a:t>
            </a:r>
            <a:r>
              <a:rPr lang="en-GB" dirty="0" smtClean="0">
                <a:solidFill>
                  <a:srgbClr val="000000"/>
                </a:solidFill>
                <a:latin typeface="Arial" pitchFamily="34" charset="0"/>
              </a:rPr>
              <a:t> -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tarjetas</a:t>
            </a:r>
            <a:r>
              <a:rPr lang="en-GB" dirty="0" smtClean="0">
                <a:solidFill>
                  <a:srgbClr val="000000"/>
                </a:solidFill>
                <a:latin typeface="Arial" pitchFamily="34" charset="0"/>
              </a:rPr>
              <a:t> </a:t>
            </a:r>
            <a:r>
              <a:rPr lang="en-GB" dirty="0" err="1" smtClean="0">
                <a:solidFill>
                  <a:srgbClr val="000000"/>
                </a:solidFill>
                <a:latin typeface="Arial" pitchFamily="34" charset="0"/>
              </a:rPr>
              <a:t>pueden</a:t>
            </a:r>
            <a:r>
              <a:rPr lang="en-GB" dirty="0" smtClean="0">
                <a:solidFill>
                  <a:srgbClr val="000000"/>
                </a:solidFill>
                <a:latin typeface="Arial" pitchFamily="34" charset="0"/>
              </a:rPr>
              <a:t> </a:t>
            </a:r>
            <a:r>
              <a:rPr lang="en-GB" dirty="0" err="1" smtClean="0">
                <a:solidFill>
                  <a:srgbClr val="000000"/>
                </a:solidFill>
                <a:latin typeface="Arial" pitchFamily="34" charset="0"/>
              </a:rPr>
              <a:t>contener</a:t>
            </a:r>
            <a:r>
              <a:rPr lang="en-GB" dirty="0" smtClean="0">
                <a:solidFill>
                  <a:srgbClr val="000000"/>
                </a:solidFill>
                <a:latin typeface="Arial" pitchFamily="34" charset="0"/>
              </a:rPr>
              <a:t> </a:t>
            </a:r>
            <a:r>
              <a:rPr lang="en-GB" dirty="0" err="1" smtClean="0">
                <a:solidFill>
                  <a:srgbClr val="000000"/>
                </a:solidFill>
                <a:latin typeface="Arial" pitchFamily="34" charset="0"/>
              </a:rPr>
              <a:t>más</a:t>
            </a:r>
            <a:r>
              <a:rPr lang="en-GB" dirty="0" smtClean="0">
                <a:solidFill>
                  <a:srgbClr val="000000"/>
                </a:solidFill>
                <a:latin typeface="Arial" pitchFamily="34" charset="0"/>
              </a:rPr>
              <a:t> de 2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22</a:t>
            </a:fld>
            <a:endParaRPr lang="en-US"/>
          </a:p>
        </p:txBody>
      </p:sp>
    </p:spTree>
    <p:extLst>
      <p:ext uri="{BB962C8B-B14F-4D97-AF65-F5344CB8AC3E}">
        <p14:creationId xmlns:p14="http://schemas.microsoft.com/office/powerpoint/2010/main" val="610894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xfrm>
            <a:off x="877888" y="400050"/>
            <a:ext cx="4935537" cy="3702050"/>
          </a:xfrm>
          <a:ln/>
        </p:spPr>
      </p:sp>
      <p:sp>
        <p:nvSpPr>
          <p:cNvPr id="116739" name="Notes Placeholder 2"/>
          <p:cNvSpPr>
            <a:spLocks noGrp="1"/>
          </p:cNvSpPr>
          <p:nvPr>
            <p:ph type="body" idx="1"/>
          </p:nvPr>
        </p:nvSpPr>
        <p:spPr>
          <a:xfrm>
            <a:off x="374501" y="4433069"/>
            <a:ext cx="6048671" cy="4443413"/>
          </a:xfrm>
          <a:noFill/>
        </p:spPr>
        <p:txBody>
          <a:bodyPr/>
          <a:lstStyle/>
          <a:p>
            <a:r>
              <a:rPr lang="en-GB" sz="800" dirty="0" smtClean="0">
                <a:solidFill>
                  <a:srgbClr val="000000"/>
                </a:solidFill>
                <a:latin typeface="Arial" pitchFamily="34" charset="0"/>
              </a:rPr>
              <a:t>Este </a:t>
            </a:r>
            <a:r>
              <a:rPr lang="en-GB" sz="800" dirty="0" err="1" smtClean="0">
                <a:solidFill>
                  <a:srgbClr val="000000"/>
                </a:solidFill>
                <a:latin typeface="Arial" pitchFamily="34" charset="0"/>
              </a:rPr>
              <a:t>conjunto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tarjetas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está</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disponible</a:t>
            </a:r>
            <a:r>
              <a:rPr lang="en-GB" sz="800" dirty="0" smtClean="0">
                <a:solidFill>
                  <a:srgbClr val="000000"/>
                </a:solidFill>
                <a:latin typeface="Arial" pitchFamily="34" charset="0"/>
              </a:rPr>
              <a:t> en los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sesión</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pPr eaLnBrk="1" hangingPunct="1">
              <a:spcBef>
                <a:spcPct val="0"/>
              </a:spcBef>
            </a:pPr>
            <a:r>
              <a:rPr lang="en-US" sz="800" i="1" u="sng" dirty="0" smtClean="0"/>
              <a:t>Instructions:</a:t>
            </a:r>
          </a:p>
          <a:p>
            <a:pPr eaLnBrk="1" hangingPunct="1">
              <a:spcBef>
                <a:spcPct val="0"/>
              </a:spcBef>
            </a:pPr>
            <a:r>
              <a:rPr lang="en-US" sz="800" i="1" dirty="0" smtClean="0"/>
              <a:t>“These card sets contain results from a current UNDAF. There is 1 National priority, there are 2 or more outcomes, and for each outcome there are 2 or more outputs. But the cards are all jumbled-up! Spread the cards out on your table and re-create the results framework. Please use the model on the slide (show slide with generic results framework, as an example).</a:t>
            </a:r>
            <a:endParaRPr lang="en-CA" sz="800" i="1" dirty="0" smtClean="0"/>
          </a:p>
          <a:p>
            <a:pPr eaLnBrk="1" hangingPunct="1">
              <a:spcBef>
                <a:spcPct val="0"/>
              </a:spcBef>
            </a:pPr>
            <a:r>
              <a:rPr lang="en-US" sz="800" i="1" dirty="0" smtClean="0"/>
              <a:t>After 10 minutes, stop and debrief with ‘solution’ on slide</a:t>
            </a:r>
            <a:endParaRPr lang="en-CA" sz="800" i="1" dirty="0" smtClean="0"/>
          </a:p>
          <a:p>
            <a:pPr eaLnBrk="1" hangingPunct="1">
              <a:spcBef>
                <a:spcPct val="0"/>
              </a:spcBef>
            </a:pPr>
            <a:r>
              <a:rPr lang="en-US" sz="800" i="1" dirty="0" smtClean="0"/>
              <a:t>Facilitate a discussion on the exercise. Review the slide notes for examples of common questions and issues. Ask participants if they agree or disagree with the UNCT’s results framework. Take all points, have a discussion, but </a:t>
            </a:r>
            <a:r>
              <a:rPr lang="en-US" sz="800" b="1" i="1" dirty="0" smtClean="0"/>
              <a:t>don’t insist that the UNCT framework is correct or the only solution</a:t>
            </a:r>
            <a:r>
              <a:rPr lang="en-US" sz="800" i="1" dirty="0" smtClean="0"/>
              <a:t>. In the discussion, you will be asking participants to use their new knowledge about RBM to challenge the results.</a:t>
            </a:r>
          </a:p>
          <a:p>
            <a:pPr eaLnBrk="1" hangingPunct="1">
              <a:spcBef>
                <a:spcPct val="0"/>
              </a:spcBef>
            </a:pPr>
            <a:endParaRPr lang="en-US" sz="800" i="1" dirty="0" smtClean="0"/>
          </a:p>
          <a:p>
            <a:pPr eaLnBrk="1" hangingPunct="1">
              <a:spcBef>
                <a:spcPct val="0"/>
              </a:spcBef>
            </a:pPr>
            <a:r>
              <a:rPr lang="en-US" sz="800" i="1" dirty="0" smtClean="0"/>
              <a:t>The key points to </a:t>
            </a:r>
            <a:r>
              <a:rPr lang="en-US" sz="800" i="1" dirty="0" err="1" smtClean="0"/>
              <a:t>emphasise</a:t>
            </a:r>
            <a:r>
              <a:rPr lang="en-US" sz="800" i="1" dirty="0" smtClean="0"/>
              <a:t>:</a:t>
            </a:r>
          </a:p>
          <a:p>
            <a:pPr eaLnBrk="1" hangingPunct="1">
              <a:spcBef>
                <a:spcPct val="0"/>
              </a:spcBef>
            </a:pPr>
            <a:r>
              <a:rPr lang="en-US" sz="800" i="1" dirty="0" smtClean="0"/>
              <a:t>- RBM is not a science</a:t>
            </a:r>
          </a:p>
          <a:p>
            <a:pPr eaLnBrk="1" hangingPunct="1">
              <a:spcBef>
                <a:spcPct val="0"/>
              </a:spcBef>
            </a:pPr>
            <a:r>
              <a:rPr lang="en-US" sz="800" i="1" dirty="0" smtClean="0"/>
              <a:t>- An outcome in one country situation, may be more appropriate as an output in another - context is critical</a:t>
            </a:r>
          </a:p>
          <a:p>
            <a:pPr eaLnBrk="1" hangingPunct="1">
              <a:spcBef>
                <a:spcPct val="0"/>
              </a:spcBef>
            </a:pPr>
            <a:r>
              <a:rPr lang="en-US" sz="800" i="1" dirty="0" smtClean="0"/>
              <a:t>- The flow or logic of results is most important – and not that it is correct absolutely, but that it is </a:t>
            </a:r>
            <a:r>
              <a:rPr lang="en-US" sz="800" i="1" u="sng" dirty="0" smtClean="0"/>
              <a:t>plausible</a:t>
            </a:r>
            <a:r>
              <a:rPr lang="en-US" sz="800" i="1" dirty="0" smtClean="0"/>
              <a:t>, taking into consideration the role of partners and assumptions </a:t>
            </a:r>
            <a:endParaRPr lang="en-CA" sz="800" i="1" dirty="0" smtClean="0"/>
          </a:p>
          <a:p>
            <a:pPr eaLnBrk="1" hangingPunct="1">
              <a:spcBef>
                <a:spcPct val="0"/>
              </a:spcBef>
            </a:pPr>
            <a:endParaRPr lang="en-CA" sz="800" i="1" dirty="0" smtClean="0"/>
          </a:p>
          <a:p>
            <a:pPr eaLnBrk="1" hangingPunct="1">
              <a:spcBef>
                <a:spcPct val="0"/>
              </a:spcBef>
            </a:pPr>
            <a:r>
              <a:rPr lang="en-CA" sz="800" i="1" dirty="0" smtClean="0"/>
              <a:t>3 common issues raised during de-briefing:</a:t>
            </a:r>
          </a:p>
          <a:p>
            <a:pPr eaLnBrk="1" hangingPunct="1">
              <a:spcBef>
                <a:spcPct val="0"/>
              </a:spcBef>
            </a:pPr>
            <a:r>
              <a:rPr lang="en-CA" sz="800" i="1" dirty="0" smtClean="0"/>
              <a:t>Issue: 1</a:t>
            </a:r>
            <a:r>
              <a:rPr lang="en-CA" sz="800" i="1" baseline="30000" dirty="0" smtClean="0"/>
              <a:t>st</a:t>
            </a:r>
            <a:r>
              <a:rPr lang="en-CA" sz="800" i="1" dirty="0" smtClean="0"/>
              <a:t> Outcome</a:t>
            </a:r>
          </a:p>
          <a:p>
            <a:pPr eaLnBrk="1" hangingPunct="1">
              <a:spcBef>
                <a:spcPct val="0"/>
              </a:spcBef>
            </a:pPr>
            <a:r>
              <a:rPr lang="en-CA" sz="800" i="1" dirty="0" smtClean="0"/>
              <a:t>New businesses and jobs are created… is too ambitious – the UN is not in the business of creating new jobs, we can’t guarantee that…etc.</a:t>
            </a:r>
          </a:p>
          <a:p>
            <a:pPr eaLnBrk="1" hangingPunct="1">
              <a:spcBef>
                <a:spcPct val="0"/>
              </a:spcBef>
            </a:pPr>
            <a:r>
              <a:rPr lang="en-CA" sz="800" i="1" dirty="0" smtClean="0"/>
              <a:t> </a:t>
            </a:r>
          </a:p>
          <a:p>
            <a:pPr eaLnBrk="1" hangingPunct="1">
              <a:spcBef>
                <a:spcPct val="0"/>
              </a:spcBef>
            </a:pPr>
            <a:r>
              <a:rPr lang="en-CA" sz="800" i="1" dirty="0" smtClean="0"/>
              <a:t>Response:</a:t>
            </a:r>
          </a:p>
          <a:p>
            <a:pPr eaLnBrk="1" hangingPunct="1">
              <a:spcBef>
                <a:spcPct val="0"/>
              </a:spcBef>
            </a:pPr>
            <a:r>
              <a:rPr lang="en-CA" sz="800" i="1" dirty="0" smtClean="0"/>
              <a:t>- It </a:t>
            </a:r>
            <a:r>
              <a:rPr lang="en-CA" sz="800" i="1" u="sng" dirty="0" smtClean="0"/>
              <a:t>is</a:t>
            </a:r>
            <a:r>
              <a:rPr lang="en-CA" sz="800" i="1" dirty="0" smtClean="0"/>
              <a:t> a high level result, that relates to both institutional and behavioural change. The ambition is heightened by the focus in ‘poor’ areas. The measurement and targeting of this is difficult, and the sustainability could be a question.</a:t>
            </a:r>
          </a:p>
          <a:p>
            <a:pPr eaLnBrk="1" hangingPunct="1">
              <a:spcBef>
                <a:spcPct val="0"/>
              </a:spcBef>
            </a:pPr>
            <a:r>
              <a:rPr lang="en-CA" sz="800" i="1" dirty="0" smtClean="0"/>
              <a:t>- You are right that the UN cannot guarantee this result. It will require work and investment by many partners. But this makes it an outcome. The UN makes a contribution, but is not solely responsible for its achievement. The UN’s specific contributions - its promises - are listed in the outputs </a:t>
            </a:r>
          </a:p>
          <a:p>
            <a:pPr eaLnBrk="1" hangingPunct="1">
              <a:spcBef>
                <a:spcPct val="0"/>
              </a:spcBef>
            </a:pPr>
            <a:r>
              <a:rPr lang="en-CA" sz="800" i="1" dirty="0" smtClean="0"/>
              <a:t>- But is the outcome still too ambitious?</a:t>
            </a:r>
          </a:p>
          <a:p>
            <a:pPr eaLnBrk="1" hangingPunct="1">
              <a:spcBef>
                <a:spcPct val="0"/>
              </a:spcBef>
            </a:pPr>
            <a:r>
              <a:rPr lang="en-CA" sz="800" i="1" dirty="0" smtClean="0"/>
              <a:t>- The key aspect is the focus on ‘targeted’ areas. If the UN and partners were expecting to affect the rate  of new business development and job creation nationally, it would be worrying. However the focus on targeted areas is important. For example, it could be a pilot business development initiative in 1 Province or several under-served Districts.  In this situation, it is </a:t>
            </a:r>
            <a:r>
              <a:rPr lang="en-CA" sz="800" i="1" u="sng" dirty="0" smtClean="0"/>
              <a:t>plausible</a:t>
            </a:r>
            <a:r>
              <a:rPr lang="en-CA" sz="800" i="1" dirty="0" smtClean="0"/>
              <a:t> that he resources of the UNCT, working with national and local partners and donors, could achieve this result. </a:t>
            </a:r>
          </a:p>
          <a:p>
            <a:pPr eaLnBrk="1" hangingPunct="1">
              <a:spcBef>
                <a:spcPct val="0"/>
              </a:spcBef>
            </a:pPr>
            <a:endParaRPr lang="en-CA" sz="800" i="1" dirty="0" smtClean="0"/>
          </a:p>
          <a:p>
            <a:pPr eaLnBrk="1" hangingPunct="1">
              <a:spcBef>
                <a:spcPct val="0"/>
              </a:spcBef>
            </a:pPr>
            <a:r>
              <a:rPr lang="en-CA" sz="800" i="1" dirty="0" smtClean="0"/>
              <a:t>Issue: 2</a:t>
            </a:r>
            <a:r>
              <a:rPr lang="en-CA" sz="800" i="1" baseline="30000" dirty="0" smtClean="0"/>
              <a:t>nd</a:t>
            </a:r>
            <a:r>
              <a:rPr lang="en-CA" sz="800" i="1" dirty="0" smtClean="0"/>
              <a:t> Outcome</a:t>
            </a:r>
          </a:p>
          <a:p>
            <a:pPr eaLnBrk="1" hangingPunct="1">
              <a:spcBef>
                <a:spcPct val="0"/>
              </a:spcBef>
            </a:pPr>
            <a:r>
              <a:rPr lang="en-CA" sz="800" i="1" dirty="0" smtClean="0"/>
              <a:t>The UN cannot guarantee that  local public administrations are more effective and transparent – this is also too ambitious.</a:t>
            </a:r>
          </a:p>
          <a:p>
            <a:endParaRPr lang="en-GB" sz="800" i="1" dirty="0" smtClean="0">
              <a:solidFill>
                <a:srgbClr val="000000"/>
              </a:solidFill>
              <a:latin typeface="Arial" pitchFamily="34" charset="0"/>
            </a:endParaRPr>
          </a:p>
        </p:txBody>
      </p:sp>
      <p:sp>
        <p:nvSpPr>
          <p:cNvPr id="116740"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59E0836D-2383-4084-9022-0C8CC09AFF47}" type="slidenum">
              <a:rPr lang="en-GB" smtClean="0">
                <a:solidFill>
                  <a:srgbClr val="000000"/>
                </a:solidFill>
              </a:rPr>
              <a:pPr eaLnBrk="0" hangingPunct="0">
                <a:buSzPct val="100000"/>
                <a:buFont typeface="Arial" pitchFamily="34" charset="0"/>
                <a:buNone/>
              </a:pPr>
              <a:t>23</a:t>
            </a:fld>
            <a:endParaRPr lang="en-GB" smtClean="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a:noFill/>
        </p:spPr>
        <p:txBody>
          <a:bodyPr/>
          <a:lstStyle/>
          <a:p>
            <a:r>
              <a:rPr lang="en-GB" dirty="0" smtClean="0">
                <a:solidFill>
                  <a:srgbClr val="000000"/>
                </a:solidFill>
                <a:latin typeface="Arial" pitchFamily="34" charset="0"/>
              </a:rPr>
              <a:t>DIAPOSITIVA ESCONDIDA</a:t>
            </a:r>
          </a:p>
          <a:p>
            <a:endParaRPr lang="en-GB" dirty="0" smtClean="0">
              <a:solidFill>
                <a:srgbClr val="000000"/>
              </a:solidFill>
              <a:latin typeface="Arial" pitchFamily="34" charset="0"/>
            </a:endParaRPr>
          </a:p>
          <a:p>
            <a:r>
              <a:rPr lang="en-GB" dirty="0" smtClean="0">
                <a:solidFill>
                  <a:srgbClr val="000000"/>
                </a:solidFill>
                <a:latin typeface="Arial" pitchFamily="34" charset="0"/>
              </a:rPr>
              <a:t>Este </a:t>
            </a:r>
            <a:r>
              <a:rPr lang="en-GB" dirty="0" err="1" smtClean="0">
                <a:solidFill>
                  <a:srgbClr val="000000"/>
                </a:solidFill>
                <a:latin typeface="Arial" pitchFamily="34" charset="0"/>
              </a:rPr>
              <a:t>conjunto</a:t>
            </a:r>
            <a:r>
              <a:rPr lang="en-GB" dirty="0" smtClean="0">
                <a:solidFill>
                  <a:srgbClr val="000000"/>
                </a:solidFill>
                <a:latin typeface="Arial" pitchFamily="34" charset="0"/>
              </a:rPr>
              <a:t> de </a:t>
            </a:r>
            <a:r>
              <a:rPr lang="en-GB" dirty="0" err="1" smtClean="0">
                <a:solidFill>
                  <a:srgbClr val="000000"/>
                </a:solidFill>
                <a:latin typeface="Arial" pitchFamily="34" charset="0"/>
              </a:rPr>
              <a:t>tarjetas</a:t>
            </a:r>
            <a:r>
              <a:rPr lang="en-GB" dirty="0" smtClean="0">
                <a:solidFill>
                  <a:srgbClr val="000000"/>
                </a:solidFill>
                <a:latin typeface="Arial" pitchFamily="34" charset="0"/>
              </a:rPr>
              <a:t> </a:t>
            </a:r>
            <a:r>
              <a:rPr lang="en-GB" dirty="0" err="1" smtClean="0">
                <a:solidFill>
                  <a:srgbClr val="000000"/>
                </a:solidFill>
                <a:latin typeface="Arial" pitchFamily="34" charset="0"/>
              </a:rPr>
              <a:t>está</a:t>
            </a:r>
            <a:r>
              <a:rPr lang="en-GB" dirty="0" smtClean="0">
                <a:solidFill>
                  <a:srgbClr val="000000"/>
                </a:solidFill>
                <a:latin typeface="Arial" pitchFamily="34" charset="0"/>
              </a:rPr>
              <a:t> </a:t>
            </a:r>
            <a:r>
              <a:rPr lang="en-GB" dirty="0" err="1" smtClean="0">
                <a:solidFill>
                  <a:srgbClr val="000000"/>
                </a:solidFill>
                <a:latin typeface="Arial" pitchFamily="34" charset="0"/>
              </a:rPr>
              <a:t>disponible</a:t>
            </a:r>
            <a:r>
              <a:rPr lang="en-GB" dirty="0" smtClean="0">
                <a:solidFill>
                  <a:srgbClr val="000000"/>
                </a:solidFill>
                <a:latin typeface="Arial" pitchFamily="34" charset="0"/>
              </a:rPr>
              <a:t> en los </a:t>
            </a:r>
            <a:r>
              <a:rPr lang="en-GB" dirty="0" err="1" smtClean="0">
                <a:solidFill>
                  <a:srgbClr val="000000"/>
                </a:solidFill>
                <a:latin typeface="Arial" pitchFamily="34" charset="0"/>
              </a:rPr>
              <a:t>recursos</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a:t>
            </a:r>
            <a:r>
              <a:rPr lang="en-GB" dirty="0" err="1" smtClean="0">
                <a:solidFill>
                  <a:srgbClr val="000000"/>
                </a:solidFill>
                <a:latin typeface="Arial" pitchFamily="34" charset="0"/>
              </a:rPr>
              <a:t>esta</a:t>
            </a:r>
            <a:r>
              <a:rPr lang="en-GB" dirty="0" smtClean="0">
                <a:solidFill>
                  <a:srgbClr val="000000"/>
                </a:solidFill>
                <a:latin typeface="Arial" pitchFamily="34" charset="0"/>
              </a:rPr>
              <a:t> </a:t>
            </a:r>
            <a:r>
              <a:rPr lang="en-GB" dirty="0" err="1" smtClean="0">
                <a:solidFill>
                  <a:srgbClr val="000000"/>
                </a:solidFill>
                <a:latin typeface="Arial" pitchFamily="34" charset="0"/>
              </a:rPr>
              <a:t>sesión</a:t>
            </a:r>
            <a:r>
              <a:rPr lang="en-GB" dirty="0" smtClean="0">
                <a:solidFill>
                  <a:srgbClr val="000000"/>
                </a:solidFill>
                <a:latin typeface="Arial" pitchFamily="34" charset="0"/>
              </a:rPr>
              <a:t>.</a:t>
            </a:r>
          </a:p>
        </p:txBody>
      </p:sp>
      <p:sp>
        <p:nvSpPr>
          <p:cNvPr id="117764"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B894D181-BBAB-4282-B7CC-B42B6C21165C}" type="slidenum">
              <a:rPr lang="en-GB" smtClean="0">
                <a:solidFill>
                  <a:srgbClr val="000000"/>
                </a:solidFill>
              </a:rPr>
              <a:pPr eaLnBrk="0" hangingPunct="0">
                <a:buSzPct val="100000"/>
                <a:buFont typeface="Arial" pitchFamily="34" charset="0"/>
                <a:buNone/>
              </a:pPr>
              <a:t>24</a:t>
            </a:fld>
            <a:endParaRPr lang="en-GB" smtClean="0">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solidFill>
                  <a:srgbClr val="000000"/>
                </a:solidFill>
                <a:latin typeface="Arial" pitchFamily="34" charset="0"/>
              </a:rPr>
              <a:t>DIAPOSITIVA ESCONDIDA</a:t>
            </a:r>
          </a:p>
          <a:p>
            <a:endParaRPr lang="en-GB" dirty="0" smtClean="0">
              <a:solidFill>
                <a:srgbClr val="000000"/>
              </a:solidFill>
              <a:latin typeface="Arial" pitchFamily="34" charset="0"/>
            </a:endParaRPr>
          </a:p>
          <a:p>
            <a:r>
              <a:rPr lang="en-GB" dirty="0" err="1" smtClean="0">
                <a:solidFill>
                  <a:srgbClr val="000000"/>
                </a:solidFill>
                <a:latin typeface="Arial" pitchFamily="34" charset="0"/>
              </a:rPr>
              <a:t>Estos</a:t>
            </a:r>
            <a:r>
              <a:rPr lang="en-GB" dirty="0" smtClean="0">
                <a:solidFill>
                  <a:srgbClr val="000000"/>
                </a:solidFill>
                <a:latin typeface="Arial" pitchFamily="34" charset="0"/>
              </a:rPr>
              <a:t> </a:t>
            </a:r>
            <a:r>
              <a:rPr lang="en-GB" dirty="0" err="1" smtClean="0">
                <a:solidFill>
                  <a:srgbClr val="000000"/>
                </a:solidFill>
                <a:latin typeface="Arial" pitchFamily="34" charset="0"/>
              </a:rPr>
              <a:t>fueron</a:t>
            </a:r>
            <a:r>
              <a:rPr lang="en-GB" dirty="0" smtClean="0">
                <a:solidFill>
                  <a:srgbClr val="000000"/>
                </a:solidFill>
                <a:latin typeface="Arial" pitchFamily="34" charset="0"/>
              </a:rPr>
              <a:t> los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a:t>
            </a:r>
            <a:r>
              <a:rPr lang="en-GB" dirty="0" err="1" smtClean="0">
                <a:solidFill>
                  <a:srgbClr val="000000"/>
                </a:solidFill>
                <a:latin typeface="Arial" pitchFamily="34" charset="0"/>
              </a:rPr>
              <a:t>actuales</a:t>
            </a:r>
            <a:r>
              <a:rPr lang="en-GB" dirty="0" smtClean="0">
                <a:solidFill>
                  <a:srgbClr val="000000"/>
                </a:solidFill>
                <a:latin typeface="Arial" pitchFamily="34" charset="0"/>
              </a:rPr>
              <a:t> del MANUD de Laos en el </a:t>
            </a:r>
            <a:r>
              <a:rPr lang="en-GB" dirty="0" err="1" smtClean="0">
                <a:solidFill>
                  <a:srgbClr val="000000"/>
                </a:solidFill>
                <a:latin typeface="Arial" pitchFamily="34" charset="0"/>
              </a:rPr>
              <a:t>momento</a:t>
            </a:r>
            <a:r>
              <a:rPr lang="en-GB" dirty="0" smtClean="0">
                <a:solidFill>
                  <a:srgbClr val="000000"/>
                </a:solidFill>
                <a:latin typeface="Arial" pitchFamily="34" charset="0"/>
              </a:rPr>
              <a:t> del taller EBDH-GBR. </a:t>
            </a:r>
          </a:p>
          <a:p>
            <a:r>
              <a:rPr lang="en-GB" dirty="0" smtClean="0">
                <a:solidFill>
                  <a:srgbClr val="000000"/>
                </a:solidFill>
                <a:latin typeface="Arial" pitchFamily="34" charset="0"/>
              </a:rPr>
              <a:t>Se </a:t>
            </a:r>
            <a:r>
              <a:rPr lang="en-GB" dirty="0" err="1" smtClean="0">
                <a:solidFill>
                  <a:srgbClr val="000000"/>
                </a:solidFill>
                <a:latin typeface="Arial" pitchFamily="34" charset="0"/>
              </a:rPr>
              <a:t>parecen</a:t>
            </a:r>
            <a:r>
              <a:rPr lang="en-GB" dirty="0" smtClean="0">
                <a:solidFill>
                  <a:srgbClr val="000000"/>
                </a:solidFill>
                <a:latin typeface="Arial" pitchFamily="34" charset="0"/>
              </a:rPr>
              <a:t> mucho a los </a:t>
            </a:r>
            <a:r>
              <a:rPr lang="en-GB" dirty="0" err="1" smtClean="0">
                <a:solidFill>
                  <a:srgbClr val="000000"/>
                </a:solidFill>
                <a:latin typeface="Arial" pitchFamily="34" charset="0"/>
              </a:rPr>
              <a:t>malos</a:t>
            </a:r>
            <a:r>
              <a:rPr lang="en-GB" dirty="0" smtClean="0">
                <a:solidFill>
                  <a:srgbClr val="000000"/>
                </a:solidFill>
                <a:latin typeface="Arial" pitchFamily="34" charset="0"/>
              </a:rPr>
              <a:t> </a:t>
            </a:r>
            <a:r>
              <a:rPr lang="en-GB" dirty="0" err="1" smtClean="0">
                <a:solidFill>
                  <a:srgbClr val="000000"/>
                </a:solidFill>
                <a:latin typeface="Arial" pitchFamily="34" charset="0"/>
              </a:rPr>
              <a:t>ejemplos</a:t>
            </a:r>
            <a:r>
              <a:rPr lang="en-GB" dirty="0" smtClean="0">
                <a:solidFill>
                  <a:srgbClr val="000000"/>
                </a:solidFill>
                <a:latin typeface="Arial" pitchFamily="34" charset="0"/>
              </a:rPr>
              <a:t> dados </a:t>
            </a:r>
            <a:r>
              <a:rPr lang="en-GB" dirty="0" err="1" smtClean="0">
                <a:solidFill>
                  <a:srgbClr val="000000"/>
                </a:solidFill>
                <a:latin typeface="Arial" pitchFamily="34" charset="0"/>
              </a:rPr>
              <a:t>anteriormente</a:t>
            </a:r>
            <a:r>
              <a:rPr lang="en-GB" dirty="0" smtClean="0">
                <a:solidFill>
                  <a:srgbClr val="000000"/>
                </a:solidFill>
                <a:latin typeface="Arial" pitchFamily="34" charset="0"/>
              </a:rPr>
              <a:t>. </a:t>
            </a:r>
            <a:r>
              <a:rPr lang="en-GB" dirty="0" err="1" smtClean="0">
                <a:solidFill>
                  <a:srgbClr val="000000"/>
                </a:solidFill>
                <a:latin typeface="Arial" pitchFamily="34" charset="0"/>
              </a:rPr>
              <a:t>Proponer</a:t>
            </a:r>
            <a:r>
              <a:rPr lang="en-GB" dirty="0" smtClean="0">
                <a:solidFill>
                  <a:srgbClr val="000000"/>
                </a:solidFill>
                <a:latin typeface="Arial" pitchFamily="34" charset="0"/>
              </a:rPr>
              <a:t> a debate, no </a:t>
            </a:r>
            <a:r>
              <a:rPr lang="en-GB" dirty="0" err="1" smtClean="0">
                <a:solidFill>
                  <a:srgbClr val="000000"/>
                </a:solidFill>
                <a:latin typeface="Arial" pitchFamily="34" charset="0"/>
              </a:rPr>
              <a:t>hace</a:t>
            </a:r>
            <a:r>
              <a:rPr lang="en-GB" dirty="0" smtClean="0">
                <a:solidFill>
                  <a:srgbClr val="000000"/>
                </a:solidFill>
                <a:latin typeface="Arial" pitchFamily="34" charset="0"/>
              </a:rPr>
              <a:t> </a:t>
            </a:r>
            <a:r>
              <a:rPr lang="en-GB" dirty="0" err="1" smtClean="0">
                <a:solidFill>
                  <a:srgbClr val="000000"/>
                </a:solidFill>
                <a:latin typeface="Arial" pitchFamily="34" charset="0"/>
              </a:rPr>
              <a:t>falta</a:t>
            </a:r>
            <a:r>
              <a:rPr lang="en-GB" dirty="0" smtClean="0">
                <a:solidFill>
                  <a:srgbClr val="000000"/>
                </a:solidFill>
                <a:latin typeface="Arial" pitchFamily="34" charset="0"/>
              </a:rPr>
              <a:t> </a:t>
            </a:r>
            <a:r>
              <a:rPr lang="en-GB" dirty="0" err="1" smtClean="0">
                <a:solidFill>
                  <a:srgbClr val="000000"/>
                </a:solidFill>
                <a:latin typeface="Arial" pitchFamily="34" charset="0"/>
              </a:rPr>
              <a:t>decirlo</a:t>
            </a:r>
            <a:r>
              <a:rPr lang="en-GB" dirty="0" smtClean="0">
                <a:solidFill>
                  <a:srgbClr val="000000"/>
                </a:solidFill>
                <a:latin typeface="Arial" pitchFamily="34" charset="0"/>
              </a:rPr>
              <a:t> </a:t>
            </a:r>
            <a:r>
              <a:rPr lang="en-GB" dirty="0" err="1" smtClean="0">
                <a:solidFill>
                  <a:srgbClr val="000000"/>
                </a:solidFill>
                <a:latin typeface="Arial" pitchFamily="34" charset="0"/>
              </a:rPr>
              <a:t>así</a:t>
            </a:r>
            <a:r>
              <a:rPr lang="en-GB" dirty="0" smtClean="0">
                <a:solidFill>
                  <a:srgbClr val="000000"/>
                </a:solidFill>
                <a:latin typeface="Arial" pitchFamily="34" charset="0"/>
              </a:rPr>
              <a:t>. </a:t>
            </a:r>
          </a:p>
          <a:p>
            <a:r>
              <a:rPr lang="en-GB" dirty="0" err="1" smtClean="0">
                <a:solidFill>
                  <a:srgbClr val="000000"/>
                </a:solidFill>
                <a:latin typeface="Arial" pitchFamily="34" charset="0"/>
              </a:rPr>
              <a:t>Simplemente</a:t>
            </a:r>
            <a:r>
              <a:rPr lang="en-GB" dirty="0" smtClean="0">
                <a:solidFill>
                  <a:srgbClr val="000000"/>
                </a:solidFill>
                <a:latin typeface="Arial" pitchFamily="34" charset="0"/>
              </a:rPr>
              <a:t> </a:t>
            </a:r>
            <a:r>
              <a:rPr lang="en-GB" dirty="0" err="1" smtClean="0">
                <a:solidFill>
                  <a:srgbClr val="000000"/>
                </a:solidFill>
                <a:latin typeface="Arial" pitchFamily="34" charset="0"/>
              </a:rPr>
              <a:t>muestre</a:t>
            </a:r>
            <a:r>
              <a:rPr lang="en-GB" dirty="0" smtClean="0">
                <a:solidFill>
                  <a:srgbClr val="000000"/>
                </a:solidFill>
                <a:latin typeface="Arial" pitchFamily="34" charset="0"/>
              </a:rPr>
              <a:t> al </a:t>
            </a:r>
            <a:r>
              <a:rPr lang="en-GB" dirty="0" err="1" smtClean="0">
                <a:solidFill>
                  <a:srgbClr val="000000"/>
                </a:solidFill>
                <a:latin typeface="Arial" pitchFamily="34" charset="0"/>
              </a:rPr>
              <a:t>grupo</a:t>
            </a:r>
            <a:r>
              <a:rPr lang="en-GB" dirty="0" smtClean="0">
                <a:solidFill>
                  <a:srgbClr val="000000"/>
                </a:solidFill>
                <a:latin typeface="Arial" pitchFamily="34" charset="0"/>
              </a:rPr>
              <a:t> sus </a:t>
            </a:r>
            <a:r>
              <a:rPr lang="en-GB" dirty="0" err="1" smtClean="0">
                <a:solidFill>
                  <a:srgbClr val="000000"/>
                </a:solidFill>
                <a:latin typeface="Arial" pitchFamily="34" charset="0"/>
              </a:rPr>
              <a:t>propios</a:t>
            </a:r>
            <a:r>
              <a:rPr lang="en-GB" dirty="0" smtClean="0">
                <a:solidFill>
                  <a:srgbClr val="000000"/>
                </a:solidFill>
                <a:latin typeface="Arial" pitchFamily="34" charset="0"/>
              </a:rPr>
              <a:t>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a:t>
            </a:r>
            <a:r>
              <a:rPr lang="en-GB" dirty="0" err="1" smtClean="0">
                <a:solidFill>
                  <a:srgbClr val="000000"/>
                </a:solidFill>
                <a:latin typeface="Arial" pitchFamily="34" charset="0"/>
              </a:rPr>
              <a:t>actuales</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los lean y </a:t>
            </a:r>
            <a:r>
              <a:rPr lang="en-GB" dirty="0" err="1" smtClean="0">
                <a:solidFill>
                  <a:srgbClr val="000000"/>
                </a:solidFill>
                <a:latin typeface="Arial" pitchFamily="34" charset="0"/>
              </a:rPr>
              <a:t>hagan</a:t>
            </a:r>
            <a:r>
              <a:rPr lang="en-GB" dirty="0" smtClean="0">
                <a:solidFill>
                  <a:srgbClr val="000000"/>
                </a:solidFill>
                <a:latin typeface="Arial" pitchFamily="34" charset="0"/>
              </a:rPr>
              <a:t> </a:t>
            </a:r>
            <a:r>
              <a:rPr lang="en-GB" dirty="0" err="1" smtClean="0">
                <a:solidFill>
                  <a:srgbClr val="000000"/>
                </a:solidFill>
                <a:latin typeface="Arial" pitchFamily="34" charset="0"/>
              </a:rPr>
              <a:t>comentarios</a:t>
            </a:r>
            <a:r>
              <a:rPr lang="en-GB" dirty="0" smtClean="0">
                <a:solidFill>
                  <a:srgbClr val="000000"/>
                </a:solidFill>
                <a:latin typeface="Arial" pitchFamily="34" charset="0"/>
              </a:rPr>
              <a:t>.</a:t>
            </a:r>
          </a:p>
          <a:p>
            <a:r>
              <a:rPr lang="en-GB" dirty="0" err="1" smtClean="0">
                <a:solidFill>
                  <a:srgbClr val="000000"/>
                </a:solidFill>
                <a:latin typeface="Arial" pitchFamily="34" charset="0"/>
              </a:rPr>
              <a:t>Tomar</a:t>
            </a:r>
            <a:r>
              <a:rPr lang="en-GB" dirty="0" smtClean="0">
                <a:solidFill>
                  <a:srgbClr val="000000"/>
                </a:solidFill>
                <a:latin typeface="Arial" pitchFamily="34" charset="0"/>
              </a:rPr>
              <a:t> nota de los </a:t>
            </a:r>
            <a:r>
              <a:rPr lang="en-GB" dirty="0" err="1" smtClean="0">
                <a:solidFill>
                  <a:srgbClr val="000000"/>
                </a:solidFill>
                <a:latin typeface="Arial" pitchFamily="34" charset="0"/>
              </a:rPr>
              <a:t>comentarios</a:t>
            </a:r>
            <a:r>
              <a:rPr lang="en-GB" dirty="0" smtClean="0">
                <a:solidFill>
                  <a:srgbClr val="000000"/>
                </a:solidFill>
                <a:latin typeface="Arial" pitchFamily="34" charset="0"/>
              </a:rPr>
              <a:t>. </a:t>
            </a:r>
          </a:p>
          <a:p>
            <a:r>
              <a:rPr lang="en-GB" dirty="0" smtClean="0">
                <a:solidFill>
                  <a:srgbClr val="000000"/>
                </a:solidFill>
                <a:latin typeface="Arial" pitchFamily="34" charset="0"/>
              </a:rPr>
              <a:t>No sea </a:t>
            </a:r>
            <a:r>
              <a:rPr lang="en-GB" dirty="0" err="1" smtClean="0">
                <a:solidFill>
                  <a:srgbClr val="000000"/>
                </a:solidFill>
                <a:latin typeface="Arial" pitchFamily="34" charset="0"/>
              </a:rPr>
              <a:t>demasiado</a:t>
            </a:r>
            <a:r>
              <a:rPr lang="en-GB" dirty="0" smtClean="0">
                <a:solidFill>
                  <a:srgbClr val="000000"/>
                </a:solidFill>
                <a:latin typeface="Arial" pitchFamily="34" charset="0"/>
              </a:rPr>
              <a:t> </a:t>
            </a:r>
            <a:r>
              <a:rPr lang="en-GB" dirty="0" err="1" smtClean="0">
                <a:solidFill>
                  <a:srgbClr val="000000"/>
                </a:solidFill>
                <a:latin typeface="Arial" pitchFamily="34" charset="0"/>
              </a:rPr>
              <a:t>crítico</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sean</a:t>
            </a:r>
            <a:r>
              <a:rPr lang="en-GB" dirty="0" smtClean="0">
                <a:solidFill>
                  <a:srgbClr val="000000"/>
                </a:solidFill>
                <a:latin typeface="Arial" pitchFamily="34" charset="0"/>
              </a:rPr>
              <a:t> </a:t>
            </a:r>
            <a:r>
              <a:rPr lang="en-GB" dirty="0" err="1" smtClean="0">
                <a:solidFill>
                  <a:srgbClr val="000000"/>
                </a:solidFill>
                <a:latin typeface="Arial" pitchFamily="34" charset="0"/>
              </a:rPr>
              <a:t>críticos</a:t>
            </a:r>
            <a:r>
              <a:rPr lang="en-GB" dirty="0" smtClean="0">
                <a:solidFill>
                  <a:srgbClr val="000000"/>
                </a:solidFill>
                <a:latin typeface="Arial" pitchFamily="34" charset="0"/>
              </a:rPr>
              <a:t> </a:t>
            </a:r>
            <a:r>
              <a:rPr lang="en-GB" dirty="0" err="1" smtClean="0">
                <a:solidFill>
                  <a:srgbClr val="000000"/>
                </a:solidFill>
                <a:latin typeface="Arial" pitchFamily="34" charset="0"/>
              </a:rPr>
              <a:t>consigo</a:t>
            </a:r>
            <a:r>
              <a:rPr lang="en-GB" dirty="0" smtClean="0">
                <a:solidFill>
                  <a:srgbClr val="000000"/>
                </a:solidFill>
                <a:latin typeface="Arial" pitchFamily="34" charset="0"/>
              </a:rPr>
              <a:t> </a:t>
            </a:r>
            <a:r>
              <a:rPr lang="en-GB" dirty="0" err="1" smtClean="0">
                <a:solidFill>
                  <a:srgbClr val="000000"/>
                </a:solidFill>
                <a:latin typeface="Arial" pitchFamily="34" charset="0"/>
              </a:rPr>
              <a:t>mismos</a:t>
            </a:r>
            <a:r>
              <a:rPr lang="en-GB" dirty="0" smtClean="0">
                <a:solidFill>
                  <a:srgbClr val="000000"/>
                </a:solidFill>
                <a:latin typeface="Arial" pitchFamily="34" charset="0"/>
              </a:rPr>
              <a:t>. </a:t>
            </a:r>
          </a:p>
          <a:p>
            <a:r>
              <a:rPr lang="en-GB" dirty="0" err="1" smtClean="0">
                <a:solidFill>
                  <a:srgbClr val="000000"/>
                </a:solidFill>
                <a:latin typeface="Arial" pitchFamily="34" charset="0"/>
              </a:rPr>
              <a:t>Algunos</a:t>
            </a:r>
            <a:r>
              <a:rPr lang="en-GB" dirty="0" smtClean="0">
                <a:solidFill>
                  <a:srgbClr val="000000"/>
                </a:solidFill>
                <a:latin typeface="Arial" pitchFamily="34" charset="0"/>
              </a:rPr>
              <a:t> </a:t>
            </a:r>
            <a:r>
              <a:rPr lang="en-GB" dirty="0" err="1" smtClean="0">
                <a:solidFill>
                  <a:srgbClr val="000000"/>
                </a:solidFill>
                <a:latin typeface="Arial" pitchFamily="34" charset="0"/>
              </a:rPr>
              <a:t>pueden</a:t>
            </a:r>
            <a:r>
              <a:rPr lang="en-GB" dirty="0" smtClean="0">
                <a:solidFill>
                  <a:srgbClr val="000000"/>
                </a:solidFill>
                <a:latin typeface="Arial" pitchFamily="34" charset="0"/>
              </a:rPr>
              <a:t> </a:t>
            </a:r>
            <a:r>
              <a:rPr lang="en-GB" dirty="0" err="1" smtClean="0">
                <a:solidFill>
                  <a:srgbClr val="000000"/>
                </a:solidFill>
                <a:latin typeface="Arial" pitchFamily="34" charset="0"/>
              </a:rPr>
              <a:t>señalar</a:t>
            </a:r>
            <a:r>
              <a:rPr lang="en-GB" dirty="0" smtClean="0">
                <a:solidFill>
                  <a:srgbClr val="000000"/>
                </a:solidFill>
                <a:latin typeface="Arial" pitchFamily="34" charset="0"/>
              </a:rPr>
              <a:t> </a:t>
            </a:r>
            <a:r>
              <a:rPr lang="en-GB" dirty="0" err="1" smtClean="0">
                <a:solidFill>
                  <a:srgbClr val="000000"/>
                </a:solidFill>
                <a:latin typeface="Arial" pitchFamily="34" charset="0"/>
              </a:rPr>
              <a:t>aspectos</a:t>
            </a:r>
            <a:r>
              <a:rPr lang="en-GB" dirty="0" smtClean="0">
                <a:solidFill>
                  <a:srgbClr val="000000"/>
                </a:solidFill>
                <a:latin typeface="Arial" pitchFamily="34" charset="0"/>
              </a:rPr>
              <a:t> </a:t>
            </a:r>
            <a:r>
              <a:rPr lang="en-GB" dirty="0" err="1" smtClean="0">
                <a:solidFill>
                  <a:srgbClr val="000000"/>
                </a:solidFill>
                <a:latin typeface="Arial" pitchFamily="34" charset="0"/>
              </a:rPr>
              <a:t>positivos</a:t>
            </a:r>
            <a:r>
              <a:rPr lang="en-GB" dirty="0" smtClean="0">
                <a:solidFill>
                  <a:srgbClr val="000000"/>
                </a:solidFill>
                <a:latin typeface="Arial" pitchFamily="34" charset="0"/>
              </a:rPr>
              <a:t> de </a:t>
            </a:r>
            <a:r>
              <a:rPr lang="en-GB" dirty="0" err="1" smtClean="0">
                <a:solidFill>
                  <a:srgbClr val="000000"/>
                </a:solidFill>
                <a:latin typeface="Arial" pitchFamily="34" charset="0"/>
              </a:rPr>
              <a:t>estos</a:t>
            </a:r>
            <a:r>
              <a:rPr lang="en-GB" dirty="0" smtClean="0">
                <a:solidFill>
                  <a:srgbClr val="000000"/>
                </a:solidFill>
                <a:latin typeface="Arial" pitchFamily="34" charset="0"/>
              </a:rPr>
              <a:t>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a:t>
            </a:r>
            <a:r>
              <a:rPr lang="en-GB" dirty="0" err="1" smtClean="0">
                <a:solidFill>
                  <a:srgbClr val="000000"/>
                </a:solidFill>
                <a:latin typeface="Arial" pitchFamily="34" charset="0"/>
              </a:rPr>
              <a:t>ejemplo</a:t>
            </a:r>
            <a:r>
              <a:rPr lang="en-GB" dirty="0" smtClean="0">
                <a:solidFill>
                  <a:srgbClr val="000000"/>
                </a:solidFill>
                <a:latin typeface="Arial" pitchFamily="34" charset="0"/>
              </a:rPr>
              <a:t>, el </a:t>
            </a:r>
            <a:r>
              <a:rPr lang="en-GB" dirty="0" err="1" smtClean="0">
                <a:solidFill>
                  <a:srgbClr val="000000"/>
                </a:solidFill>
                <a:latin typeface="Arial" pitchFamily="34" charset="0"/>
              </a:rPr>
              <a:t>enfoque</a:t>
            </a:r>
            <a:r>
              <a:rPr lang="en-GB" dirty="0" smtClean="0">
                <a:solidFill>
                  <a:srgbClr val="000000"/>
                </a:solidFill>
                <a:latin typeface="Arial" pitchFamily="34" charset="0"/>
              </a:rPr>
              <a:t> en el </a:t>
            </a:r>
            <a:r>
              <a:rPr lang="en-GB" dirty="0" err="1" smtClean="0">
                <a:solidFill>
                  <a:srgbClr val="000000"/>
                </a:solidFill>
                <a:latin typeface="Arial" pitchFamily="34" charset="0"/>
              </a:rPr>
              <a:t>resultado</a:t>
            </a:r>
            <a:r>
              <a:rPr lang="en-GB" dirty="0" smtClean="0">
                <a:solidFill>
                  <a:srgbClr val="000000"/>
                </a:solidFill>
                <a:latin typeface="Arial" pitchFamily="34" charset="0"/>
              </a:rPr>
              <a:t> 1 </a:t>
            </a:r>
            <a:r>
              <a:rPr lang="en-GB" dirty="0" err="1" smtClean="0">
                <a:solidFill>
                  <a:srgbClr val="000000"/>
                </a:solidFill>
                <a:latin typeface="Arial" pitchFamily="34" charset="0"/>
              </a:rPr>
              <a:t>sobre</a:t>
            </a:r>
            <a:r>
              <a:rPr lang="en-GB" dirty="0" smtClean="0">
                <a:solidFill>
                  <a:srgbClr val="000000"/>
                </a:solidFill>
                <a:latin typeface="Arial" pitchFamily="34" charset="0"/>
              </a:rPr>
              <a:t> los </a:t>
            </a:r>
            <a:r>
              <a:rPr lang="en-GB" dirty="0" err="1" smtClean="0">
                <a:solidFill>
                  <a:srgbClr val="000000"/>
                </a:solidFill>
                <a:latin typeface="Arial" pitchFamily="34" charset="0"/>
              </a:rPr>
              <a:t>grupos</a:t>
            </a:r>
            <a:r>
              <a:rPr lang="en-GB" dirty="0" smtClean="0">
                <a:solidFill>
                  <a:srgbClr val="000000"/>
                </a:solidFill>
                <a:latin typeface="Arial" pitchFamily="34" charset="0"/>
              </a:rPr>
              <a:t> </a:t>
            </a:r>
            <a:r>
              <a:rPr lang="en-GB" dirty="0" err="1" smtClean="0">
                <a:solidFill>
                  <a:srgbClr val="000000"/>
                </a:solidFill>
                <a:latin typeface="Arial" pitchFamily="34" charset="0"/>
              </a:rPr>
              <a:t>vulnerables</a:t>
            </a:r>
            <a:r>
              <a:rPr lang="en-GB" dirty="0" smtClean="0">
                <a:solidFill>
                  <a:srgbClr val="000000"/>
                </a:solidFill>
                <a:latin typeface="Arial" pitchFamily="34" charset="0"/>
              </a:rPr>
              <a:t>, </a:t>
            </a:r>
            <a:r>
              <a:rPr lang="en-GB" dirty="0" err="1" smtClean="0">
                <a:solidFill>
                  <a:srgbClr val="000000"/>
                </a:solidFill>
                <a:latin typeface="Arial" pitchFamily="34" charset="0"/>
              </a:rPr>
              <a:t>incluyendo</a:t>
            </a:r>
            <a:r>
              <a:rPr lang="en-GB" dirty="0" smtClean="0">
                <a:solidFill>
                  <a:srgbClr val="000000"/>
                </a:solidFill>
                <a:latin typeface="Arial" pitchFamily="34" charset="0"/>
              </a:rPr>
              <a:t>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comunidades</a:t>
            </a:r>
            <a:r>
              <a:rPr lang="en-GB" dirty="0" smtClean="0">
                <a:solidFill>
                  <a:srgbClr val="000000"/>
                </a:solidFill>
                <a:latin typeface="Arial" pitchFamily="34" charset="0"/>
              </a:rPr>
              <a:t> </a:t>
            </a:r>
            <a:r>
              <a:rPr lang="en-GB" dirty="0" err="1" smtClean="0">
                <a:solidFill>
                  <a:srgbClr val="000000"/>
                </a:solidFill>
                <a:latin typeface="Arial" pitchFamily="34" charset="0"/>
              </a:rPr>
              <a:t>aquejadas</a:t>
            </a:r>
            <a:r>
              <a:rPr lang="en-GB" dirty="0" smtClean="0">
                <a:solidFill>
                  <a:srgbClr val="000000"/>
                </a:solidFill>
                <a:latin typeface="Arial" pitchFamily="34" charset="0"/>
              </a:rPr>
              <a:t> de </a:t>
            </a:r>
            <a:r>
              <a:rPr lang="en-GB" dirty="0" err="1" smtClean="0">
                <a:solidFill>
                  <a:srgbClr val="000000"/>
                </a:solidFill>
                <a:latin typeface="Arial" pitchFamily="34" charset="0"/>
              </a:rPr>
              <a:t>inseguridad</a:t>
            </a:r>
            <a:r>
              <a:rPr lang="en-GB" dirty="0" smtClean="0">
                <a:solidFill>
                  <a:srgbClr val="000000"/>
                </a:solidFill>
                <a:latin typeface="Arial" pitchFamily="34" charset="0"/>
              </a:rPr>
              <a:t> </a:t>
            </a:r>
            <a:r>
              <a:rPr lang="en-GB" dirty="0" err="1" smtClean="0">
                <a:solidFill>
                  <a:srgbClr val="000000"/>
                </a:solidFill>
                <a:latin typeface="Arial" pitchFamily="34" charset="0"/>
              </a:rPr>
              <a:t>alimentaria</a:t>
            </a:r>
            <a:r>
              <a:rPr lang="en-GB" dirty="0" smtClean="0">
                <a:solidFill>
                  <a:srgbClr val="000000"/>
                </a:solidFill>
                <a:latin typeface="Arial" pitchFamily="34" charset="0"/>
              </a:rPr>
              <a:t>.</a:t>
            </a:r>
          </a:p>
          <a:p>
            <a:endParaRPr lang="en-GB" dirty="0" smtClean="0">
              <a:solidFill>
                <a:srgbClr val="000000"/>
              </a:solidFill>
              <a:latin typeface="Arial" pitchFamily="34" charset="0"/>
            </a:endParaRPr>
          </a:p>
          <a:p>
            <a:r>
              <a:rPr lang="en-GB" dirty="0" smtClean="0">
                <a:solidFill>
                  <a:srgbClr val="000000"/>
                </a:solidFill>
                <a:latin typeface="Arial" pitchFamily="34" charset="0"/>
              </a:rPr>
              <a:t>El </a:t>
            </a:r>
            <a:r>
              <a:rPr lang="en-GB" dirty="0" err="1" smtClean="0">
                <a:solidFill>
                  <a:srgbClr val="000000"/>
                </a:solidFill>
                <a:latin typeface="Arial" pitchFamily="34" charset="0"/>
              </a:rPr>
              <a:t>mensaje</a:t>
            </a:r>
            <a:r>
              <a:rPr lang="en-GB" dirty="0" smtClean="0">
                <a:solidFill>
                  <a:srgbClr val="000000"/>
                </a:solidFill>
                <a:latin typeface="Arial" pitchFamily="34" charset="0"/>
              </a:rPr>
              <a:t> general </a:t>
            </a:r>
            <a:r>
              <a:rPr lang="en-GB" dirty="0" err="1" smtClean="0">
                <a:solidFill>
                  <a:srgbClr val="000000"/>
                </a:solidFill>
                <a:latin typeface="Arial" pitchFamily="34" charset="0"/>
              </a:rPr>
              <a:t>es</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con la </a:t>
            </a:r>
            <a:r>
              <a:rPr lang="en-GB" dirty="0" err="1" smtClean="0">
                <a:solidFill>
                  <a:srgbClr val="000000"/>
                </a:solidFill>
                <a:latin typeface="Arial" pitchFamily="34" charset="0"/>
              </a:rPr>
              <a:t>aplicación</a:t>
            </a:r>
            <a:r>
              <a:rPr lang="en-GB" dirty="0" smtClean="0">
                <a:solidFill>
                  <a:srgbClr val="000000"/>
                </a:solidFill>
                <a:latin typeface="Arial" pitchFamily="34" charset="0"/>
              </a:rPr>
              <a:t> del EBDH, </a:t>
            </a:r>
            <a:r>
              <a:rPr lang="en-GB" dirty="0" err="1" smtClean="0">
                <a:solidFill>
                  <a:srgbClr val="000000"/>
                </a:solidFill>
                <a:latin typeface="Arial" pitchFamily="34" charset="0"/>
              </a:rPr>
              <a:t>podemos</a:t>
            </a:r>
            <a:r>
              <a:rPr lang="en-GB" dirty="0" smtClean="0">
                <a:solidFill>
                  <a:srgbClr val="000000"/>
                </a:solidFill>
                <a:latin typeface="Arial" pitchFamily="34" charset="0"/>
              </a:rPr>
              <a:t> </a:t>
            </a:r>
            <a:r>
              <a:rPr lang="en-GB" dirty="0" err="1" smtClean="0">
                <a:solidFill>
                  <a:srgbClr val="000000"/>
                </a:solidFill>
                <a:latin typeface="Arial" pitchFamily="34" charset="0"/>
              </a:rPr>
              <a:t>hacerlo</a:t>
            </a:r>
            <a:r>
              <a:rPr lang="en-GB" dirty="0" smtClean="0">
                <a:solidFill>
                  <a:srgbClr val="000000"/>
                </a:solidFill>
                <a:latin typeface="Arial" pitchFamily="34" charset="0"/>
              </a:rPr>
              <a:t> </a:t>
            </a:r>
            <a:r>
              <a:rPr lang="en-GB" dirty="0" err="1" smtClean="0">
                <a:solidFill>
                  <a:srgbClr val="000000"/>
                </a:solidFill>
                <a:latin typeface="Arial" pitchFamily="34" charset="0"/>
              </a:rPr>
              <a:t>mejor</a:t>
            </a:r>
            <a:r>
              <a:rPr lang="en-GB" dirty="0" smtClean="0">
                <a:solidFill>
                  <a:srgbClr val="000000"/>
                </a:solidFill>
                <a:latin typeface="Arial" pitchFamily="34" charset="0"/>
              </a:rPr>
              <a:t> ...</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29</a:t>
            </a:fld>
            <a:endParaRPr lang="en-US"/>
          </a:p>
        </p:txBody>
      </p:sp>
    </p:spTree>
    <p:extLst>
      <p:ext uri="{BB962C8B-B14F-4D97-AF65-F5344CB8AC3E}">
        <p14:creationId xmlns:p14="http://schemas.microsoft.com/office/powerpoint/2010/main" val="9789433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30</a:t>
            </a:fld>
            <a:endParaRPr lang="en-US"/>
          </a:p>
        </p:txBody>
      </p:sp>
    </p:spTree>
    <p:extLst>
      <p:ext uri="{BB962C8B-B14F-4D97-AF65-F5344CB8AC3E}">
        <p14:creationId xmlns:p14="http://schemas.microsoft.com/office/powerpoint/2010/main" val="19385368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31</a:t>
            </a:fld>
            <a:endParaRPr lang="en-US"/>
          </a:p>
        </p:txBody>
      </p:sp>
    </p:spTree>
    <p:extLst>
      <p:ext uri="{BB962C8B-B14F-4D97-AF65-F5344CB8AC3E}">
        <p14:creationId xmlns:p14="http://schemas.microsoft.com/office/powerpoint/2010/main" val="33593628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32</a:t>
            </a:fld>
            <a:endParaRPr lang="en-US"/>
          </a:p>
        </p:txBody>
      </p:sp>
    </p:spTree>
    <p:extLst>
      <p:ext uri="{BB962C8B-B14F-4D97-AF65-F5344CB8AC3E}">
        <p14:creationId xmlns:p14="http://schemas.microsoft.com/office/powerpoint/2010/main" val="21969537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solidFill>
                  <a:srgbClr val="000000"/>
                </a:solidFill>
                <a:latin typeface="Arial" pitchFamily="34" charset="0"/>
              </a:rPr>
              <a:t>Lista</a:t>
            </a:r>
            <a:r>
              <a:rPr lang="en-GB" dirty="0" smtClean="0">
                <a:solidFill>
                  <a:srgbClr val="000000"/>
                </a:solidFill>
                <a:latin typeface="Arial" pitchFamily="34" charset="0"/>
              </a:rPr>
              <a:t> </a:t>
            </a:r>
            <a:r>
              <a:rPr lang="en-GB" dirty="0" err="1" smtClean="0">
                <a:solidFill>
                  <a:srgbClr val="000000"/>
                </a:solidFill>
                <a:latin typeface="Arial" pitchFamily="34" charset="0"/>
              </a:rPr>
              <a:t>qué</a:t>
            </a:r>
            <a:r>
              <a:rPr lang="en-GB" dirty="0" smtClean="0">
                <a:solidFill>
                  <a:srgbClr val="000000"/>
                </a:solidFill>
                <a:latin typeface="Arial" pitchFamily="34" charset="0"/>
              </a:rPr>
              <a:t> </a:t>
            </a:r>
            <a:r>
              <a:rPr lang="en-GB" dirty="0" err="1" smtClean="0">
                <a:solidFill>
                  <a:srgbClr val="000000"/>
                </a:solidFill>
                <a:latin typeface="Arial" pitchFamily="34" charset="0"/>
              </a:rPr>
              <a:t>contenidos</a:t>
            </a:r>
            <a:r>
              <a:rPr lang="en-GB" dirty="0" smtClean="0">
                <a:solidFill>
                  <a:srgbClr val="000000"/>
                </a:solidFill>
                <a:latin typeface="Arial" pitchFamily="34" charset="0"/>
              </a:rPr>
              <a:t> del </a:t>
            </a:r>
            <a:r>
              <a:rPr lang="en-GB" dirty="0" err="1" smtClean="0">
                <a:solidFill>
                  <a:srgbClr val="000000"/>
                </a:solidFill>
                <a:latin typeface="Arial" pitchFamily="34" charset="0"/>
              </a:rPr>
              <a:t>derecho</a:t>
            </a:r>
            <a:r>
              <a:rPr lang="en-GB" dirty="0" smtClean="0">
                <a:solidFill>
                  <a:srgbClr val="000000"/>
                </a:solidFill>
                <a:latin typeface="Arial" pitchFamily="34" charset="0"/>
              </a:rPr>
              <a:t> a la </a:t>
            </a:r>
            <a:r>
              <a:rPr lang="en-GB" dirty="0" err="1" smtClean="0">
                <a:solidFill>
                  <a:srgbClr val="000000"/>
                </a:solidFill>
                <a:latin typeface="Arial" pitchFamily="34" charset="0"/>
              </a:rPr>
              <a:t>salud</a:t>
            </a:r>
            <a:r>
              <a:rPr lang="en-GB" dirty="0" smtClean="0">
                <a:solidFill>
                  <a:srgbClr val="000000"/>
                </a:solidFill>
                <a:latin typeface="Arial" pitchFamily="34" charset="0"/>
              </a:rPr>
              <a:t> se </a:t>
            </a:r>
            <a:r>
              <a:rPr lang="en-GB" dirty="0" err="1" smtClean="0">
                <a:solidFill>
                  <a:srgbClr val="000000"/>
                </a:solidFill>
                <a:latin typeface="Arial" pitchFamily="34" charset="0"/>
              </a:rPr>
              <a:t>abordan</a:t>
            </a:r>
            <a:r>
              <a:rPr lang="en-GB" dirty="0" smtClean="0">
                <a:solidFill>
                  <a:srgbClr val="000000"/>
                </a:solidFill>
                <a:latin typeface="Arial" pitchFamily="34" charset="0"/>
              </a:rPr>
              <a:t> ...</a:t>
            </a:r>
          </a:p>
          <a:p>
            <a:endParaRPr lang="en-GB" dirty="0" smtClean="0">
              <a:solidFill>
                <a:srgbClr val="000000"/>
              </a:solidFill>
              <a:latin typeface="Arial" pitchFamily="34" charset="0"/>
            </a:endParaRPr>
          </a:p>
          <a:p>
            <a:endParaRPr lang="en-GB" dirty="0" smtClean="0">
              <a:solidFill>
                <a:srgbClr val="000000"/>
              </a:solidFill>
              <a:latin typeface="Arial" pitchFamily="34" charset="0"/>
            </a:endParaRPr>
          </a:p>
          <a:p>
            <a:r>
              <a:rPr lang="en-GB" dirty="0" err="1" smtClean="0">
                <a:solidFill>
                  <a:srgbClr val="000000"/>
                </a:solidFill>
                <a:latin typeface="Arial" pitchFamily="34" charset="0"/>
              </a:rPr>
              <a:t>Indicadores</a:t>
            </a:r>
            <a:r>
              <a:rPr lang="en-GB" dirty="0" smtClean="0">
                <a:solidFill>
                  <a:srgbClr val="000000"/>
                </a:solidFill>
                <a:latin typeface="Arial" pitchFamily="34" charset="0"/>
              </a:rPr>
              <a:t>:</a:t>
            </a:r>
          </a:p>
          <a:p>
            <a:r>
              <a:rPr lang="en-GB" dirty="0" smtClean="0">
                <a:solidFill>
                  <a:srgbClr val="000000"/>
                </a:solidFill>
                <a:latin typeface="Arial" pitchFamily="34" charset="0"/>
              </a:rPr>
              <a:t>% de </a:t>
            </a:r>
            <a:r>
              <a:rPr lang="en-GB" dirty="0" err="1" smtClean="0">
                <a:solidFill>
                  <a:srgbClr val="000000"/>
                </a:solidFill>
                <a:latin typeface="Arial" pitchFamily="34" charset="0"/>
              </a:rPr>
              <a:t>mujeres</a:t>
            </a:r>
            <a:r>
              <a:rPr lang="en-GB" dirty="0" smtClean="0">
                <a:solidFill>
                  <a:srgbClr val="000000"/>
                </a:solidFill>
                <a:latin typeface="Arial" pitchFamily="34" charset="0"/>
              </a:rPr>
              <a:t> </a:t>
            </a:r>
            <a:r>
              <a:rPr lang="en-GB" dirty="0" err="1" smtClean="0">
                <a:solidFill>
                  <a:srgbClr val="000000"/>
                </a:solidFill>
                <a:latin typeface="Arial" pitchFamily="34" charset="0"/>
              </a:rPr>
              <a:t>completan</a:t>
            </a:r>
            <a:r>
              <a:rPr lang="en-GB" dirty="0" smtClean="0">
                <a:solidFill>
                  <a:srgbClr val="000000"/>
                </a:solidFill>
                <a:latin typeface="Arial" pitchFamily="34" charset="0"/>
              </a:rPr>
              <a:t> </a:t>
            </a:r>
            <a:r>
              <a:rPr lang="en-GB" dirty="0" err="1" smtClean="0">
                <a:solidFill>
                  <a:srgbClr val="000000"/>
                </a:solidFill>
                <a:latin typeface="Arial" pitchFamily="34" charset="0"/>
              </a:rPr>
              <a:t>cuatro</a:t>
            </a:r>
            <a:r>
              <a:rPr lang="en-GB" dirty="0" smtClean="0">
                <a:solidFill>
                  <a:srgbClr val="000000"/>
                </a:solidFill>
                <a:latin typeface="Arial" pitchFamily="34" charset="0"/>
              </a:rPr>
              <a:t> </a:t>
            </a:r>
            <a:r>
              <a:rPr lang="en-GB" dirty="0" err="1" smtClean="0">
                <a:solidFill>
                  <a:srgbClr val="000000"/>
                </a:solidFill>
                <a:latin typeface="Arial" pitchFamily="34" charset="0"/>
              </a:rPr>
              <a:t>visitas</a:t>
            </a:r>
            <a:r>
              <a:rPr lang="en-GB" dirty="0" smtClean="0">
                <a:solidFill>
                  <a:srgbClr val="000000"/>
                </a:solidFill>
                <a:latin typeface="Arial" pitchFamily="34" charset="0"/>
              </a:rPr>
              <a:t> </a:t>
            </a:r>
            <a:r>
              <a:rPr lang="en-GB" dirty="0" err="1" smtClean="0">
                <a:solidFill>
                  <a:srgbClr val="000000"/>
                </a:solidFill>
                <a:latin typeface="Arial" pitchFamily="34" charset="0"/>
              </a:rPr>
              <a:t>prenatales</a:t>
            </a:r>
            <a:r>
              <a:rPr lang="en-GB" dirty="0" smtClean="0">
                <a:solidFill>
                  <a:srgbClr val="000000"/>
                </a:solidFill>
                <a:latin typeface="Arial" pitchFamily="34" charset="0"/>
              </a:rPr>
              <a:t> -</a:t>
            </a:r>
          </a:p>
          <a:p>
            <a:r>
              <a:rPr lang="en-GB" dirty="0" smtClean="0">
                <a:solidFill>
                  <a:srgbClr val="000000"/>
                </a:solidFill>
                <a:latin typeface="Arial" pitchFamily="34" charset="0"/>
              </a:rPr>
              <a:t>-% </a:t>
            </a:r>
            <a:r>
              <a:rPr lang="en-GB" dirty="0" err="1" smtClean="0">
                <a:solidFill>
                  <a:srgbClr val="000000"/>
                </a:solidFill>
                <a:latin typeface="Arial" pitchFamily="34" charset="0"/>
              </a:rPr>
              <a:t>Partos</a:t>
            </a:r>
            <a:r>
              <a:rPr lang="en-GB" dirty="0" smtClean="0">
                <a:solidFill>
                  <a:srgbClr val="000000"/>
                </a:solidFill>
                <a:latin typeface="Arial" pitchFamily="34" charset="0"/>
              </a:rPr>
              <a:t> </a:t>
            </a:r>
            <a:r>
              <a:rPr lang="en-GB" dirty="0" err="1" smtClean="0">
                <a:solidFill>
                  <a:srgbClr val="000000"/>
                </a:solidFill>
                <a:latin typeface="Arial" pitchFamily="34" charset="0"/>
              </a:rPr>
              <a:t>supervisados</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a:t>
            </a:r>
            <a:r>
              <a:rPr lang="en-GB" dirty="0" err="1" smtClean="0">
                <a:solidFill>
                  <a:srgbClr val="000000"/>
                </a:solidFill>
                <a:latin typeface="Arial" pitchFamily="34" charset="0"/>
              </a:rPr>
              <a:t>parteros</a:t>
            </a:r>
            <a:r>
              <a:rPr lang="en-GB" dirty="0" smtClean="0">
                <a:solidFill>
                  <a:srgbClr val="000000"/>
                </a:solidFill>
                <a:latin typeface="Arial" pitchFamily="34" charset="0"/>
              </a:rPr>
              <a:t> </a:t>
            </a:r>
            <a:r>
              <a:rPr lang="en-GB" dirty="0" err="1" smtClean="0">
                <a:solidFill>
                  <a:srgbClr val="000000"/>
                </a:solidFill>
                <a:latin typeface="Arial" pitchFamily="34" charset="0"/>
              </a:rPr>
              <a:t>capacitados</a:t>
            </a:r>
            <a:endParaRPr lang="en-GB" dirty="0" smtClean="0">
              <a:solidFill>
                <a:srgbClr val="000000"/>
              </a:solidFill>
              <a:latin typeface="Arial" pitchFamily="34" charset="0"/>
            </a:endParaRPr>
          </a:p>
          <a:p>
            <a:r>
              <a:rPr lang="en-GB" dirty="0" smtClean="0">
                <a:solidFill>
                  <a:srgbClr val="000000"/>
                </a:solidFill>
                <a:latin typeface="Arial" pitchFamily="34" charset="0"/>
              </a:rPr>
              <a:t>- Nº de </a:t>
            </a:r>
            <a:r>
              <a:rPr lang="en-GB" dirty="0" err="1" smtClean="0">
                <a:solidFill>
                  <a:srgbClr val="000000"/>
                </a:solidFill>
                <a:latin typeface="Arial" pitchFamily="34" charset="0"/>
              </a:rPr>
              <a:t>Centros</a:t>
            </a:r>
            <a:r>
              <a:rPr lang="en-GB" dirty="0" smtClean="0">
                <a:solidFill>
                  <a:srgbClr val="000000"/>
                </a:solidFill>
                <a:latin typeface="Arial" pitchFamily="34" charset="0"/>
              </a:rPr>
              <a:t> de </a:t>
            </a:r>
            <a:r>
              <a:rPr lang="en-GB" dirty="0" err="1" smtClean="0">
                <a:solidFill>
                  <a:srgbClr val="000000"/>
                </a:solidFill>
                <a:latin typeface="Arial" pitchFamily="34" charset="0"/>
              </a:rPr>
              <a:t>Salud</a:t>
            </a:r>
            <a:r>
              <a:rPr lang="en-GB" dirty="0" smtClean="0">
                <a:solidFill>
                  <a:srgbClr val="000000"/>
                </a:solidFill>
                <a:latin typeface="Arial" pitchFamily="34" charset="0"/>
              </a:rPr>
              <a:t> del Distrito con personal y </a:t>
            </a:r>
            <a:r>
              <a:rPr lang="en-GB" dirty="0" err="1" smtClean="0">
                <a:solidFill>
                  <a:srgbClr val="000000"/>
                </a:solidFill>
                <a:latin typeface="Arial" pitchFamily="34" charset="0"/>
              </a:rPr>
              <a:t>equipo</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a:t>
            </a:r>
            <a:r>
              <a:rPr lang="en-GB" dirty="0" err="1" smtClean="0">
                <a:solidFill>
                  <a:srgbClr val="000000"/>
                </a:solidFill>
                <a:latin typeface="Arial" pitchFamily="34" charset="0"/>
              </a:rPr>
              <a:t>proporcionar</a:t>
            </a:r>
            <a:r>
              <a:rPr lang="en-GB" dirty="0" smtClean="0">
                <a:solidFill>
                  <a:srgbClr val="000000"/>
                </a:solidFill>
                <a:latin typeface="Arial" pitchFamily="34" charset="0"/>
              </a:rPr>
              <a:t> </a:t>
            </a:r>
            <a:r>
              <a:rPr lang="en-GB" dirty="0" err="1" smtClean="0">
                <a:solidFill>
                  <a:srgbClr val="000000"/>
                </a:solidFill>
                <a:latin typeface="Arial" pitchFamily="34" charset="0"/>
              </a:rPr>
              <a:t>servicios</a:t>
            </a:r>
            <a:r>
              <a:rPr lang="en-GB" dirty="0" smtClean="0">
                <a:solidFill>
                  <a:srgbClr val="000000"/>
                </a:solidFill>
                <a:latin typeface="Arial" pitchFamily="34" charset="0"/>
              </a:rPr>
              <a:t> de </a:t>
            </a:r>
            <a:r>
              <a:rPr lang="en-GB" dirty="0" err="1" smtClean="0">
                <a:solidFill>
                  <a:srgbClr val="000000"/>
                </a:solidFill>
                <a:latin typeface="Arial" pitchFamily="34" charset="0"/>
              </a:rPr>
              <a:t>AOEm</a:t>
            </a:r>
            <a:r>
              <a:rPr lang="en-GB" dirty="0" smtClean="0">
                <a:solidFill>
                  <a:srgbClr val="000000"/>
                </a:solidFill>
                <a:latin typeface="Arial" pitchFamily="34" charset="0"/>
              </a:rPr>
              <a:t> </a:t>
            </a:r>
          </a:p>
          <a:p>
            <a:r>
              <a:rPr lang="en-GB" dirty="0" smtClean="0">
                <a:solidFill>
                  <a:srgbClr val="000000"/>
                </a:solidFill>
                <a:latin typeface="Arial" pitchFamily="34" charset="0"/>
              </a:rPr>
              <a:t>-% De </a:t>
            </a:r>
            <a:r>
              <a:rPr lang="en-GB" dirty="0" err="1" smtClean="0">
                <a:solidFill>
                  <a:srgbClr val="000000"/>
                </a:solidFill>
                <a:latin typeface="Arial" pitchFamily="34" charset="0"/>
              </a:rPr>
              <a:t>mujeres</a:t>
            </a:r>
            <a:r>
              <a:rPr lang="en-GB" dirty="0" smtClean="0">
                <a:solidFill>
                  <a:srgbClr val="000000"/>
                </a:solidFill>
                <a:latin typeface="Arial" pitchFamily="34" charset="0"/>
              </a:rPr>
              <a:t>/</a:t>
            </a:r>
            <a:r>
              <a:rPr lang="en-GB" dirty="0" err="1" smtClean="0">
                <a:solidFill>
                  <a:srgbClr val="000000"/>
                </a:solidFill>
                <a:latin typeface="Arial" pitchFamily="34" charset="0"/>
              </a:rPr>
              <a:t>familias</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informes</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están</a:t>
            </a:r>
            <a:r>
              <a:rPr lang="en-GB" dirty="0" smtClean="0">
                <a:solidFill>
                  <a:srgbClr val="000000"/>
                </a:solidFill>
                <a:latin typeface="Arial" pitchFamily="34" charset="0"/>
              </a:rPr>
              <a:t> </a:t>
            </a:r>
            <a:r>
              <a:rPr lang="en-GB" dirty="0" err="1" smtClean="0">
                <a:solidFill>
                  <a:srgbClr val="000000"/>
                </a:solidFill>
                <a:latin typeface="Arial" pitchFamily="34" charset="0"/>
              </a:rPr>
              <a:t>satisfechos</a:t>
            </a:r>
            <a:r>
              <a:rPr lang="en-GB" dirty="0" smtClean="0">
                <a:solidFill>
                  <a:srgbClr val="000000"/>
                </a:solidFill>
                <a:latin typeface="Arial" pitchFamily="34" charset="0"/>
              </a:rPr>
              <a:t> con los </a:t>
            </a:r>
            <a:r>
              <a:rPr lang="en-GB" dirty="0" err="1" smtClean="0">
                <a:solidFill>
                  <a:srgbClr val="000000"/>
                </a:solidFill>
                <a:latin typeface="Arial" pitchFamily="34" charset="0"/>
              </a:rPr>
              <a:t>servicios</a:t>
            </a:r>
            <a:r>
              <a:rPr lang="en-GB" dirty="0" smtClean="0">
                <a:solidFill>
                  <a:srgbClr val="000000"/>
                </a:solidFill>
                <a:latin typeface="Arial" pitchFamily="34" charset="0"/>
              </a:rPr>
              <a:t> de </a:t>
            </a:r>
            <a:r>
              <a:rPr lang="en-GB" dirty="0" err="1" smtClean="0">
                <a:solidFill>
                  <a:srgbClr val="000000"/>
                </a:solidFill>
                <a:latin typeface="Arial" pitchFamily="34" charset="0"/>
              </a:rPr>
              <a:t>atención</a:t>
            </a:r>
            <a:r>
              <a:rPr lang="en-GB" dirty="0" smtClean="0">
                <a:solidFill>
                  <a:srgbClr val="000000"/>
                </a:solidFill>
                <a:latin typeface="Arial" pitchFamily="34" charset="0"/>
              </a:rPr>
              <a:t> </a:t>
            </a:r>
            <a:r>
              <a:rPr lang="en-GB" dirty="0" err="1" smtClean="0">
                <a:solidFill>
                  <a:srgbClr val="000000"/>
                </a:solidFill>
                <a:latin typeface="Arial" pitchFamily="34" charset="0"/>
              </a:rPr>
              <a:t>obstétrica</a:t>
            </a:r>
            <a:r>
              <a:rPr lang="en-GB" dirty="0" smtClean="0">
                <a:solidFill>
                  <a:srgbClr val="000000"/>
                </a:solidFill>
                <a:latin typeface="Arial" pitchFamily="34" charset="0"/>
              </a:rPr>
              <a:t> (en la </a:t>
            </a:r>
            <a:r>
              <a:rPr lang="en-GB" dirty="0" err="1" smtClean="0">
                <a:solidFill>
                  <a:srgbClr val="000000"/>
                </a:solidFill>
                <a:latin typeface="Arial" pitchFamily="34" charset="0"/>
              </a:rPr>
              <a:t>encuesta</a:t>
            </a:r>
            <a:r>
              <a:rPr lang="en-GB" dirty="0" smtClean="0">
                <a:solidFill>
                  <a:srgbClr val="000000"/>
                </a:solidFill>
                <a:latin typeface="Arial" pitchFamily="34" charset="0"/>
              </a:rPr>
              <a:t> de </a:t>
            </a:r>
            <a:r>
              <a:rPr lang="en-GB" dirty="0" err="1" smtClean="0">
                <a:solidFill>
                  <a:srgbClr val="000000"/>
                </a:solidFill>
                <a:latin typeface="Arial" pitchFamily="34" charset="0"/>
              </a:rPr>
              <a:t>servicio</a:t>
            </a:r>
            <a:r>
              <a:rPr lang="en-GB" dirty="0" smtClean="0">
                <a:solidFill>
                  <a:srgbClr val="000000"/>
                </a:solidFill>
                <a:latin typeface="Arial" pitchFamily="34" charset="0"/>
              </a:rPr>
              <a:t> </a:t>
            </a:r>
            <a:r>
              <a:rPr lang="en-GB" dirty="0" err="1" smtClean="0">
                <a:solidFill>
                  <a:srgbClr val="000000"/>
                </a:solidFill>
                <a:latin typeface="Arial" pitchFamily="34" charset="0"/>
              </a:rPr>
              <a:t>completada</a:t>
            </a:r>
            <a:r>
              <a:rPr lang="en-GB" dirty="0" smtClean="0">
                <a:solidFill>
                  <a:srgbClr val="000000"/>
                </a:solidFill>
                <a:latin typeface="Arial" pitchFamily="34" charset="0"/>
              </a:rPr>
              <a:t> en </a:t>
            </a:r>
            <a:r>
              <a:rPr lang="en-GB" dirty="0" err="1" smtClean="0">
                <a:solidFill>
                  <a:srgbClr val="000000"/>
                </a:solidFill>
                <a:latin typeface="Arial" pitchFamily="34" charset="0"/>
              </a:rPr>
              <a:t>todos</a:t>
            </a:r>
            <a:r>
              <a:rPr lang="en-GB" dirty="0" smtClean="0">
                <a:solidFill>
                  <a:srgbClr val="000000"/>
                </a:solidFill>
                <a:latin typeface="Arial" pitchFamily="34" charset="0"/>
              </a:rPr>
              <a:t> los </a:t>
            </a:r>
            <a:r>
              <a:rPr lang="en-GB" dirty="0" err="1" smtClean="0">
                <a:solidFill>
                  <a:srgbClr val="000000"/>
                </a:solidFill>
                <a:latin typeface="Arial" pitchFamily="34" charset="0"/>
              </a:rPr>
              <a:t>centros</a:t>
            </a:r>
            <a:r>
              <a:rPr lang="en-GB" dirty="0" smtClean="0">
                <a:solidFill>
                  <a:srgbClr val="000000"/>
                </a:solidFill>
                <a:latin typeface="Arial" pitchFamily="34" charset="0"/>
              </a:rPr>
              <a:t> de </a:t>
            </a:r>
            <a:r>
              <a:rPr lang="en-GB" dirty="0" err="1" smtClean="0">
                <a:solidFill>
                  <a:srgbClr val="000000"/>
                </a:solidFill>
                <a:latin typeface="Arial" pitchFamily="34" charset="0"/>
              </a:rPr>
              <a:t>salud</a:t>
            </a:r>
            <a:r>
              <a:rPr lang="en-GB" dirty="0" smtClean="0">
                <a:solidFill>
                  <a:srgbClr val="000000"/>
                </a:solidFill>
                <a:latin typeface="Arial" pitchFamily="34" charset="0"/>
              </a:rPr>
              <a:t>)</a:t>
            </a:r>
          </a:p>
          <a:p>
            <a:endParaRPr lang="en-GB" dirty="0" smtClean="0">
              <a:solidFill>
                <a:srgbClr val="000000"/>
              </a:solidFill>
              <a:latin typeface="Arial" pitchFamily="34" charset="0"/>
            </a:endParaRPr>
          </a:p>
          <a:p>
            <a:endParaRPr lang="en-GB" dirty="0" smtClean="0">
              <a:solidFill>
                <a:srgbClr val="000000"/>
              </a:solidFill>
              <a:latin typeface="Arial" pitchFamily="34" charset="0"/>
            </a:endParaRPr>
          </a:p>
          <a:p>
            <a:endParaRPr lang="en-GB" dirty="0" smtClean="0">
              <a:solidFill>
                <a:srgbClr val="000000"/>
              </a:solidFill>
              <a:latin typeface="Arial"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33</a:t>
            </a:fld>
            <a:endParaRPr lang="en-US"/>
          </a:p>
        </p:txBody>
      </p:sp>
    </p:spTree>
    <p:extLst>
      <p:ext uri="{BB962C8B-B14F-4D97-AF65-F5344CB8AC3E}">
        <p14:creationId xmlns:p14="http://schemas.microsoft.com/office/powerpoint/2010/main" val="3350641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0565" y="328613"/>
            <a:ext cx="4935537" cy="3702050"/>
          </a:xfrm>
        </p:spPr>
      </p:sp>
      <p:sp>
        <p:nvSpPr>
          <p:cNvPr id="3" name="Notes Placeholder 2"/>
          <p:cNvSpPr>
            <a:spLocks noGrp="1"/>
          </p:cNvSpPr>
          <p:nvPr>
            <p:ph type="body" idx="1"/>
          </p:nvPr>
        </p:nvSpPr>
        <p:spPr>
          <a:xfrm>
            <a:off x="446509" y="4145037"/>
            <a:ext cx="5904656" cy="5256584"/>
          </a:xfrm>
        </p:spPr>
        <p:txBody>
          <a:bodyPr/>
          <a:lstStyle/>
          <a:p>
            <a:r>
              <a:rPr lang="en-GB" sz="800" dirty="0">
                <a:solidFill>
                  <a:srgbClr val="000000"/>
                </a:solidFill>
                <a:latin typeface="Arial" pitchFamily="34" charset="0"/>
              </a:rPr>
              <a:t>DIAPOSITIVA ESCONDIDA</a:t>
            </a:r>
          </a:p>
          <a:p>
            <a:r>
              <a:rPr lang="en-GB" sz="800" b="1" dirty="0" smtClean="0">
                <a:solidFill>
                  <a:srgbClr val="000000"/>
                </a:solidFill>
                <a:latin typeface="Arial" pitchFamily="34" charset="0"/>
              </a:rPr>
              <a:t>Papua Nueva Guinea (2008-2012)</a:t>
            </a:r>
          </a:p>
          <a:p>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1.1 </a:t>
            </a:r>
            <a:r>
              <a:rPr lang="en-GB" sz="800" dirty="0" err="1" smtClean="0">
                <a:solidFill>
                  <a:srgbClr val="000000"/>
                </a:solidFill>
                <a:latin typeface="Arial" pitchFamily="34" charset="0"/>
              </a:rPr>
              <a:t>Parlamentos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provinciales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nacionales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seleccionados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funcionan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eficazmente</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llevan</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cabo</a:t>
            </a:r>
            <a:r>
              <a:rPr lang="en-GB" sz="800" dirty="0" smtClean="0">
                <a:solidFill>
                  <a:srgbClr val="000000"/>
                </a:solidFill>
                <a:latin typeface="Arial" pitchFamily="34" charset="0"/>
              </a:rPr>
              <a:t> sus </a:t>
            </a:r>
            <a:r>
              <a:rPr lang="en-GB" sz="800" dirty="0" err="1" smtClean="0">
                <a:solidFill>
                  <a:srgbClr val="000000"/>
                </a:solidFill>
                <a:latin typeface="Arial" pitchFamily="34" charset="0"/>
              </a:rPr>
              <a:t>funciones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legislativas</a:t>
            </a:r>
            <a:r>
              <a:rPr lang="en-GB" sz="800" dirty="0" smtClean="0">
                <a:solidFill>
                  <a:srgbClr val="000000"/>
                </a:solidFill>
                <a:latin typeface="Arial" pitchFamily="34" charset="0"/>
              </a:rPr>
              <a:t> y de </a:t>
            </a:r>
            <a:r>
              <a:rPr lang="en-GB" sz="800" dirty="0" err="1" smtClean="0">
                <a:solidFill>
                  <a:srgbClr val="000000"/>
                </a:solidFill>
                <a:latin typeface="Arial" pitchFamily="34" charset="0"/>
              </a:rPr>
              <a:t>supervisión</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N</a:t>
            </a:r>
            <a:r>
              <a:rPr lang="en-GB" sz="800" baseline="30000" dirty="0" smtClean="0">
                <a:solidFill>
                  <a:srgbClr val="000000"/>
                </a:solidFill>
                <a:latin typeface="Arial" pitchFamily="34" charset="0"/>
              </a:rPr>
              <a: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Usuarios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diputados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comisiones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investigadores</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prestados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jurídicos</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Parlamento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investigación</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biblioteca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etc</a:t>
            </a:r>
            <a:r>
              <a:rPr lang="en-GB" sz="800" dirty="0" smtClean="0">
                <a:solidFill>
                  <a:srgbClr val="000000"/>
                </a:solidFill>
                <a:latin typeface="Arial" pitchFamily="34" charset="0"/>
              </a:rPr>
              <a:t>;</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Cantidad</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calidad</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legislación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elaborada</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aprobada</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Producto</a:t>
            </a:r>
            <a:r>
              <a:rPr lang="en-GB" sz="800" dirty="0" smtClean="0">
                <a:solidFill>
                  <a:srgbClr val="000000"/>
                </a:solidFill>
                <a:latin typeface="Arial" pitchFamily="34" charset="0"/>
              </a:rPr>
              <a:t> 1.1.2 </a:t>
            </a:r>
            <a:r>
              <a:rPr lang="en-GB" sz="800" dirty="0" err="1" smtClean="0">
                <a:solidFill>
                  <a:srgbClr val="000000"/>
                </a:solidFill>
                <a:latin typeface="Arial" pitchFamily="34" charset="0"/>
              </a:rPr>
              <a:t>mecanismos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legislativos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provincias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están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establecidas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operativos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provincias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seleccionadas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vinculados</a:t>
            </a:r>
            <a:r>
              <a:rPr lang="en-GB" sz="800" dirty="0" smtClean="0">
                <a:solidFill>
                  <a:srgbClr val="000000"/>
                </a:solidFill>
                <a:latin typeface="Arial" pitchFamily="34" charset="0"/>
              </a:rPr>
              <a:t> a los </a:t>
            </a:r>
            <a:r>
              <a:rPr lang="en-GB" sz="800" dirty="0" err="1" smtClean="0">
                <a:solidFill>
                  <a:srgbClr val="000000"/>
                </a:solidFill>
                <a:latin typeface="Arial" pitchFamily="34" charset="0"/>
              </a:rPr>
              <a:t>sistemas</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parlamento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nacional</a:t>
            </a:r>
            <a:endParaRPr lang="en-GB" sz="800" dirty="0" smtClean="0">
              <a:solidFill>
                <a:srgbClr val="000000"/>
              </a:solidFill>
              <a:latin typeface="Arial" pitchFamily="34" charset="0"/>
            </a:endParaRP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2.3 Para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2012, </a:t>
            </a:r>
            <a:r>
              <a:rPr lang="en-GB" sz="800" dirty="0" err="1" smtClean="0">
                <a:solidFill>
                  <a:srgbClr val="000000"/>
                </a:solidFill>
                <a:latin typeface="Arial" pitchFamily="34" charset="0"/>
              </a:rPr>
              <a:t>niños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jóvenes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experimentarán</a:t>
            </a:r>
            <a:r>
              <a:rPr lang="en-GB" sz="800" dirty="0" smtClean="0">
                <a:solidFill>
                  <a:srgbClr val="000000"/>
                </a:solidFill>
                <a:latin typeface="Arial" pitchFamily="34" charset="0"/>
              </a:rPr>
              <a:t> un </a:t>
            </a:r>
            <a:r>
              <a:rPr lang="en-GB" sz="800" dirty="0" err="1" smtClean="0">
                <a:solidFill>
                  <a:srgbClr val="000000"/>
                </a:solidFill>
                <a:latin typeface="Arial" pitchFamily="34" charset="0"/>
              </a:rPr>
              <a:t>mejor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acceso</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sociales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básicos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incluidos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protección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justicia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especialmente</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zonas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rurales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aisladas</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N </a:t>
            </a:r>
            <a:r>
              <a:rPr lang="en-GB" sz="800" baseline="30000" dirty="0" smtClean="0">
                <a:solidFill>
                  <a:srgbClr val="000000"/>
                </a:solidFill>
                <a:latin typeface="Arial" pitchFamily="34" charset="0"/>
              </a:rPr>
              <a: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relevancia</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diversidad</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básicos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accesibles</a:t>
            </a:r>
            <a:r>
              <a:rPr lang="en-GB" sz="800" dirty="0" smtClean="0">
                <a:solidFill>
                  <a:srgbClr val="000000"/>
                </a:solidFill>
                <a:latin typeface="Arial" pitchFamily="34" charset="0"/>
              </a:rPr>
              <a:t> a los </a:t>
            </a:r>
            <a:r>
              <a:rPr lang="en-GB" sz="800" dirty="0" err="1" smtClean="0">
                <a:solidFill>
                  <a:srgbClr val="000000"/>
                </a:solidFill>
                <a:latin typeface="Arial" pitchFamily="34" charset="0"/>
              </a:rPr>
              <a:t>niños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en particular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zonas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rurales</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N </a:t>
            </a:r>
            <a:r>
              <a:rPr lang="en-GB" sz="800" baseline="30000" dirty="0" smtClean="0">
                <a:solidFill>
                  <a:srgbClr val="000000"/>
                </a:solidFill>
                <a:latin typeface="Arial" pitchFamily="34" charset="0"/>
              </a:rPr>
              <a: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Huérfanos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niños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acceso</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salud</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educación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bienestar</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registro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nacimientos</a:t>
            </a:r>
            <a:endParaRPr lang="en-GB" sz="800" dirty="0" smtClean="0">
              <a:solidFill>
                <a:srgbClr val="000000"/>
              </a:solidFill>
              <a:latin typeface="Arial" pitchFamily="34" charset="0"/>
            </a:endParaRP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3.1 Para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2012, DEC </a:t>
            </a:r>
            <a:r>
              <a:rPr lang="en-GB" sz="800" dirty="0" err="1" smtClean="0">
                <a:solidFill>
                  <a:srgbClr val="000000"/>
                </a:solidFill>
                <a:latin typeface="Arial" pitchFamily="34" charset="0"/>
              </a:rPr>
              <a:t>gestiona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supervisa</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coordina</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otras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instituciones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gubernamentales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pertinentes</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uso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sostenible</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naturales</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gobierno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capacidad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hacer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cumplir</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legislación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políticas</a:t>
            </a:r>
            <a:r>
              <a:rPr lang="en-GB" sz="800" dirty="0" smtClean="0">
                <a:solidFill>
                  <a:srgbClr val="000000"/>
                </a:solidFill>
                <a:latin typeface="Arial" pitchFamily="34" charset="0"/>
              </a:rPr>
              <a:t>;</a:t>
            </a:r>
          </a:p>
          <a:p>
            <a:r>
              <a:rPr lang="en-GB" sz="800" dirty="0" err="1" smtClean="0">
                <a:solidFill>
                  <a:srgbClr val="000000"/>
                </a:solidFill>
                <a:latin typeface="Arial" pitchFamily="34" charset="0"/>
              </a:rPr>
              <a:t>Gobierno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a:t>
            </a:r>
            <a:r>
              <a:rPr lang="en-GB" sz="800" dirty="0" smtClean="0">
                <a:solidFill>
                  <a:srgbClr val="000000"/>
                </a:solidFill>
                <a:latin typeface="Arial" pitchFamily="34" charset="0"/>
              </a:rPr>
              <a:t> un plan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incorporar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cuestiones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ambientales</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Producto</a:t>
            </a:r>
            <a:r>
              <a:rPr lang="en-GB" sz="800" dirty="0" smtClean="0">
                <a:solidFill>
                  <a:srgbClr val="000000"/>
                </a:solidFill>
                <a:latin typeface="Arial" pitchFamily="34" charset="0"/>
              </a:rPr>
              <a:t> 3.1.2 </a:t>
            </a:r>
            <a:r>
              <a:rPr lang="en-GB" sz="800" dirty="0" err="1" smtClean="0">
                <a:solidFill>
                  <a:srgbClr val="000000"/>
                </a:solidFill>
                <a:latin typeface="Arial" pitchFamily="34" charset="0"/>
              </a:rPr>
              <a:t>Comunidades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provincias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seleccionadas</a:t>
            </a:r>
            <a:r>
              <a:rPr lang="en-GB" sz="800" dirty="0" smtClean="0">
                <a:solidFill>
                  <a:srgbClr val="000000"/>
                </a:solidFill>
                <a:latin typeface="Arial" pitchFamily="34" charset="0"/>
              </a:rPr>
              <a:t> son </a:t>
            </a:r>
            <a:r>
              <a:rPr lang="en-GB" sz="800" dirty="0" err="1" smtClean="0">
                <a:solidFill>
                  <a:srgbClr val="000000"/>
                </a:solidFill>
                <a:latin typeface="Arial" pitchFamily="34" charset="0"/>
              </a:rPr>
              <a:t>capaces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utilizar</a:t>
            </a:r>
            <a:r>
              <a:rPr lang="en-GB" sz="800" dirty="0" smtClean="0">
                <a:solidFill>
                  <a:srgbClr val="000000"/>
                </a:solidFill>
                <a:latin typeface="Arial" pitchFamily="34" charset="0"/>
              </a:rPr>
              <a:t> sus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naturales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manera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sostenible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mejorar</a:t>
            </a:r>
            <a:r>
              <a:rPr lang="en-GB" sz="800" dirty="0" smtClean="0">
                <a:solidFill>
                  <a:srgbClr val="000000"/>
                </a:solidFill>
                <a:latin typeface="Arial" pitchFamily="34" charset="0"/>
              </a:rPr>
              <a:t> sus </a:t>
            </a:r>
            <a:r>
              <a:rPr lang="en-GB" sz="800" dirty="0" err="1" smtClean="0">
                <a:solidFill>
                  <a:srgbClr val="000000"/>
                </a:solidFill>
                <a:latin typeface="Arial" pitchFamily="34" charset="0"/>
              </a:rPr>
              <a:t>medios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subsistencia</a:t>
            </a:r>
            <a:r>
              <a:rPr lang="en-GB" sz="800" dirty="0" smtClean="0">
                <a:solidFill>
                  <a:srgbClr val="000000"/>
                </a:solidFill>
                <a:latin typeface="Arial" pitchFamily="34" charset="0"/>
              </a:rPr>
              <a:t>.</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Formación</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uso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sostenible</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comunidad</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Las </a:t>
            </a:r>
            <a:r>
              <a:rPr lang="en-GB" sz="800" dirty="0" err="1" smtClean="0">
                <a:solidFill>
                  <a:srgbClr val="000000"/>
                </a:solidFill>
                <a:latin typeface="Arial" pitchFamily="34" charset="0"/>
              </a:rPr>
              <a:t>comunidades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seleccionadas</a:t>
            </a:r>
            <a:r>
              <a:rPr lang="en-GB" sz="800" dirty="0" smtClean="0">
                <a:solidFill>
                  <a:srgbClr val="000000"/>
                </a:solidFill>
                <a:latin typeface="Arial" pitchFamily="34" charset="0"/>
              </a:rPr>
              <a:t> son </a:t>
            </a:r>
            <a:r>
              <a:rPr lang="en-GB" sz="800" dirty="0" err="1" smtClean="0">
                <a:solidFill>
                  <a:srgbClr val="000000"/>
                </a:solidFill>
                <a:latin typeface="Arial" pitchFamily="34" charset="0"/>
              </a:rPr>
              <a:t>capaces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acceder</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financiación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gestión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proyectos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pequeñas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donaciones</a:t>
            </a:r>
            <a:r>
              <a:rPr lang="en-GB" sz="800" dirty="0" smtClean="0">
                <a:solidFill>
                  <a:srgbClr val="000000"/>
                </a:solidFill>
                <a:latin typeface="Arial" pitchFamily="34" charset="0"/>
              </a:rPr>
              <a:t>. </a:t>
            </a:r>
          </a:p>
          <a:p>
            <a:r>
              <a:rPr lang="en-GB" sz="800" dirty="0" smtClean="0">
                <a:solidFill>
                  <a:srgbClr val="7030A0"/>
                </a:solidFill>
                <a:latin typeface="Arial" pitchFamily="34" charset="0"/>
              </a:rPr>
              <a:t>(</a:t>
            </a:r>
            <a:r>
              <a:rPr lang="en-GB" sz="800" dirty="0" err="1" smtClean="0">
                <a:solidFill>
                  <a:srgbClr val="7030A0"/>
                </a:solidFill>
                <a:latin typeface="Arial" pitchFamily="34" charset="0"/>
              </a:rPr>
              <a:t>Una</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actividad</a:t>
            </a:r>
            <a:r>
              <a:rPr lang="en-GB" sz="800" dirty="0" smtClean="0">
                <a:solidFill>
                  <a:srgbClr val="7030A0"/>
                </a:solidFill>
                <a:latin typeface="Arial" pitchFamily="34" charset="0"/>
              </a:rPr>
              <a:t> y un </a:t>
            </a:r>
            <a:r>
              <a:rPr lang="en-GB" sz="800" dirty="0" err="1" smtClean="0">
                <a:solidFill>
                  <a:srgbClr val="7030A0"/>
                </a:solidFill>
                <a:latin typeface="Arial" pitchFamily="34" charset="0"/>
              </a:rPr>
              <a:t>nuevo</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resultado</a:t>
            </a:r>
            <a:r>
              <a:rPr lang="en-GB" sz="800" dirty="0" smtClean="0">
                <a:solidFill>
                  <a:srgbClr val="7030A0"/>
                </a:solidFill>
                <a:latin typeface="Arial" pitchFamily="34" charset="0"/>
              </a:rPr>
              <a:t> - ¿</a:t>
            </a:r>
            <a:r>
              <a:rPr lang="en-GB" sz="800" dirty="0" err="1" smtClean="0">
                <a:solidFill>
                  <a:srgbClr val="7030A0"/>
                </a:solidFill>
                <a:latin typeface="Arial" pitchFamily="34" charset="0"/>
              </a:rPr>
              <a:t>cómo</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podríamos</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reposicionar</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estos</a:t>
            </a:r>
            <a:r>
              <a:rPr lang="en-GB" sz="800" dirty="0" smtClean="0">
                <a:solidFill>
                  <a:srgbClr val="7030A0"/>
                </a:solidFill>
                <a:latin typeface="Arial" pitchFamily="34" charset="0"/>
              </a:rPr>
              <a:t> </a:t>
            </a:r>
            <a:r>
              <a:rPr lang="en-GB" sz="800" dirty="0" err="1" smtClean="0">
                <a:solidFill>
                  <a:srgbClr val="7030A0"/>
                </a:solidFill>
                <a:latin typeface="Arial" pitchFamily="34" charset="0"/>
              </a:rPr>
              <a:t>indicadores</a:t>
            </a:r>
            <a:r>
              <a:rPr lang="en-GB" sz="800" dirty="0" smtClean="0">
                <a:solidFill>
                  <a:srgbClr val="7030A0"/>
                </a:solidFill>
                <a:latin typeface="Arial" pitchFamily="34" charset="0"/>
              </a:rPr>
              <a:t>) </a:t>
            </a:r>
          </a:p>
          <a:p>
            <a:endParaRPr lang="en-GB" sz="800" dirty="0" smtClean="0">
              <a:solidFill>
                <a:srgbClr val="7030A0"/>
              </a:solidFill>
              <a:latin typeface="Arial" pitchFamily="34" charset="0"/>
            </a:endParaRPr>
          </a:p>
          <a:p>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4.3 Para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2012, </a:t>
            </a:r>
            <a:r>
              <a:rPr lang="en-GB" sz="800" dirty="0" err="1" smtClean="0">
                <a:solidFill>
                  <a:srgbClr val="000000"/>
                </a:solidFill>
                <a:latin typeface="Arial" pitchFamily="34" charset="0"/>
              </a:rPr>
              <a:t>niñas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experimentan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menos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desigualdades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su</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asistencia</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escuela</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Un plan </a:t>
            </a:r>
            <a:r>
              <a:rPr lang="en-GB" sz="800" dirty="0" err="1" smtClean="0">
                <a:solidFill>
                  <a:srgbClr val="000000"/>
                </a:solidFill>
                <a:latin typeface="Arial" pitchFamily="34" charset="0"/>
              </a:rPr>
              <a:t>nacional</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presupuesto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poner</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práctica</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política</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educación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niñas</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Número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Escuelas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Amigas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zonas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programa</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Número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profesores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capacitados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brindar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asesoramiento</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incremento</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matrícula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niñas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su</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permanencia</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áreas</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programa</a:t>
            </a:r>
            <a:endParaRPr lang="en-GB" sz="800" dirty="0" smtClean="0">
              <a:solidFill>
                <a:srgbClr val="000000"/>
              </a:solidFill>
              <a:latin typeface="Arial" pitchFamily="34" charset="0"/>
            </a:endParaRPr>
          </a:p>
          <a:p>
            <a:endParaRPr lang="en-GB" sz="800" dirty="0" smtClean="0">
              <a:solidFill>
                <a:srgbClr val="000000"/>
              </a:solidFill>
              <a:latin typeface="Arial" pitchFamily="34" charset="0"/>
            </a:endParaRPr>
          </a:p>
          <a:p>
            <a:endParaRPr lang="en-GB" sz="8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34</a:t>
            </a:fld>
            <a:endParaRPr lang="en-US"/>
          </a:p>
        </p:txBody>
      </p:sp>
    </p:spTree>
    <p:extLst>
      <p:ext uri="{BB962C8B-B14F-4D97-AF65-F5344CB8AC3E}">
        <p14:creationId xmlns:p14="http://schemas.microsoft.com/office/powerpoint/2010/main" val="6665167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a:t>
            </a:fld>
            <a:endParaRPr lang="en-US"/>
          </a:p>
        </p:txBody>
      </p:sp>
    </p:spTree>
    <p:extLst>
      <p:ext uri="{BB962C8B-B14F-4D97-AF65-F5344CB8AC3E}">
        <p14:creationId xmlns:p14="http://schemas.microsoft.com/office/powerpoint/2010/main" val="1534005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0913" y="328613"/>
            <a:ext cx="4935537" cy="3702050"/>
          </a:xfrm>
        </p:spPr>
      </p:sp>
      <p:sp>
        <p:nvSpPr>
          <p:cNvPr id="3" name="Notes Placeholder 2"/>
          <p:cNvSpPr>
            <a:spLocks noGrp="1"/>
          </p:cNvSpPr>
          <p:nvPr>
            <p:ph type="body" idx="1"/>
          </p:nvPr>
        </p:nvSpPr>
        <p:spPr>
          <a:xfrm>
            <a:off x="446509" y="4145037"/>
            <a:ext cx="5904656" cy="5400600"/>
          </a:xfrm>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800" dirty="0" smtClean="0">
                <a:solidFill>
                  <a:srgbClr val="000000"/>
                </a:solidFill>
                <a:latin typeface="Arial" pitchFamily="34" charset="0"/>
              </a:rPr>
              <a:t>DIAPOSITIVA ESCONDIDA</a:t>
            </a:r>
          </a:p>
          <a:p>
            <a:r>
              <a:rPr lang="en-GB" sz="800" dirty="0" smtClean="0">
                <a:solidFill>
                  <a:srgbClr val="000000"/>
                </a:solidFill>
                <a:latin typeface="Arial" pitchFamily="34" charset="0"/>
              </a:rPr>
              <a:t>Use 4 </a:t>
            </a:r>
            <a:r>
              <a:rPr lang="en-GB" sz="800" dirty="0" err="1" smtClean="0">
                <a:solidFill>
                  <a:srgbClr val="000000"/>
                </a:solidFill>
                <a:latin typeface="Arial" pitchFamily="34" charset="0"/>
              </a:rPr>
              <a:t>preguntas</a:t>
            </a:r>
            <a:r>
              <a:rPr lang="en-GB" sz="800" dirty="0" smtClean="0">
                <a:solidFill>
                  <a:srgbClr val="000000"/>
                </a:solidFill>
                <a:latin typeface="Arial" pitchFamily="34" charset="0"/>
              </a:rPr>
              <a:t> EBDH claves en el </a:t>
            </a:r>
            <a:r>
              <a:rPr lang="en-GB" sz="800" dirty="0" err="1" smtClean="0">
                <a:solidFill>
                  <a:srgbClr val="000000"/>
                </a:solidFill>
                <a:latin typeface="Arial" pitchFamily="34" charset="0"/>
              </a:rPr>
              <a:t>rotafolio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obtener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retroalimentación</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participantes</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Otros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ejemplos</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enumeran</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continuación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incluidos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indicadores</a:t>
            </a:r>
            <a:r>
              <a:rPr lang="en-GB" sz="800" dirty="0" smtClean="0">
                <a:solidFill>
                  <a:srgbClr val="000000"/>
                </a:solidFill>
                <a:latin typeface="Arial" pitchFamily="34" charset="0"/>
              </a:rPr>
              <a:t>:</a:t>
            </a:r>
          </a:p>
          <a:p>
            <a:r>
              <a:rPr lang="en-GB" sz="800" b="1" dirty="0" smtClean="0">
                <a:solidFill>
                  <a:srgbClr val="000000"/>
                </a:solidFill>
                <a:latin typeface="Arial" pitchFamily="34" charset="0"/>
              </a:rPr>
              <a:t>Botswana (2010-2016)</a:t>
            </a:r>
          </a:p>
          <a:p>
            <a:r>
              <a:rPr lang="en-GB" sz="800" dirty="0" err="1" smtClean="0">
                <a:solidFill>
                  <a:srgbClr val="000000"/>
                </a:solidFill>
                <a:latin typeface="Arial" pitchFamily="34" charset="0"/>
              </a:rPr>
              <a:t>Fortalecimiento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instituciones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derechos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humanos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responden</a:t>
            </a:r>
            <a:r>
              <a:rPr lang="en-GB" sz="800" dirty="0" smtClean="0">
                <a:solidFill>
                  <a:srgbClr val="000000"/>
                </a:solidFill>
                <a:latin typeface="Arial" pitchFamily="34" charset="0"/>
              </a:rPr>
              <a:t> a los </a:t>
            </a:r>
            <a:r>
              <a:rPr lang="en-GB" sz="800" dirty="0" err="1" smtClean="0">
                <a:solidFill>
                  <a:srgbClr val="000000"/>
                </a:solidFill>
                <a:latin typeface="Arial" pitchFamily="34" charset="0"/>
              </a:rPr>
              <a:t>derechos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jóvenes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niños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mujeres</a:t>
            </a:r>
            <a:r>
              <a:rPr lang="en-GB" sz="800" dirty="0" smtClean="0">
                <a:solidFill>
                  <a:srgbClr val="000000"/>
                </a:solidFill>
                <a:latin typeface="Arial" pitchFamily="34" charset="0"/>
              </a:rPr>
              <a:t>, personas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viven</a:t>
            </a:r>
            <a:r>
              <a:rPr lang="en-GB" sz="800" dirty="0" smtClean="0">
                <a:solidFill>
                  <a:srgbClr val="000000"/>
                </a:solidFill>
                <a:latin typeface="Arial" pitchFamily="34" charset="0"/>
              </a:rPr>
              <a:t> con el VIH y el SIDA, </a:t>
            </a:r>
            <a:r>
              <a:rPr lang="en-GB" sz="800" dirty="0" err="1" smtClean="0">
                <a:solidFill>
                  <a:srgbClr val="000000"/>
                </a:solidFill>
                <a:latin typeface="Arial" pitchFamily="34" charset="0"/>
              </a:rPr>
              <a:t>refugiados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discapacitados</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b="1" dirty="0" smtClean="0">
                <a:solidFill>
                  <a:srgbClr val="000000"/>
                </a:solidFill>
                <a:latin typeface="Arial" pitchFamily="34" charset="0"/>
              </a:rPr>
              <a:t>Uganda (2010-2014)</a:t>
            </a:r>
          </a:p>
          <a:p>
            <a:r>
              <a:rPr lang="en-GB" sz="800" dirty="0" smtClean="0">
                <a:solidFill>
                  <a:srgbClr val="000000"/>
                </a:solidFill>
                <a:latin typeface="Arial" pitchFamily="34" charset="0"/>
              </a:rPr>
              <a:t>Las </a:t>
            </a:r>
            <a:r>
              <a:rPr lang="en-GB" sz="800" dirty="0" err="1" smtClean="0">
                <a:solidFill>
                  <a:srgbClr val="000000"/>
                </a:solidFill>
                <a:latin typeface="Arial" pitchFamily="34" charset="0"/>
              </a:rPr>
              <a:t>poblaciones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en Uganda, </a:t>
            </a:r>
            <a:r>
              <a:rPr lang="en-GB" sz="800" dirty="0" err="1" smtClean="0">
                <a:solidFill>
                  <a:srgbClr val="000000"/>
                </a:solidFill>
                <a:latin typeface="Arial" pitchFamily="34" charset="0"/>
              </a:rPr>
              <a:t>especialmente</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norte</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benefician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vez</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sociales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sostenibles</a:t>
            </a:r>
            <a:r>
              <a:rPr lang="en-GB" sz="800" dirty="0" smtClean="0">
                <a:solidFill>
                  <a:srgbClr val="000000"/>
                </a:solidFill>
                <a:latin typeface="Arial" pitchFamily="34" charset="0"/>
              </a:rPr>
              <a:t> y de </a:t>
            </a:r>
            <a:r>
              <a:rPr lang="en-GB" sz="800" dirty="0" err="1" smtClean="0">
                <a:solidFill>
                  <a:srgbClr val="000000"/>
                </a:solidFill>
                <a:latin typeface="Arial" pitchFamily="34" charset="0"/>
              </a:rPr>
              <a:t>calidad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2014.</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Políticas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basadas</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evidencia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estrategias</a:t>
            </a:r>
            <a:r>
              <a:rPr lang="en-GB" sz="800" dirty="0" smtClean="0">
                <a:solidFill>
                  <a:srgbClr val="000000"/>
                </a:solidFill>
                <a:latin typeface="Arial" pitchFamily="34" charset="0"/>
              </a:rPr>
              <a:t> y planes, </a:t>
            </a:r>
            <a:r>
              <a:rPr lang="en-GB" sz="800" dirty="0" err="1" smtClean="0">
                <a:solidFill>
                  <a:srgbClr val="000000"/>
                </a:solidFill>
                <a:latin typeface="Arial" pitchFamily="34" charset="0"/>
              </a:rPr>
              <a:t>revisadas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desarrolladas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provistas</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adecuados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través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enfoques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participativos</a:t>
            </a:r>
            <a:r>
              <a:rPr lang="en-GB" sz="800" dirty="0" smtClean="0">
                <a:solidFill>
                  <a:srgbClr val="000000"/>
                </a:solidFill>
                <a:latin typeface="Arial" pitchFamily="34" charset="0"/>
              </a:rPr>
              <a:t> e </a:t>
            </a:r>
            <a:r>
              <a:rPr lang="en-GB" sz="800" dirty="0" err="1" smtClean="0">
                <a:solidFill>
                  <a:srgbClr val="000000"/>
                </a:solidFill>
                <a:latin typeface="Arial" pitchFamily="34" charset="0"/>
              </a:rPr>
              <a:t>inclusivos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aumentar</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acceso</a:t>
            </a:r>
            <a:r>
              <a:rPr lang="en-GB" sz="800" dirty="0" smtClean="0">
                <a:solidFill>
                  <a:srgbClr val="000000"/>
                </a:solidFill>
                <a:latin typeface="Arial" pitchFamily="34" charset="0"/>
              </a:rPr>
              <a:t> a los </a:t>
            </a:r>
            <a:r>
              <a:rPr lang="en-GB" sz="800" dirty="0" err="1" smtClean="0">
                <a:solidFill>
                  <a:srgbClr val="000000"/>
                </a:solidFill>
                <a:latin typeface="Arial" pitchFamily="34" charset="0"/>
              </a:rPr>
              <a:t>servicios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sociales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calidad</a:t>
            </a:r>
            <a:r>
              <a:rPr lang="en-GB" sz="800" dirty="0" smtClean="0">
                <a:solidFill>
                  <a:srgbClr val="000000"/>
                </a:solidFill>
                <a:latin typeface="Arial" pitchFamily="34" charset="0"/>
              </a:rPr>
              <a:t>. </a:t>
            </a:r>
          </a:p>
          <a:p>
            <a:r>
              <a:rPr lang="en-GB" sz="800" dirty="0" err="1" smtClean="0">
                <a:solidFill>
                  <a:srgbClr val="000000"/>
                </a:solidFill>
                <a:latin typeface="Arial" pitchFamily="34" charset="0"/>
              </a:rPr>
              <a:t>Indicadores</a:t>
            </a:r>
            <a:r>
              <a:rPr lang="en-GB" sz="800" dirty="0" smtClean="0">
                <a:solidFill>
                  <a:srgbClr val="000000"/>
                </a:solidFill>
                <a:latin typeface="Arial" pitchFamily="34" charset="0"/>
              </a:rPr>
              <a:t>:</a:t>
            </a:r>
          </a:p>
          <a:p>
            <a:r>
              <a:rPr lang="en-GB" sz="800" dirty="0" smtClean="0">
                <a:solidFill>
                  <a:srgbClr val="000000"/>
                </a:solidFill>
                <a:latin typeface="Arial" pitchFamily="34" charset="0"/>
              </a:rPr>
              <a:t>Un </a:t>
            </a:r>
            <a:r>
              <a:rPr lang="en-GB" sz="800" dirty="0" err="1" smtClean="0">
                <a:solidFill>
                  <a:srgbClr val="000000"/>
                </a:solidFill>
                <a:latin typeface="Arial" pitchFamily="34" charset="0"/>
              </a:rPr>
              <a:t>conjunto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estándar</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indicadores</a:t>
            </a:r>
            <a:r>
              <a:rPr lang="en-GB" sz="800" dirty="0" smtClean="0">
                <a:solidFill>
                  <a:srgbClr val="000000"/>
                </a:solidFill>
                <a:latin typeface="Arial" pitchFamily="34" charset="0"/>
              </a:rPr>
              <a:t> del PND </a:t>
            </a:r>
            <a:r>
              <a:rPr lang="en-GB" sz="800" dirty="0" err="1" smtClean="0">
                <a:solidFill>
                  <a:srgbClr val="000000"/>
                </a:solidFill>
                <a:latin typeface="Arial" pitchFamily="34" charset="0"/>
              </a:rPr>
              <a:t>acordado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consolidado</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reportado</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todo</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país</a:t>
            </a:r>
            <a:r>
              <a:rPr lang="en-GB" sz="800" dirty="0" smtClean="0">
                <a:solidFill>
                  <a:srgbClr val="000000"/>
                </a:solidFill>
                <a:latin typeface="Arial" pitchFamily="34" charset="0"/>
              </a:rPr>
              <a:t>; base de </a:t>
            </a:r>
            <a:r>
              <a:rPr lang="en-GB" sz="800" dirty="0" err="1" smtClean="0">
                <a:solidFill>
                  <a:srgbClr val="000000"/>
                </a:solidFill>
                <a:latin typeface="Arial" pitchFamily="34" charset="0"/>
              </a:rPr>
              <a:t>referencia</a:t>
            </a:r>
            <a:r>
              <a:rPr lang="en-GB" sz="800" dirty="0" smtClean="0">
                <a:solidFill>
                  <a:srgbClr val="000000"/>
                </a:solidFill>
                <a:latin typeface="Arial" pitchFamily="34" charset="0"/>
              </a:rPr>
              <a:t>: No se da (2009/2010); </a:t>
            </a:r>
            <a:r>
              <a:rPr lang="en-GB" sz="800" dirty="0" err="1" smtClean="0">
                <a:solidFill>
                  <a:srgbClr val="000000"/>
                </a:solidFill>
                <a:latin typeface="Arial" pitchFamily="34" charset="0"/>
              </a:rPr>
              <a:t>Objetivo</a:t>
            </a:r>
            <a:r>
              <a:rPr lang="en-GB" sz="800" dirty="0" smtClean="0">
                <a:solidFill>
                  <a:srgbClr val="000000"/>
                </a:solidFill>
                <a:latin typeface="Arial" pitchFamily="34" charset="0"/>
              </a:rPr>
              <a:t>: Se da en 2012</a:t>
            </a:r>
          </a:p>
          <a:p>
            <a:r>
              <a:rPr lang="en-GB" sz="800" dirty="0" err="1" smtClean="0">
                <a:solidFill>
                  <a:srgbClr val="000000"/>
                </a:solidFill>
                <a:latin typeface="Arial" pitchFamily="34" charset="0"/>
              </a:rPr>
              <a:t>Puntajes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índice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compuesto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política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nacional</a:t>
            </a:r>
            <a:r>
              <a:rPr lang="en-GB" sz="800" dirty="0" smtClean="0">
                <a:solidFill>
                  <a:srgbClr val="000000"/>
                </a:solidFill>
                <a:latin typeface="Arial" pitchFamily="34" charset="0"/>
              </a:rPr>
              <a:t> de HIV; </a:t>
            </a:r>
            <a:r>
              <a:rPr lang="en-GB" sz="800" dirty="0" err="1" smtClean="0">
                <a:solidFill>
                  <a:srgbClr val="000000"/>
                </a:solidFill>
                <a:latin typeface="Arial" pitchFamily="34" charset="0"/>
              </a:rPr>
              <a:t>Línea</a:t>
            </a:r>
            <a:r>
              <a:rPr lang="en-GB" sz="800" dirty="0" smtClean="0">
                <a:solidFill>
                  <a:srgbClr val="000000"/>
                </a:solidFill>
                <a:latin typeface="Arial" pitchFamily="34" charset="0"/>
              </a:rPr>
              <a:t> de base: 67.5 de 100 </a:t>
            </a:r>
            <a:r>
              <a:rPr lang="en-GB" sz="800" dirty="0" err="1" smtClean="0">
                <a:solidFill>
                  <a:srgbClr val="000000"/>
                </a:solidFill>
                <a:latin typeface="Arial" pitchFamily="34" charset="0"/>
              </a:rPr>
              <a:t>puntos</a:t>
            </a:r>
            <a:r>
              <a:rPr lang="en-GB" sz="800" dirty="0" smtClean="0">
                <a:solidFill>
                  <a:srgbClr val="000000"/>
                </a:solidFill>
                <a:latin typeface="Arial" pitchFamily="34" charset="0"/>
              </a:rPr>
              <a:t> (2005); </a:t>
            </a:r>
            <a:r>
              <a:rPr lang="en-GB" sz="800" dirty="0" err="1" smtClean="0">
                <a:solidFill>
                  <a:srgbClr val="000000"/>
                </a:solidFill>
                <a:latin typeface="Arial" pitchFamily="34" charset="0"/>
              </a:rPr>
              <a:t>Objetivo</a:t>
            </a:r>
            <a:r>
              <a:rPr lang="en-GB" sz="800" dirty="0" smtClean="0">
                <a:solidFill>
                  <a:srgbClr val="000000"/>
                </a:solidFill>
                <a:latin typeface="Arial" pitchFamily="34" charset="0"/>
              </a:rPr>
              <a:t>: 85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2012</a:t>
            </a:r>
          </a:p>
          <a:p>
            <a:endParaRPr lang="en-GB" sz="800" dirty="0" smtClean="0">
              <a:solidFill>
                <a:srgbClr val="000000"/>
              </a:solidFill>
              <a:latin typeface="Arial" pitchFamily="34" charset="0"/>
            </a:endParaRPr>
          </a:p>
          <a:p>
            <a:r>
              <a:rPr lang="en-GB" sz="800" b="1" dirty="0" err="1" smtClean="0">
                <a:solidFill>
                  <a:srgbClr val="000000"/>
                </a:solidFill>
                <a:latin typeface="Arial" pitchFamily="34" charset="0"/>
              </a:rPr>
              <a:t>Azerbaiyán</a:t>
            </a:r>
            <a:r>
              <a:rPr lang="en-GB" sz="800" b="1" dirty="0" smtClean="0">
                <a:solidFill>
                  <a:srgbClr val="000000"/>
                </a:solidFill>
                <a:latin typeface="Arial" pitchFamily="34" charset="0"/>
              </a:rPr>
              <a:t> (2011-2015)</a:t>
            </a:r>
          </a:p>
          <a:p>
            <a:r>
              <a:rPr lang="en-GB" sz="800" dirty="0" smtClean="0">
                <a:solidFill>
                  <a:srgbClr val="000000"/>
                </a:solidFill>
                <a:latin typeface="Arial" pitchFamily="34" charset="0"/>
              </a:rPr>
              <a:t>Para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2015, la </a:t>
            </a:r>
            <a:r>
              <a:rPr lang="en-GB" sz="800" dirty="0" err="1" smtClean="0">
                <a:solidFill>
                  <a:srgbClr val="000000"/>
                </a:solidFill>
                <a:latin typeface="Arial" pitchFamily="34" charset="0"/>
              </a:rPr>
              <a:t>sociedad</a:t>
            </a:r>
            <a:r>
              <a:rPr lang="en-GB" sz="800" dirty="0" smtClean="0">
                <a:solidFill>
                  <a:srgbClr val="000000"/>
                </a:solidFill>
                <a:latin typeface="Arial" pitchFamily="34" charset="0"/>
              </a:rPr>
              <a:t> civil, </a:t>
            </a:r>
            <a:r>
              <a:rPr lang="en-GB" sz="800" dirty="0" err="1" smtClean="0">
                <a:solidFill>
                  <a:srgbClr val="000000"/>
                </a:solidFill>
                <a:latin typeface="Arial" pitchFamily="34" charset="0"/>
              </a:rPr>
              <a:t>medios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comunicación</a:t>
            </a:r>
            <a:r>
              <a:rPr lang="en-GB" sz="800" dirty="0" smtClean="0">
                <a:solidFill>
                  <a:srgbClr val="000000"/>
                </a:solidFill>
                <a:latin typeface="Arial" pitchFamily="34" charset="0"/>
              </a:rPr>
              <a:t>, y los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gozan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mayor </a:t>
            </a:r>
            <a:r>
              <a:rPr lang="en-GB" sz="800" dirty="0" err="1" smtClean="0">
                <a:solidFill>
                  <a:srgbClr val="000000"/>
                </a:solidFill>
                <a:latin typeface="Arial" pitchFamily="34" charset="0"/>
              </a:rPr>
              <a:t>rol</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formulación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políticas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procesos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implementación</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b="1" dirty="0" smtClean="0">
                <a:solidFill>
                  <a:srgbClr val="000000"/>
                </a:solidFill>
                <a:latin typeface="Arial" pitchFamily="34" charset="0"/>
              </a:rPr>
              <a:t>Namibia (2006-2010)</a:t>
            </a:r>
          </a:p>
          <a:p>
            <a:r>
              <a:rPr lang="en-GB" sz="800" dirty="0" smtClean="0">
                <a:solidFill>
                  <a:srgbClr val="000000"/>
                </a:solidFill>
                <a:latin typeface="Arial" pitchFamily="34" charset="0"/>
              </a:rPr>
              <a:t>En 2010, </a:t>
            </a:r>
            <a:r>
              <a:rPr lang="en-GB" sz="800" dirty="0" err="1" smtClean="0">
                <a:solidFill>
                  <a:srgbClr val="000000"/>
                </a:solidFill>
                <a:latin typeface="Arial" pitchFamily="34" charset="0"/>
              </a:rPr>
              <a:t>medios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subsistencia</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seguridad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alimentaria</a:t>
            </a:r>
            <a:r>
              <a:rPr lang="en-GB" sz="800" dirty="0" smtClean="0">
                <a:solidFill>
                  <a:srgbClr val="000000"/>
                </a:solidFill>
                <a:latin typeface="Arial" pitchFamily="34" charset="0"/>
              </a:rPr>
              <a:t> entre los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mejorados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lugares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muy</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afectados</a:t>
            </a:r>
            <a:endParaRPr lang="en-GB" sz="800" dirty="0" smtClean="0">
              <a:solidFill>
                <a:srgbClr val="000000"/>
              </a:solidFill>
              <a:latin typeface="Arial" pitchFamily="34" charset="0"/>
            </a:endParaRPr>
          </a:p>
          <a:p>
            <a:endParaRPr lang="en-GB" sz="800" dirty="0" smtClean="0">
              <a:solidFill>
                <a:srgbClr val="000000"/>
              </a:solidFill>
              <a:latin typeface="Arial" pitchFamily="34" charset="0"/>
            </a:endParaRPr>
          </a:p>
          <a:p>
            <a:r>
              <a:rPr lang="en-GB" sz="800" b="1" dirty="0" smtClean="0">
                <a:solidFill>
                  <a:srgbClr val="000000"/>
                </a:solidFill>
                <a:latin typeface="Arial" pitchFamily="34" charset="0"/>
              </a:rPr>
              <a:t>Rwanda (2008-2012)</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4: </a:t>
            </a:r>
            <a:r>
              <a:rPr lang="en-GB" sz="800" dirty="0" err="1" smtClean="0">
                <a:solidFill>
                  <a:srgbClr val="000000"/>
                </a:solidFill>
                <a:latin typeface="Arial" pitchFamily="34" charset="0"/>
              </a:rPr>
              <a:t>Igualdad</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géneros</a:t>
            </a:r>
            <a:r>
              <a:rPr lang="en-GB" sz="800" dirty="0" smtClean="0">
                <a:solidFill>
                  <a:srgbClr val="000000"/>
                </a:solidFill>
                <a:latin typeface="Arial" pitchFamily="34" charset="0"/>
              </a:rPr>
              <a:t> </a:t>
            </a:r>
          </a:p>
          <a:p>
            <a:r>
              <a:rPr lang="en-GB" sz="800" dirty="0" err="1" smtClean="0">
                <a:solidFill>
                  <a:srgbClr val="000000"/>
                </a:solidFill>
                <a:latin typeface="Arial" pitchFamily="34" charset="0"/>
              </a:rPr>
              <a:t>Capacidad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fortalecida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principales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instituciones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públicas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privadas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aplicar</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principios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estándares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igualdad</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género</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rendimiento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prácticas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comportamientos</a:t>
            </a:r>
            <a:endParaRPr lang="en-GB" sz="800" dirty="0" smtClean="0">
              <a:solidFill>
                <a:srgbClr val="000000"/>
              </a:solidFill>
              <a:latin typeface="Arial" pitchFamily="34" charset="0"/>
            </a:endParaRPr>
          </a:p>
          <a:p>
            <a:endParaRPr lang="en-GB" sz="800" dirty="0" smtClean="0">
              <a:solidFill>
                <a:srgbClr val="000000"/>
              </a:solidFill>
              <a:latin typeface="Arial" pitchFamily="34" charset="0"/>
            </a:endParaRPr>
          </a:p>
          <a:p>
            <a:r>
              <a:rPr lang="en-GB" sz="800" b="1" dirty="0" smtClean="0">
                <a:solidFill>
                  <a:srgbClr val="000000"/>
                </a:solidFill>
                <a:latin typeface="Arial" pitchFamily="34" charset="0"/>
              </a:rPr>
              <a:t>Vietnam (2006-2010)</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Resultado</a:t>
            </a:r>
            <a:r>
              <a:rPr lang="en-GB" sz="800" dirty="0" smtClean="0">
                <a:solidFill>
                  <a:srgbClr val="000000"/>
                </a:solidFill>
                <a:latin typeface="Arial" pitchFamily="34" charset="0"/>
              </a:rPr>
              <a:t> 4.5</a:t>
            </a:r>
          </a:p>
          <a:p>
            <a:r>
              <a:rPr lang="en-GB" sz="800" dirty="0" err="1" smtClean="0">
                <a:solidFill>
                  <a:srgbClr val="000000"/>
                </a:solidFill>
                <a:latin typeface="Arial" pitchFamily="34" charset="0"/>
              </a:rPr>
              <a:t>Fortalecimiento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proceso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legislativo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garantías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jurídicas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mecanismos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justicia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asegurando</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coherencia</a:t>
            </a:r>
            <a:r>
              <a:rPr lang="en-GB" sz="800" dirty="0" smtClean="0">
                <a:solidFill>
                  <a:srgbClr val="000000"/>
                </a:solidFill>
                <a:latin typeface="Arial" pitchFamily="34" charset="0"/>
              </a:rPr>
              <a:t> entre el </a:t>
            </a:r>
            <a:r>
              <a:rPr lang="en-GB" sz="800" dirty="0" err="1" smtClean="0">
                <a:solidFill>
                  <a:srgbClr val="000000"/>
                </a:solidFill>
                <a:latin typeface="Arial" pitchFamily="34" charset="0"/>
              </a:rPr>
              <a:t>sistema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jurídico</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normas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constitucionales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tratados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internacionales</a:t>
            </a:r>
            <a:endParaRPr lang="en-GB" sz="800" dirty="0" smtClean="0">
              <a:solidFill>
                <a:srgbClr val="000000"/>
              </a:solidFill>
              <a:latin typeface="Arial" pitchFamily="34" charset="0"/>
            </a:endParaRPr>
          </a:p>
          <a:p>
            <a:endParaRPr lang="en-GB" sz="8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35</a:t>
            </a:fld>
            <a:endParaRPr lang="en-US"/>
          </a:p>
        </p:txBody>
      </p:sp>
    </p:spTree>
    <p:extLst>
      <p:ext uri="{BB962C8B-B14F-4D97-AF65-F5344CB8AC3E}">
        <p14:creationId xmlns:p14="http://schemas.microsoft.com/office/powerpoint/2010/main" val="15025263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36</a:t>
            </a:fld>
            <a:endParaRPr lang="en-US"/>
          </a:p>
        </p:txBody>
      </p:sp>
    </p:spTree>
    <p:extLst>
      <p:ext uri="{BB962C8B-B14F-4D97-AF65-F5344CB8AC3E}">
        <p14:creationId xmlns:p14="http://schemas.microsoft.com/office/powerpoint/2010/main" val="39931503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latin typeface="Arial" pitchFamily="34" charset="0"/>
              </a:rPr>
              <a:t>Outcome: </a:t>
            </a:r>
            <a:r>
              <a:rPr lang="en-CA" dirty="0" err="1" smtClean="0">
                <a:latin typeface="Arial" pitchFamily="34" charset="0"/>
              </a:rPr>
              <a:t>Efecto</a:t>
            </a:r>
            <a:r>
              <a:rPr lang="en-CA" baseline="0" dirty="0" smtClean="0">
                <a:latin typeface="Arial" pitchFamily="34" charset="0"/>
              </a:rPr>
              <a:t> </a:t>
            </a:r>
            <a:r>
              <a:rPr lang="en-CA" baseline="0" dirty="0" err="1" smtClean="0">
                <a:latin typeface="Arial" pitchFamily="34" charset="0"/>
              </a:rPr>
              <a:t>Directo</a:t>
            </a:r>
            <a:endParaRPr lang="en-CA" baseline="0" dirty="0" smtClean="0">
              <a:latin typeface="Arial" pitchFamily="34" charset="0"/>
            </a:endParaRPr>
          </a:p>
          <a:p>
            <a:r>
              <a:rPr lang="en-CA" baseline="0" dirty="0" smtClean="0">
                <a:latin typeface="Arial" pitchFamily="34" charset="0"/>
              </a:rPr>
              <a:t>Output: </a:t>
            </a:r>
            <a:r>
              <a:rPr lang="en-CA" baseline="0" dirty="0" err="1" smtClean="0">
                <a:latin typeface="Arial" pitchFamily="34" charset="0"/>
              </a:rPr>
              <a:t>Producto</a:t>
            </a:r>
            <a:endParaRPr lang="en-CA" dirty="0" smtClean="0">
              <a:latin typeface="Arial"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37</a:t>
            </a:fld>
            <a:endParaRPr lang="en-US"/>
          </a:p>
        </p:txBody>
      </p:sp>
    </p:spTree>
    <p:extLst>
      <p:ext uri="{BB962C8B-B14F-4D97-AF65-F5344CB8AC3E}">
        <p14:creationId xmlns:p14="http://schemas.microsoft.com/office/powerpoint/2010/main" val="31798979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p:spPr>
        <p:txBody>
          <a:bodyPr/>
          <a:lstStyle/>
          <a:p>
            <a:r>
              <a:rPr lang="en-GB" dirty="0">
                <a:solidFill>
                  <a:srgbClr val="000000"/>
                </a:solidFill>
                <a:latin typeface="Arial" pitchFamily="34" charset="0"/>
              </a:rPr>
              <a:t>DIAPOSITIVA ESCONDIDA</a:t>
            </a:r>
          </a:p>
          <a:p>
            <a:endParaRPr lang="en-CA" dirty="0" smtClean="0">
              <a:latin typeface="Arial" pitchFamily="34" charset="0"/>
            </a:endParaRPr>
          </a:p>
        </p:txBody>
      </p:sp>
      <p:sp>
        <p:nvSpPr>
          <p:cNvPr id="132100"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B5A6A1C2-AA56-4A4B-92B0-7EF9BE7B0CB2}" type="slidenum">
              <a:rPr lang="en-GB" smtClean="0">
                <a:solidFill>
                  <a:srgbClr val="000000"/>
                </a:solidFill>
              </a:rPr>
              <a:pPr eaLnBrk="0" hangingPunct="0">
                <a:buSzPct val="100000"/>
                <a:buFont typeface="Arial" pitchFamily="34" charset="0"/>
                <a:buNone/>
              </a:pPr>
              <a:t>38</a:t>
            </a:fld>
            <a:endParaRPr lang="en-GB" smtClean="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z="1050" dirty="0" smtClean="0">
                <a:solidFill>
                  <a:srgbClr val="000000"/>
                </a:solidFill>
                <a:latin typeface="Arial" pitchFamily="34" charset="0"/>
              </a:rPr>
              <a:t>Un EBDH </a:t>
            </a:r>
            <a:r>
              <a:rPr lang="en-GB" sz="1050" dirty="0" err="1" smtClean="0">
                <a:solidFill>
                  <a:srgbClr val="000000"/>
                </a:solidFill>
                <a:latin typeface="Arial" pitchFamily="34" charset="0"/>
              </a:rPr>
              <a:t>aporta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profundidad</a:t>
            </a:r>
            <a:r>
              <a:rPr lang="en-GB" sz="1050" dirty="0" smtClean="0">
                <a:solidFill>
                  <a:srgbClr val="000000"/>
                </a:solidFill>
                <a:latin typeface="Arial" pitchFamily="34" charset="0"/>
              </a:rPr>
              <a:t> y </a:t>
            </a:r>
            <a:r>
              <a:rPr lang="en-GB" sz="1050" dirty="0" err="1" smtClean="0">
                <a:solidFill>
                  <a:srgbClr val="000000"/>
                </a:solidFill>
                <a:latin typeface="Arial" pitchFamily="34" charset="0"/>
              </a:rPr>
              <a:t>legitimidad</a:t>
            </a:r>
            <a:r>
              <a:rPr lang="en-GB" sz="1050" dirty="0" smtClean="0">
                <a:solidFill>
                  <a:srgbClr val="000000"/>
                </a:solidFill>
                <a:latin typeface="Arial" pitchFamily="34" charset="0"/>
              </a:rPr>
              <a:t> a </a:t>
            </a:r>
            <a:r>
              <a:rPr lang="en-GB" sz="1050" dirty="0" err="1" smtClean="0">
                <a:solidFill>
                  <a:srgbClr val="000000"/>
                </a:solidFill>
                <a:latin typeface="Arial" pitchFamily="34" charset="0"/>
              </a:rPr>
              <a:t>nuestra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práctica</a:t>
            </a:r>
            <a:r>
              <a:rPr lang="en-GB" sz="1050" dirty="0" smtClean="0">
                <a:solidFill>
                  <a:srgbClr val="000000"/>
                </a:solidFill>
                <a:latin typeface="Arial" pitchFamily="34" charset="0"/>
              </a:rPr>
              <a:t> de la GBR al </a:t>
            </a:r>
            <a:r>
              <a:rPr lang="en-GB" sz="1050" dirty="0" err="1" smtClean="0">
                <a:solidFill>
                  <a:srgbClr val="000000"/>
                </a:solidFill>
                <a:latin typeface="Arial" pitchFamily="34" charset="0"/>
              </a:rPr>
              <a:t>decirnos</a:t>
            </a:r>
            <a:r>
              <a:rPr lang="en-GB" sz="1050" dirty="0" smtClean="0">
                <a:solidFill>
                  <a:srgbClr val="000000"/>
                </a:solidFill>
                <a:latin typeface="Arial" pitchFamily="34" charset="0"/>
              </a:rPr>
              <a:t>…</a:t>
            </a:r>
          </a:p>
          <a:p>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preguntas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correctas</a:t>
            </a:r>
            <a:endParaRPr lang="en-GB" sz="1050" dirty="0" smtClean="0">
              <a:solidFill>
                <a:srgbClr val="000000"/>
              </a:solidFill>
              <a:latin typeface="Arial" pitchFamily="34" charset="0"/>
            </a:endParaRPr>
          </a:p>
          <a:p>
            <a:r>
              <a:rPr lang="en-GB" sz="1050" dirty="0" smtClean="0">
                <a:solidFill>
                  <a:srgbClr val="000000"/>
                </a:solidFill>
                <a:latin typeface="Arial" pitchFamily="34" charset="0"/>
              </a:rPr>
              <a:t>Los </a:t>
            </a:r>
            <a:r>
              <a:rPr lang="en-GB" sz="1050" dirty="0" err="1" smtClean="0">
                <a:solidFill>
                  <a:srgbClr val="000000"/>
                </a:solidFill>
                <a:latin typeface="Arial" pitchFamily="34" charset="0"/>
              </a:rPr>
              <a:t>tipos</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cambio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debemos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fijarnos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como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objetivo</a:t>
            </a:r>
            <a:endParaRPr lang="en-GB" sz="1050" dirty="0" smtClean="0">
              <a:solidFill>
                <a:srgbClr val="000000"/>
              </a:solidFill>
              <a:latin typeface="Arial" pitchFamily="34" charset="0"/>
            </a:endParaRPr>
          </a:p>
          <a:p>
            <a:r>
              <a:rPr lang="en-GB" sz="1050" dirty="0" err="1" smtClean="0">
                <a:solidFill>
                  <a:srgbClr val="000000"/>
                </a:solidFill>
                <a:latin typeface="Arial" pitchFamily="34" charset="0"/>
              </a:rPr>
              <a:t>cómo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medir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dar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seguimiento</a:t>
            </a:r>
            <a:r>
              <a:rPr lang="en-GB" sz="1050" dirty="0" smtClean="0">
                <a:solidFill>
                  <a:srgbClr val="000000"/>
                </a:solidFill>
                <a:latin typeface="Arial" pitchFamily="34" charset="0"/>
              </a:rPr>
              <a:t> </a:t>
            </a:r>
            <a:r>
              <a:rPr lang="en-GB" sz="1050" dirty="0" smtClean="0">
                <a:solidFill>
                  <a:srgbClr val="000000"/>
                </a:solidFill>
                <a:latin typeface="Arial" pitchFamily="34" charset="0"/>
              </a:rPr>
              <a:t>e </a:t>
            </a:r>
            <a:r>
              <a:rPr lang="en-GB" sz="1050" dirty="0" err="1" smtClean="0">
                <a:solidFill>
                  <a:srgbClr val="000000"/>
                </a:solidFill>
                <a:latin typeface="Arial" pitchFamily="34" charset="0"/>
              </a:rPr>
              <a:t>informar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sobre</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cambios</a:t>
            </a:r>
            <a:r>
              <a:rPr lang="en-GB" sz="1050" dirty="0" smtClean="0">
                <a:solidFill>
                  <a:srgbClr val="000000"/>
                </a:solidFill>
                <a:latin typeface="Arial" pitchFamily="34" charset="0"/>
              </a:rPr>
              <a:t> a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partes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interesadas</a:t>
            </a:r>
            <a:r>
              <a:rPr lang="en-GB" sz="1050" dirty="0" smtClean="0">
                <a:solidFill>
                  <a:srgbClr val="000000"/>
                </a:solidFill>
                <a:latin typeface="Arial" pitchFamily="34" charset="0"/>
              </a:rPr>
              <a:t>.</a:t>
            </a:r>
          </a:p>
          <a:p>
            <a:endParaRPr lang="en-GB" sz="1050" dirty="0" smtClean="0">
              <a:solidFill>
                <a:srgbClr val="000000"/>
              </a:solidFill>
              <a:latin typeface="Arial" pitchFamily="34" charset="0"/>
            </a:endParaRPr>
          </a:p>
          <a:p>
            <a:r>
              <a:rPr lang="en-GB" sz="1050" dirty="0" err="1" smtClean="0">
                <a:solidFill>
                  <a:srgbClr val="000000"/>
                </a:solidFill>
                <a:latin typeface="Arial" pitchFamily="34" charset="0"/>
              </a:rPr>
              <a:t>Valor</a:t>
            </a:r>
            <a:r>
              <a:rPr lang="en-GB" sz="1050" dirty="0" smtClean="0">
                <a:solidFill>
                  <a:srgbClr val="000000"/>
                </a:solidFill>
                <a:latin typeface="Arial" pitchFamily="34" charset="0"/>
              </a:rPr>
              <a:t> de EBDH-GBR </a:t>
            </a:r>
            <a:r>
              <a:rPr lang="en-GB" sz="1050" dirty="0" err="1" smtClean="0">
                <a:solidFill>
                  <a:srgbClr val="000000"/>
                </a:solidFill>
                <a:latin typeface="Arial" pitchFamily="34" charset="0"/>
              </a:rPr>
              <a:t>para</a:t>
            </a:r>
            <a:r>
              <a:rPr lang="en-GB" sz="1050" dirty="0" smtClean="0">
                <a:solidFill>
                  <a:srgbClr val="000000"/>
                </a:solidFill>
                <a:latin typeface="Arial" pitchFamily="34" charset="0"/>
              </a:rPr>
              <a:t> el MANUD y </a:t>
            </a:r>
            <a:r>
              <a:rPr lang="en-GB" sz="1050" dirty="0" err="1" smtClean="0">
                <a:solidFill>
                  <a:srgbClr val="000000"/>
                </a:solidFill>
                <a:latin typeface="Arial" pitchFamily="34" charset="0"/>
              </a:rPr>
              <a:t>programación</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país</a:t>
            </a:r>
            <a:r>
              <a:rPr lang="en-GB" sz="1050" dirty="0" smtClean="0">
                <a:solidFill>
                  <a:srgbClr val="000000"/>
                </a:solidFill>
                <a:latin typeface="Arial" pitchFamily="34" charset="0"/>
              </a:rPr>
              <a:t> con </a:t>
            </a:r>
            <a:r>
              <a:rPr lang="en-GB" sz="1050" dirty="0" err="1" smtClean="0">
                <a:solidFill>
                  <a:srgbClr val="000000"/>
                </a:solidFill>
                <a:latin typeface="Arial" pitchFamily="34" charset="0"/>
              </a:rPr>
              <a:t>apoyo</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las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Naciones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Unidas</a:t>
            </a:r>
            <a:endParaRPr lang="en-GB" sz="1050" dirty="0" smtClean="0">
              <a:solidFill>
                <a:srgbClr val="000000"/>
              </a:solidFill>
              <a:latin typeface="Arial" pitchFamily="34" charset="0"/>
            </a:endParaRPr>
          </a:p>
          <a:p>
            <a:r>
              <a:rPr lang="en-GB" sz="1050" dirty="0" smtClean="0">
                <a:solidFill>
                  <a:srgbClr val="000000"/>
                </a:solidFill>
                <a:latin typeface="Arial" pitchFamily="34" charset="0"/>
              </a:rPr>
              <a:t>Un </a:t>
            </a:r>
            <a:r>
              <a:rPr lang="en-GB" sz="1050" dirty="0" err="1" smtClean="0">
                <a:solidFill>
                  <a:srgbClr val="000000"/>
                </a:solidFill>
                <a:latin typeface="Arial" pitchFamily="34" charset="0"/>
              </a:rPr>
              <a:t>conjunto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dinámico</a:t>
            </a:r>
            <a:r>
              <a:rPr lang="en-GB" sz="1050" dirty="0" smtClean="0">
                <a:solidFill>
                  <a:srgbClr val="000000"/>
                </a:solidFill>
                <a:latin typeface="Arial" pitchFamily="34" charset="0"/>
              </a:rPr>
              <a:t> de </a:t>
            </a:r>
            <a:r>
              <a:rPr lang="en-GB" sz="1050" dirty="0" err="1" smtClean="0">
                <a:solidFill>
                  <a:srgbClr val="000000"/>
                </a:solidFill>
                <a:latin typeface="Arial" pitchFamily="34" charset="0"/>
              </a:rPr>
              <a:t>herramientas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para</a:t>
            </a:r>
            <a:r>
              <a:rPr lang="en-GB" sz="1050" dirty="0" smtClean="0">
                <a:solidFill>
                  <a:srgbClr val="000000"/>
                </a:solidFill>
                <a:latin typeface="Arial" pitchFamily="34" charset="0"/>
              </a:rPr>
              <a:t> el </a:t>
            </a:r>
            <a:r>
              <a:rPr lang="en-GB" sz="1050" dirty="0" err="1" smtClean="0">
                <a:solidFill>
                  <a:srgbClr val="000000"/>
                </a:solidFill>
                <a:latin typeface="Arial" pitchFamily="34" charset="0"/>
              </a:rPr>
              <a:t>uso</a:t>
            </a:r>
            <a:r>
              <a:rPr lang="en-GB" sz="1050" dirty="0" smtClean="0">
                <a:solidFill>
                  <a:srgbClr val="000000"/>
                </a:solidFill>
                <a:latin typeface="Arial" pitchFamily="34" charset="0"/>
              </a:rPr>
              <a:t> </a:t>
            </a:r>
            <a:r>
              <a:rPr lang="en-GB" sz="1050" b="1" dirty="0" smtClean="0">
                <a:solidFill>
                  <a:srgbClr val="000000"/>
                </a:solidFill>
                <a:latin typeface="Arial" pitchFamily="34" charset="0"/>
              </a:rPr>
              <a:t>con los </a:t>
            </a:r>
            <a:r>
              <a:rPr lang="en-GB" sz="1050" b="1" dirty="0" err="1" smtClean="0">
                <a:solidFill>
                  <a:srgbClr val="000000"/>
                </a:solidFill>
                <a:latin typeface="Arial" pitchFamily="34" charset="0"/>
              </a:rPr>
              <a:t>socios</a:t>
            </a:r>
            <a:endParaRPr lang="en-GB" sz="1050" b="1" dirty="0" smtClean="0">
              <a:solidFill>
                <a:srgbClr val="000000"/>
              </a:solidFill>
              <a:latin typeface="Arial" pitchFamily="34" charset="0"/>
            </a:endParaRPr>
          </a:p>
          <a:p>
            <a:r>
              <a:rPr lang="en-GB" sz="1050" dirty="0" err="1" smtClean="0">
                <a:solidFill>
                  <a:srgbClr val="000000"/>
                </a:solidFill>
                <a:latin typeface="Arial" pitchFamily="34" charset="0"/>
              </a:rPr>
              <a:t>Comprender</a:t>
            </a:r>
            <a:r>
              <a:rPr lang="en-GB" sz="1050" dirty="0" smtClean="0">
                <a:solidFill>
                  <a:srgbClr val="000000"/>
                </a:solidFill>
                <a:latin typeface="Arial" pitchFamily="34" charset="0"/>
              </a:rPr>
              <a:t> hasta </a:t>
            </a:r>
            <a:r>
              <a:rPr lang="en-GB" sz="1050" dirty="0" err="1" smtClean="0">
                <a:solidFill>
                  <a:srgbClr val="000000"/>
                </a:solidFill>
                <a:latin typeface="Arial" pitchFamily="34" charset="0"/>
              </a:rPr>
              <a:t>qué</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punto</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medios</a:t>
            </a:r>
            <a:r>
              <a:rPr lang="en-GB" sz="1050" dirty="0" smtClean="0">
                <a:solidFill>
                  <a:srgbClr val="000000"/>
                </a:solidFill>
                <a:latin typeface="Arial" pitchFamily="34" charset="0"/>
              </a:rPr>
              <a:t> y los fines del </a:t>
            </a:r>
            <a:r>
              <a:rPr lang="en-GB" sz="1050" dirty="0" err="1" smtClean="0">
                <a:solidFill>
                  <a:srgbClr val="000000"/>
                </a:solidFill>
                <a:latin typeface="Arial" pitchFamily="34" charset="0"/>
              </a:rPr>
              <a:t>desarrollo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nacional</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están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sirviendo</a:t>
            </a:r>
            <a:r>
              <a:rPr lang="en-GB" sz="1050" dirty="0" smtClean="0">
                <a:solidFill>
                  <a:srgbClr val="000000"/>
                </a:solidFill>
                <a:latin typeface="Arial" pitchFamily="34" charset="0"/>
              </a:rPr>
              <a:t> a los </a:t>
            </a:r>
            <a:r>
              <a:rPr lang="en-GB" sz="1050" dirty="0" err="1" smtClean="0">
                <a:solidFill>
                  <a:srgbClr val="000000"/>
                </a:solidFill>
                <a:latin typeface="Arial" pitchFamily="34" charset="0"/>
              </a:rPr>
              <a:t>más</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vulnerables</a:t>
            </a:r>
            <a:endParaRPr lang="en-GB" sz="1050" dirty="0" smtClean="0">
              <a:solidFill>
                <a:srgbClr val="000000"/>
              </a:solidFill>
              <a:latin typeface="Arial" pitchFamily="34" charset="0"/>
            </a:endParaRPr>
          </a:p>
          <a:p>
            <a:pPr lvl="1"/>
            <a:r>
              <a:rPr lang="en-GB" sz="1050" dirty="0" smtClean="0">
                <a:solidFill>
                  <a:srgbClr val="000000"/>
                </a:solidFill>
                <a:latin typeface="Arial" pitchFamily="34" charset="0"/>
                <a:sym typeface="Wingdings" pitchFamily="2" charset="2"/>
              </a:rPr>
              <a:t> </a:t>
            </a:r>
            <a:r>
              <a:rPr lang="en-GB" sz="1050" dirty="0" smtClean="0">
                <a:solidFill>
                  <a:srgbClr val="000000"/>
                </a:solidFill>
                <a:latin typeface="Arial" pitchFamily="34" charset="0"/>
              </a:rPr>
              <a:t>¿</a:t>
            </a:r>
            <a:r>
              <a:rPr lang="en-GB" sz="1050" dirty="0" err="1" smtClean="0">
                <a:solidFill>
                  <a:srgbClr val="000000"/>
                </a:solidFill>
                <a:latin typeface="Arial" pitchFamily="34" charset="0"/>
              </a:rPr>
              <a:t>Por</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qué</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algunas</a:t>
            </a:r>
            <a:r>
              <a:rPr lang="en-GB" sz="1050" dirty="0" smtClean="0">
                <a:solidFill>
                  <a:srgbClr val="000000"/>
                </a:solidFill>
                <a:latin typeface="Arial" pitchFamily="34" charset="0"/>
              </a:rPr>
              <a:t> personas/</a:t>
            </a:r>
            <a:r>
              <a:rPr lang="en-GB" sz="1050" dirty="0" err="1" smtClean="0">
                <a:solidFill>
                  <a:srgbClr val="000000"/>
                </a:solidFill>
                <a:latin typeface="Arial" pitchFamily="34" charset="0"/>
              </a:rPr>
              <a:t>grupos</a:t>
            </a:r>
            <a:r>
              <a:rPr lang="en-GB" sz="1050" dirty="0" smtClean="0">
                <a:solidFill>
                  <a:srgbClr val="000000"/>
                </a:solidFill>
                <a:latin typeface="Arial" pitchFamily="34" charset="0"/>
              </a:rPr>
              <a:t> se </a:t>
            </a:r>
            <a:r>
              <a:rPr lang="en-GB" sz="1050" dirty="0" err="1" smtClean="0">
                <a:solidFill>
                  <a:srgbClr val="000000"/>
                </a:solidFill>
                <a:latin typeface="Arial" pitchFamily="34" charset="0"/>
              </a:rPr>
              <a:t>están</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quedando</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atrás</a:t>
            </a:r>
            <a:r>
              <a:rPr lang="en-GB" sz="1050" dirty="0" smtClean="0">
                <a:solidFill>
                  <a:srgbClr val="000000"/>
                </a:solidFill>
                <a:latin typeface="Arial" pitchFamily="34" charset="0"/>
              </a:rPr>
              <a:t>?</a:t>
            </a:r>
          </a:p>
          <a:p>
            <a:pPr lvl="1"/>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Comprender</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las</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necesidades</a:t>
            </a:r>
            <a:r>
              <a:rPr lang="en-GB" sz="1050" dirty="0" smtClean="0">
                <a:solidFill>
                  <a:srgbClr val="000000"/>
                </a:solidFill>
                <a:latin typeface="Arial" pitchFamily="34" charset="0"/>
                <a:sym typeface="Wingdings" pitchFamily="2" charset="2"/>
              </a:rPr>
              <a:t> de </a:t>
            </a:r>
            <a:r>
              <a:rPr lang="en-GB" sz="1050" dirty="0" err="1" smtClean="0">
                <a:solidFill>
                  <a:srgbClr val="000000"/>
                </a:solidFill>
                <a:latin typeface="Arial" pitchFamily="34" charset="0"/>
                <a:sym typeface="Wingdings" pitchFamily="2" charset="2"/>
              </a:rPr>
              <a:t>desarrollo</a:t>
            </a:r>
            <a:r>
              <a:rPr lang="en-GB" sz="1050" dirty="0" smtClean="0">
                <a:solidFill>
                  <a:srgbClr val="000000"/>
                </a:solidFill>
                <a:latin typeface="Arial" pitchFamily="34" charset="0"/>
                <a:sym typeface="Wingdings" pitchFamily="2" charset="2"/>
              </a:rPr>
              <a:t> de </a:t>
            </a:r>
            <a:r>
              <a:rPr lang="en-GB" sz="1050" dirty="0" err="1" smtClean="0">
                <a:solidFill>
                  <a:srgbClr val="000000"/>
                </a:solidFill>
                <a:latin typeface="Arial" pitchFamily="34" charset="0"/>
                <a:sym typeface="Wingdings" pitchFamily="2" charset="2"/>
              </a:rPr>
              <a:t>capacidad</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crítica</a:t>
            </a:r>
            <a:r>
              <a:rPr lang="en-GB" sz="1050" dirty="0" smtClean="0">
                <a:solidFill>
                  <a:srgbClr val="000000"/>
                </a:solidFill>
                <a:latin typeface="Arial" pitchFamily="34" charset="0"/>
                <a:sym typeface="Wingdings" pitchFamily="2" charset="2"/>
              </a:rPr>
              <a:t> </a:t>
            </a:r>
          </a:p>
          <a:p>
            <a:pPr lvl="1"/>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Formular</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ejecutar</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supervisar</a:t>
            </a:r>
            <a:r>
              <a:rPr lang="en-GB" sz="1050" dirty="0" smtClean="0">
                <a:solidFill>
                  <a:srgbClr val="000000"/>
                </a:solidFill>
                <a:latin typeface="Arial" pitchFamily="34" charset="0"/>
                <a:sym typeface="Wingdings" pitchFamily="2" charset="2"/>
              </a:rPr>
              <a:t> y </a:t>
            </a:r>
            <a:r>
              <a:rPr lang="en-GB" sz="1050" dirty="0" err="1" smtClean="0">
                <a:solidFill>
                  <a:srgbClr val="000000"/>
                </a:solidFill>
                <a:latin typeface="Arial" pitchFamily="34" charset="0"/>
                <a:sym typeface="Wingdings" pitchFamily="2" charset="2"/>
              </a:rPr>
              <a:t>evaluar</a:t>
            </a:r>
            <a:r>
              <a:rPr lang="en-GB" sz="1050" dirty="0" smtClean="0">
                <a:solidFill>
                  <a:srgbClr val="000000"/>
                </a:solidFill>
                <a:latin typeface="Arial" pitchFamily="34" charset="0"/>
                <a:sym typeface="Wingdings" pitchFamily="2" charset="2"/>
              </a:rPr>
              <a:t> los </a:t>
            </a:r>
            <a:r>
              <a:rPr lang="en-GB" sz="1050" dirty="0" err="1" smtClean="0">
                <a:solidFill>
                  <a:srgbClr val="000000"/>
                </a:solidFill>
                <a:latin typeface="Arial" pitchFamily="34" charset="0"/>
                <a:sym typeface="Wingdings" pitchFamily="2" charset="2"/>
              </a:rPr>
              <a:t>programas</a:t>
            </a:r>
            <a:r>
              <a:rPr lang="en-GB" sz="1050" dirty="0" smtClean="0">
                <a:solidFill>
                  <a:srgbClr val="000000"/>
                </a:solidFill>
                <a:latin typeface="Arial" pitchFamily="34" charset="0"/>
                <a:sym typeface="Wingdings" pitchFamily="2" charset="2"/>
              </a:rPr>
              <a:t> </a:t>
            </a:r>
            <a:r>
              <a:rPr lang="en-GB" sz="1050" dirty="0" err="1" smtClean="0">
                <a:solidFill>
                  <a:srgbClr val="000000"/>
                </a:solidFill>
                <a:latin typeface="Arial" pitchFamily="34" charset="0"/>
                <a:sym typeface="Wingdings" pitchFamily="2" charset="2"/>
              </a:rPr>
              <a:t>para</a:t>
            </a:r>
            <a:r>
              <a:rPr lang="en-GB" sz="1050" dirty="0" smtClean="0">
                <a:solidFill>
                  <a:srgbClr val="000000"/>
                </a:solidFill>
                <a:latin typeface="Arial" pitchFamily="34" charset="0"/>
              </a:rPr>
              <a:t> </a:t>
            </a:r>
            <a:r>
              <a:rPr lang="en-GB" sz="1050" dirty="0" err="1" smtClean="0">
                <a:solidFill>
                  <a:srgbClr val="000000"/>
                </a:solidFill>
                <a:latin typeface="Arial" pitchFamily="34" charset="0"/>
              </a:rPr>
              <a:t>abordar</a:t>
            </a:r>
            <a:r>
              <a:rPr lang="en-GB" sz="1050" dirty="0" smtClean="0">
                <a:solidFill>
                  <a:srgbClr val="000000"/>
                </a:solidFill>
                <a:latin typeface="Arial" pitchFamily="34" charset="0"/>
              </a:rPr>
              <a:t> la </a:t>
            </a:r>
            <a:r>
              <a:rPr lang="en-GB" sz="1050" dirty="0" err="1" smtClean="0">
                <a:solidFill>
                  <a:srgbClr val="000000"/>
                </a:solidFill>
                <a:latin typeface="Arial" pitchFamily="34" charset="0"/>
              </a:rPr>
              <a:t>situación</a:t>
            </a:r>
            <a:r>
              <a:rPr lang="en-GB" sz="1050" dirty="0" smtClean="0">
                <a:solidFill>
                  <a:srgbClr val="000000"/>
                </a:solidFill>
                <a:latin typeface="Arial" pitchFamily="34" charset="0"/>
              </a:rPr>
              <a:t>, con </a:t>
            </a:r>
            <a:r>
              <a:rPr lang="en-GB" sz="1050" dirty="0" err="1" smtClean="0">
                <a:solidFill>
                  <a:srgbClr val="000000"/>
                </a:solidFill>
                <a:latin typeface="Arial" pitchFamily="34" charset="0"/>
              </a:rPr>
              <a:t>todos</a:t>
            </a:r>
            <a:r>
              <a:rPr lang="en-GB" sz="1050" dirty="0" smtClean="0">
                <a:solidFill>
                  <a:srgbClr val="000000"/>
                </a:solidFill>
                <a:latin typeface="Arial" pitchFamily="34" charset="0"/>
              </a:rPr>
              <a:t> los </a:t>
            </a:r>
            <a:r>
              <a:rPr lang="en-GB" sz="1050" dirty="0" err="1" smtClean="0">
                <a:solidFill>
                  <a:srgbClr val="000000"/>
                </a:solidFill>
                <a:latin typeface="Arial" pitchFamily="34" charset="0"/>
              </a:rPr>
              <a:t>interesados</a:t>
            </a:r>
            <a:r>
              <a:rPr lang="en-GB" sz="1050" dirty="0" smtClean="0">
                <a:solidFill>
                  <a:srgbClr val="000000"/>
                </a:solidFill>
                <a:latin typeface="Arial" pitchFamily="34" charset="0"/>
              </a:rPr>
              <a:t>. </a:t>
            </a:r>
          </a:p>
          <a:p>
            <a:pPr eaLnBrk="1" hangingPunct="1">
              <a:spcBef>
                <a:spcPct val="0"/>
              </a:spcBef>
            </a:pPr>
            <a:endParaRPr lang="en-GB" altLang="ja-JP" dirty="0" smtClean="0"/>
          </a:p>
        </p:txBody>
      </p:sp>
      <p:sp>
        <p:nvSpPr>
          <p:cNvPr id="71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54169" indent="-290065" eaLnBrk="0" hangingPunct="0">
              <a:defRPr sz="1600" b="1">
                <a:solidFill>
                  <a:schemeClr val="tx1"/>
                </a:solidFill>
                <a:latin typeface="Arial" charset="0"/>
              </a:defRPr>
            </a:lvl2pPr>
            <a:lvl3pPr marL="1160259" indent="-232052" eaLnBrk="0" hangingPunct="0">
              <a:defRPr sz="1600" b="1">
                <a:solidFill>
                  <a:schemeClr val="tx1"/>
                </a:solidFill>
                <a:latin typeface="Arial" charset="0"/>
              </a:defRPr>
            </a:lvl3pPr>
            <a:lvl4pPr marL="1624363" indent="-232052" eaLnBrk="0" hangingPunct="0">
              <a:defRPr sz="1600" b="1">
                <a:solidFill>
                  <a:schemeClr val="tx1"/>
                </a:solidFill>
                <a:latin typeface="Arial" charset="0"/>
              </a:defRPr>
            </a:lvl4pPr>
            <a:lvl5pPr marL="2088467" indent="-232052" eaLnBrk="0" hangingPunct="0">
              <a:defRPr sz="1600" b="1">
                <a:solidFill>
                  <a:schemeClr val="tx1"/>
                </a:solidFill>
                <a:latin typeface="Arial" charset="0"/>
              </a:defRPr>
            </a:lvl5pPr>
            <a:lvl6pPr marL="2552570"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3016674"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80778"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944882"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buSzPct val="100000"/>
              <a:buFont typeface="Arial" charset="0"/>
              <a:buNone/>
            </a:pPr>
            <a:fld id="{F19F07C9-2CCB-43B9-A557-882762D8E410}" type="slidenum">
              <a:rPr lang="en-GB" sz="1200" b="0">
                <a:solidFill>
                  <a:srgbClr val="000000"/>
                </a:solidFill>
                <a:latin typeface="Times New Roman" pitchFamily="18" charset="0"/>
              </a:rPr>
              <a:pPr>
                <a:buSzPct val="100000"/>
                <a:buFont typeface="Arial" charset="0"/>
                <a:buNone/>
              </a:pPr>
              <a:t>39</a:t>
            </a:fld>
            <a:endParaRPr lang="en-GB" sz="1200" b="0">
              <a:solidFill>
                <a:srgbClr val="000000"/>
              </a:solidFill>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40</a:t>
            </a:fld>
            <a:endParaRPr lang="en-US"/>
          </a:p>
        </p:txBody>
      </p:sp>
    </p:spTree>
    <p:extLst>
      <p:ext uri="{BB962C8B-B14F-4D97-AF65-F5344CB8AC3E}">
        <p14:creationId xmlns:p14="http://schemas.microsoft.com/office/powerpoint/2010/main" val="3387805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p:spPr>
        <p:txBody>
          <a:bodyPr/>
          <a:lstStyle/>
          <a:p>
            <a:endParaRPr lang="en-CA" smtClean="0">
              <a:latin typeface="Arial" pitchFamily="34" charset="0"/>
            </a:endParaRPr>
          </a:p>
        </p:txBody>
      </p:sp>
      <p:sp>
        <p:nvSpPr>
          <p:cNvPr id="135172"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C5B97686-3A50-42EE-826E-1C1DB18CD2E1}" type="slidenum">
              <a:rPr lang="en-GB" smtClean="0">
                <a:solidFill>
                  <a:srgbClr val="000000"/>
                </a:solidFill>
              </a:rPr>
              <a:pPr eaLnBrk="0" hangingPunct="0">
                <a:buSzPct val="100000"/>
                <a:buFont typeface="Arial" pitchFamily="34" charset="0"/>
                <a:buNone/>
              </a:pPr>
              <a:t>41</a:t>
            </a:fld>
            <a:endParaRPr lang="en-GB" smtClean="0">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p:spPr>
        <p:txBody>
          <a:bodyPr/>
          <a:lstStyle/>
          <a:p>
            <a:endParaRPr lang="en-CA" dirty="0" smtClean="0">
              <a:latin typeface="Arial" pitchFamily="34" charset="0"/>
            </a:endParaRPr>
          </a:p>
        </p:txBody>
      </p:sp>
      <p:sp>
        <p:nvSpPr>
          <p:cNvPr id="136196"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AC4E913C-5420-4F1A-ADEC-8A967D15675A}" type="slidenum">
              <a:rPr lang="en-GB" smtClean="0">
                <a:solidFill>
                  <a:srgbClr val="000000"/>
                </a:solidFill>
              </a:rPr>
              <a:pPr eaLnBrk="0" hangingPunct="0">
                <a:buSzPct val="100000"/>
                <a:buFont typeface="Arial" pitchFamily="34" charset="0"/>
                <a:buNone/>
              </a:pPr>
              <a:t>42</a:t>
            </a:fld>
            <a:endParaRPr lang="en-GB" smtClean="0">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p:spPr>
        <p:txBody>
          <a:bodyPr/>
          <a:lstStyle/>
          <a:p>
            <a:r>
              <a:rPr lang="en-GB" dirty="0">
                <a:solidFill>
                  <a:srgbClr val="000000"/>
                </a:solidFill>
                <a:latin typeface="Arial" pitchFamily="34" charset="0"/>
              </a:rPr>
              <a:t>DIAPOSITIVA ESCONDIDA</a:t>
            </a:r>
          </a:p>
          <a:p>
            <a:endParaRPr lang="en-CA" dirty="0" smtClean="0">
              <a:latin typeface="Arial" pitchFamily="34" charset="0"/>
            </a:endParaRPr>
          </a:p>
        </p:txBody>
      </p:sp>
      <p:sp>
        <p:nvSpPr>
          <p:cNvPr id="137220"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6140A68A-1B9F-41FA-A3CD-5308D278B0D1}" type="slidenum">
              <a:rPr lang="en-GB" smtClean="0">
                <a:solidFill>
                  <a:srgbClr val="000000"/>
                </a:solidFill>
              </a:rPr>
              <a:pPr eaLnBrk="0" hangingPunct="0">
                <a:buSzPct val="100000"/>
                <a:buFont typeface="Arial" pitchFamily="34" charset="0"/>
                <a:buNone/>
              </a:pPr>
              <a:t>43</a:t>
            </a:fld>
            <a:endParaRPr lang="en-GB" smtClean="0">
              <a:solidFill>
                <a:srgbClr val="000000"/>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5837AA4C-1DD1-485C-9E35-C9AA03709F83}" type="slidenum">
              <a:rPr lang="en-GB" smtClean="0">
                <a:solidFill>
                  <a:srgbClr val="000000"/>
                </a:solidFill>
              </a:rPr>
              <a:pPr eaLnBrk="0" hangingPunct="0">
                <a:buSzPct val="100000"/>
                <a:buFont typeface="Arial" pitchFamily="34" charset="0"/>
                <a:buNone/>
              </a:pPr>
              <a:t>44</a:t>
            </a:fld>
            <a:endParaRPr lang="en-GB" smtClean="0">
              <a:solidFill>
                <a:srgbClr val="000000"/>
              </a:solidFill>
            </a:endParaRPr>
          </a:p>
        </p:txBody>
      </p:sp>
      <p:sp>
        <p:nvSpPr>
          <p:cNvPr id="138243" name="Rectangle 7"/>
          <p:cNvSpPr txBox="1">
            <a:spLocks noGrp="1" noChangeArrowheads="1"/>
          </p:cNvSpPr>
          <p:nvPr/>
        </p:nvSpPr>
        <p:spPr bwMode="auto">
          <a:xfrm>
            <a:off x="3854335" y="9379252"/>
            <a:ext cx="2943340" cy="494998"/>
          </a:xfrm>
          <a:prstGeom prst="rect">
            <a:avLst/>
          </a:prstGeom>
          <a:noFill/>
          <a:ln w="9525">
            <a:noFill/>
            <a:miter lim="800000"/>
            <a:headEnd/>
            <a:tailEnd/>
          </a:ln>
        </p:spPr>
        <p:txBody>
          <a:bodyPr lIns="91085" tIns="45542" rIns="91085" bIns="45542" anchor="b"/>
          <a:lstStyle/>
          <a:p>
            <a:pPr algn="r" defTabSz="910482" eaLnBrk="0" hangingPunct="0">
              <a:buSzPct val="100000"/>
            </a:pPr>
            <a:fld id="{282F51A7-370A-4653-AA43-E0ACEE88A386}" type="slidenum">
              <a:rPr lang="en-GB" sz="1200">
                <a:solidFill>
                  <a:srgbClr val="000000"/>
                </a:solidFill>
                <a:latin typeface="Times New Roman" pitchFamily="18" charset="0"/>
                <a:cs typeface="Arial" pitchFamily="34" charset="0"/>
              </a:rPr>
              <a:pPr algn="r" defTabSz="910482" eaLnBrk="0" hangingPunct="0">
                <a:buSzPct val="100000"/>
              </a:pPr>
              <a:t>44</a:t>
            </a:fld>
            <a:endParaRPr lang="en-GB" sz="1200">
              <a:solidFill>
                <a:srgbClr val="000000"/>
              </a:solidFill>
              <a:latin typeface="Times New Roman" pitchFamily="18" charset="0"/>
              <a:cs typeface="Arial" pitchFamily="34" charset="0"/>
            </a:endParaRPr>
          </a:p>
        </p:txBody>
      </p:sp>
      <p:sp>
        <p:nvSpPr>
          <p:cNvPr id="138244" name="Rectangle 2"/>
          <p:cNvSpPr>
            <a:spLocks noGrp="1" noRot="1" noChangeAspect="1" noChangeArrowheads="1" noTextEdit="1"/>
          </p:cNvSpPr>
          <p:nvPr>
            <p:ph type="sldImg"/>
          </p:nvPr>
        </p:nvSpPr>
        <p:spPr>
          <a:xfrm>
            <a:off x="950913" y="257175"/>
            <a:ext cx="4935537" cy="3702050"/>
          </a:xfrm>
          <a:ln/>
        </p:spPr>
      </p:sp>
      <p:sp>
        <p:nvSpPr>
          <p:cNvPr id="138245" name="Rectangle 3"/>
          <p:cNvSpPr>
            <a:spLocks noGrp="1" noChangeArrowheads="1"/>
          </p:cNvSpPr>
          <p:nvPr>
            <p:ph type="body" idx="1"/>
          </p:nvPr>
        </p:nvSpPr>
        <p:spPr>
          <a:xfrm>
            <a:off x="590525" y="4145037"/>
            <a:ext cx="5688632" cy="4445341"/>
          </a:xfrm>
          <a:noFill/>
        </p:spPr>
        <p:txBody>
          <a:bodyPr lIns="91085" tIns="45542" rIns="91085" bIns="45542"/>
          <a:lstStyle/>
          <a:p>
            <a:r>
              <a:rPr lang="en-GB" sz="1000" dirty="0">
                <a:solidFill>
                  <a:srgbClr val="000000"/>
                </a:solidFill>
                <a:latin typeface="Arial" pitchFamily="34" charset="0"/>
              </a:rPr>
              <a:t>DIAPOSITIVA ESCONDIDA</a:t>
            </a:r>
          </a:p>
          <a:p>
            <a:r>
              <a:rPr lang="en-GB" sz="1000" b="1" dirty="0" smtClean="0">
                <a:solidFill>
                  <a:srgbClr val="000000"/>
                </a:solidFill>
                <a:latin typeface="Arial" pitchFamily="34" charset="0"/>
              </a:rPr>
              <a:t>GBR en la </a:t>
            </a:r>
            <a:r>
              <a:rPr lang="en-GB" sz="1000" b="1" dirty="0" err="1" smtClean="0">
                <a:solidFill>
                  <a:srgbClr val="000000"/>
                </a:solidFill>
                <a:latin typeface="Arial" pitchFamily="34" charset="0"/>
              </a:rPr>
              <a:t>evaluación</a:t>
            </a:r>
            <a:r>
              <a:rPr lang="en-GB" sz="1000" b="1" dirty="0" smtClean="0">
                <a:solidFill>
                  <a:srgbClr val="000000"/>
                </a:solidFill>
                <a:latin typeface="Arial" pitchFamily="34" charset="0"/>
              </a:rPr>
              <a:t> </a:t>
            </a:r>
          </a:p>
          <a:p>
            <a:r>
              <a:rPr lang="en-GB" sz="1000" dirty="0" smtClean="0">
                <a:solidFill>
                  <a:srgbClr val="000000"/>
                </a:solidFill>
                <a:latin typeface="Arial" pitchFamily="34" charset="0"/>
              </a:rPr>
              <a:t>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paso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esencial</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ciclo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vida</a:t>
            </a:r>
            <a:r>
              <a:rPr lang="en-GB" sz="1000" dirty="0" smtClean="0">
                <a:solidFill>
                  <a:srgbClr val="000000"/>
                </a:solidFill>
                <a:latin typeface="Arial" pitchFamily="34" charset="0"/>
              </a:rPr>
              <a:t> de la GBR y un </a:t>
            </a:r>
            <a:r>
              <a:rPr lang="en-GB" sz="1000" dirty="0" err="1" smtClean="0">
                <a:solidFill>
                  <a:srgbClr val="000000"/>
                </a:solidFill>
                <a:latin typeface="Arial" pitchFamily="34" charset="0"/>
              </a:rPr>
              <a:t>requisito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MANUD.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reglas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estándares</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Grupo</a:t>
            </a:r>
            <a:r>
              <a:rPr lang="en-GB" sz="1000" dirty="0" smtClean="0">
                <a:solidFill>
                  <a:srgbClr val="000000"/>
                </a:solidFill>
                <a:latin typeface="Arial" pitchFamily="34" charset="0"/>
              </a:rPr>
              <a:t> UN de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(UNEG) </a:t>
            </a:r>
            <a:r>
              <a:rPr lang="en-GB" sz="1000" dirty="0" err="1" smtClean="0">
                <a:solidFill>
                  <a:srgbClr val="000000"/>
                </a:solidFill>
                <a:latin typeface="Arial" pitchFamily="34" charset="0"/>
              </a:rPr>
              <a:t>buscan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facilitar</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colaboración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todo</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sistema</a:t>
            </a:r>
            <a:r>
              <a:rPr lang="en-GB" sz="1000" dirty="0" smtClean="0">
                <a:solidFill>
                  <a:srgbClr val="000000"/>
                </a:solidFill>
                <a:latin typeface="Arial" pitchFamily="34" charset="0"/>
              </a:rPr>
              <a:t> en 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asegurando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entidades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dentro</a:t>
            </a:r>
            <a:r>
              <a:rPr lang="en-GB" sz="1000" dirty="0" smtClean="0">
                <a:solidFill>
                  <a:srgbClr val="000000"/>
                </a:solidFill>
                <a:latin typeface="Arial" pitchFamily="34" charset="0"/>
              </a:rPr>
              <a:t> de la ONU </a:t>
            </a:r>
            <a:r>
              <a:rPr lang="en-GB" sz="1000" dirty="0" err="1" smtClean="0">
                <a:solidFill>
                  <a:srgbClr val="000000"/>
                </a:solidFill>
                <a:latin typeface="Arial" pitchFamily="34" charset="0"/>
              </a:rPr>
              <a:t>sigan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acuerdo</a:t>
            </a:r>
            <a:r>
              <a:rPr lang="en-GB" sz="1000" dirty="0" smtClean="0">
                <a:solidFill>
                  <a:srgbClr val="000000"/>
                </a:solidFill>
                <a:latin typeface="Arial" pitchFamily="34" charset="0"/>
              </a:rPr>
              <a:t> en </a:t>
            </a:r>
            <a:r>
              <a:rPr lang="en-GB" sz="1000" dirty="0" err="1" smtClean="0">
                <a:solidFill>
                  <a:srgbClr val="000000"/>
                </a:solidFill>
                <a:latin typeface="Arial" pitchFamily="34" charset="0"/>
              </a:rPr>
              <a:t>principios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básicos</a:t>
            </a:r>
            <a:r>
              <a:rPr lang="en-GB" sz="1000" dirty="0" smtClean="0">
                <a:solidFill>
                  <a:srgbClr val="000000"/>
                </a:solidFill>
                <a:latin typeface="Arial" pitchFamily="34" charset="0"/>
              </a:rPr>
              <a:t>. </a:t>
            </a:r>
          </a:p>
          <a:p>
            <a:r>
              <a:rPr lang="en-GB" sz="1000" b="1" dirty="0" err="1" smtClean="0">
                <a:solidFill>
                  <a:srgbClr val="000000"/>
                </a:solidFill>
                <a:latin typeface="Arial" pitchFamily="34" charset="0"/>
              </a:rPr>
              <a:t>Recuadro</a:t>
            </a:r>
            <a:r>
              <a:rPr lang="en-GB" sz="1000" b="1" dirty="0" smtClean="0">
                <a:solidFill>
                  <a:srgbClr val="000000"/>
                </a:solidFill>
                <a:latin typeface="Arial" pitchFamily="34" charset="0"/>
              </a:rPr>
              <a:t> 1 </a:t>
            </a:r>
            <a:r>
              <a:rPr lang="en-GB" sz="1000" b="1" dirty="0" err="1" smtClean="0">
                <a:solidFill>
                  <a:srgbClr val="000000"/>
                </a:solidFill>
                <a:latin typeface="Arial" pitchFamily="34" charset="0"/>
              </a:rPr>
              <a:t>Definición</a:t>
            </a:r>
            <a:r>
              <a:rPr lang="en-GB" sz="1000" b="1" dirty="0" smtClean="0">
                <a:solidFill>
                  <a:srgbClr val="000000"/>
                </a:solidFill>
                <a:latin typeface="Arial" pitchFamily="34" charset="0"/>
              </a:rPr>
              <a:t> de </a:t>
            </a:r>
            <a:r>
              <a:rPr lang="en-GB" sz="1000" b="1" dirty="0" err="1" smtClean="0">
                <a:solidFill>
                  <a:srgbClr val="000000"/>
                </a:solidFill>
                <a:latin typeface="Arial" pitchFamily="34" charset="0"/>
              </a:rPr>
              <a:t>Evaluación</a:t>
            </a:r>
            <a:r>
              <a:rPr lang="en-GB" sz="1000" b="1" dirty="0" smtClean="0">
                <a:solidFill>
                  <a:srgbClr val="000000"/>
                </a:solidFill>
                <a:latin typeface="Arial" pitchFamily="34" charset="0"/>
              </a:rPr>
              <a:t>: </a:t>
            </a:r>
            <a:r>
              <a:rPr lang="en-GB" sz="1000" dirty="0" smtClean="0">
                <a:solidFill>
                  <a:srgbClr val="000000"/>
                </a:solidFill>
                <a:latin typeface="Arial" pitchFamily="34" charset="0"/>
              </a:rPr>
              <a:t>- </a:t>
            </a:r>
            <a:r>
              <a:rPr lang="en-GB" sz="1000" i="1" dirty="0" err="1" smtClean="0">
                <a:solidFill>
                  <a:srgbClr val="000000"/>
                </a:solidFill>
                <a:latin typeface="Arial" pitchFamily="34" charset="0"/>
              </a:rPr>
              <a:t>Una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evaluación</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una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apreciación</a:t>
            </a:r>
            <a:r>
              <a:rPr lang="en-GB" sz="1000" i="1" dirty="0" smtClean="0">
                <a:solidFill>
                  <a:srgbClr val="000000"/>
                </a:solidFill>
                <a:latin typeface="Arial" pitchFamily="34" charset="0"/>
              </a:rPr>
              <a:t>, lo </a:t>
            </a:r>
            <a:r>
              <a:rPr lang="en-GB" sz="1000" i="1" dirty="0" err="1" smtClean="0">
                <a:solidFill>
                  <a:srgbClr val="000000"/>
                </a:solidFill>
                <a:latin typeface="Arial" pitchFamily="34" charset="0"/>
              </a:rPr>
              <a:t>más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sistemática</a:t>
            </a:r>
            <a:r>
              <a:rPr lang="en-GB" sz="1000" i="1" dirty="0" smtClean="0">
                <a:solidFill>
                  <a:srgbClr val="000000"/>
                </a:solidFill>
                <a:latin typeface="Arial" pitchFamily="34" charset="0"/>
              </a:rPr>
              <a:t> e </a:t>
            </a:r>
            <a:r>
              <a:rPr lang="en-GB" sz="1000" i="1" dirty="0" err="1" smtClean="0">
                <a:solidFill>
                  <a:srgbClr val="000000"/>
                </a:solidFill>
                <a:latin typeface="Arial" pitchFamily="34" charset="0"/>
              </a:rPr>
              <a:t>imparcial</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posible</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una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actividad</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proyecto</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programa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estrategia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política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asunto</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tema</a:t>
            </a:r>
            <a:r>
              <a:rPr lang="en-GB" sz="1000" i="1" dirty="0" smtClean="0">
                <a:solidFill>
                  <a:srgbClr val="000000"/>
                </a:solidFill>
                <a:latin typeface="Arial" pitchFamily="34" charset="0"/>
              </a:rPr>
              <a:t>, sector, </a:t>
            </a:r>
            <a:r>
              <a:rPr lang="en-GB" sz="1000" i="1" dirty="0" err="1" smtClean="0">
                <a:solidFill>
                  <a:srgbClr val="000000"/>
                </a:solidFill>
                <a:latin typeface="Arial" pitchFamily="34" charset="0"/>
              </a:rPr>
              <a:t>zona</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operaciones</a:t>
            </a:r>
            <a:r>
              <a:rPr lang="en-GB" sz="1000" i="1" dirty="0" smtClean="0">
                <a:solidFill>
                  <a:srgbClr val="000000"/>
                </a:solidFill>
                <a:latin typeface="Arial" pitchFamily="34" charset="0"/>
              </a:rPr>
              <a:t>, el </a:t>
            </a:r>
            <a:r>
              <a:rPr lang="en-GB" sz="1000" i="1" dirty="0" err="1" smtClean="0">
                <a:solidFill>
                  <a:srgbClr val="000000"/>
                </a:solidFill>
                <a:latin typeface="Arial" pitchFamily="34" charset="0"/>
              </a:rPr>
              <a:t>rendimiento</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institucional</a:t>
            </a:r>
            <a:r>
              <a:rPr lang="en-GB" sz="1000" i="1" dirty="0" smtClean="0">
                <a:solidFill>
                  <a:srgbClr val="000000"/>
                </a:solidFill>
                <a:latin typeface="Arial" pitchFamily="34" charset="0"/>
              </a:rPr>
              <a:t>, etc. Se </a:t>
            </a:r>
            <a:r>
              <a:rPr lang="en-GB" sz="1000" i="1" dirty="0" err="1" smtClean="0">
                <a:solidFill>
                  <a:srgbClr val="000000"/>
                </a:solidFill>
                <a:latin typeface="Arial" pitchFamily="34" charset="0"/>
              </a:rPr>
              <a:t>centra</a:t>
            </a:r>
            <a:r>
              <a:rPr lang="en-GB" sz="1000" i="1" dirty="0" smtClean="0">
                <a:solidFill>
                  <a:srgbClr val="000000"/>
                </a:solidFill>
                <a:latin typeface="Arial" pitchFamily="34" charset="0"/>
              </a:rPr>
              <a:t> en los </a:t>
            </a:r>
            <a:r>
              <a:rPr lang="en-GB" sz="1000" i="1" dirty="0" err="1" smtClean="0">
                <a:solidFill>
                  <a:srgbClr val="000000"/>
                </a:solidFill>
                <a:latin typeface="Arial" pitchFamily="34" charset="0"/>
              </a:rPr>
              <a:t>logros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esperados</a:t>
            </a:r>
            <a:r>
              <a:rPr lang="en-GB" sz="1000" i="1" dirty="0" smtClean="0">
                <a:solidFill>
                  <a:srgbClr val="000000"/>
                </a:solidFill>
                <a:latin typeface="Arial" pitchFamily="34" charset="0"/>
              </a:rPr>
              <a:t> y </a:t>
            </a:r>
            <a:r>
              <a:rPr lang="en-GB" sz="1000" i="1" dirty="0" err="1" smtClean="0">
                <a:solidFill>
                  <a:srgbClr val="000000"/>
                </a:solidFill>
                <a:latin typeface="Arial" pitchFamily="34" charset="0"/>
              </a:rPr>
              <a:t>alcanzados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examinando</a:t>
            </a:r>
            <a:r>
              <a:rPr lang="en-GB" sz="1000" i="1" dirty="0" smtClean="0">
                <a:solidFill>
                  <a:srgbClr val="000000"/>
                </a:solidFill>
                <a:latin typeface="Arial" pitchFamily="34" charset="0"/>
              </a:rPr>
              <a:t> la </a:t>
            </a:r>
            <a:r>
              <a:rPr lang="en-GB" sz="1000" i="1" dirty="0" err="1" smtClean="0">
                <a:solidFill>
                  <a:srgbClr val="000000"/>
                </a:solidFill>
                <a:latin typeface="Arial" pitchFamily="34" charset="0"/>
              </a:rPr>
              <a:t>cadena</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resultados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procesos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factores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contextuales</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causalidad</a:t>
            </a:r>
            <a:r>
              <a:rPr lang="en-GB" sz="1000" i="1" dirty="0" smtClean="0">
                <a:solidFill>
                  <a:srgbClr val="000000"/>
                </a:solidFill>
                <a:latin typeface="Arial" pitchFamily="34" charset="0"/>
              </a:rPr>
              <a:t>, a fin de </a:t>
            </a:r>
            <a:r>
              <a:rPr lang="en-GB" sz="1000" i="1" dirty="0" err="1" smtClean="0">
                <a:solidFill>
                  <a:srgbClr val="000000"/>
                </a:solidFill>
                <a:latin typeface="Arial" pitchFamily="34" charset="0"/>
              </a:rPr>
              <a:t>entender</a:t>
            </a:r>
            <a:r>
              <a:rPr lang="en-GB" sz="1000" i="1" dirty="0" smtClean="0">
                <a:solidFill>
                  <a:srgbClr val="000000"/>
                </a:solidFill>
                <a:latin typeface="Arial" pitchFamily="34" charset="0"/>
              </a:rPr>
              <a:t> los </a:t>
            </a:r>
            <a:r>
              <a:rPr lang="en-GB" sz="1000" i="1" dirty="0" err="1" smtClean="0">
                <a:solidFill>
                  <a:srgbClr val="000000"/>
                </a:solidFill>
                <a:latin typeface="Arial" pitchFamily="34" charset="0"/>
              </a:rPr>
              <a:t>logros</a:t>
            </a:r>
            <a:r>
              <a:rPr lang="en-GB" sz="1000" i="1" dirty="0" smtClean="0">
                <a:solidFill>
                  <a:srgbClr val="000000"/>
                </a:solidFill>
                <a:latin typeface="Arial" pitchFamily="34" charset="0"/>
              </a:rPr>
              <a:t> o </a:t>
            </a:r>
            <a:r>
              <a:rPr lang="en-GB" sz="1000" i="1" dirty="0" err="1" smtClean="0">
                <a:solidFill>
                  <a:srgbClr val="000000"/>
                </a:solidFill>
                <a:latin typeface="Arial" pitchFamily="34" charset="0"/>
              </a:rPr>
              <a:t>falta</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ella</a:t>
            </a:r>
            <a:r>
              <a:rPr lang="en-GB" sz="1000" i="1" dirty="0" smtClean="0">
                <a:solidFill>
                  <a:srgbClr val="000000"/>
                </a:solidFill>
                <a:latin typeface="Arial" pitchFamily="34" charset="0"/>
              </a:rPr>
              <a:t>. Su </a:t>
            </a:r>
            <a:r>
              <a:rPr lang="en-GB" sz="1000" i="1" dirty="0" err="1" smtClean="0">
                <a:solidFill>
                  <a:srgbClr val="000000"/>
                </a:solidFill>
                <a:latin typeface="Arial" pitchFamily="34" charset="0"/>
              </a:rPr>
              <a:t>propósito</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determinar</a:t>
            </a:r>
            <a:r>
              <a:rPr lang="en-GB" sz="1000" i="1" dirty="0" smtClean="0">
                <a:solidFill>
                  <a:srgbClr val="000000"/>
                </a:solidFill>
                <a:latin typeface="Arial" pitchFamily="34" charset="0"/>
              </a:rPr>
              <a:t> la </a:t>
            </a:r>
            <a:r>
              <a:rPr lang="en-GB" sz="1000" i="1" dirty="0" err="1" smtClean="0">
                <a:solidFill>
                  <a:srgbClr val="000000"/>
                </a:solidFill>
                <a:latin typeface="Arial" pitchFamily="34" charset="0"/>
              </a:rPr>
              <a:t>pertinencia</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impacto</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eficacia</a:t>
            </a:r>
            <a:r>
              <a:rPr lang="en-GB" sz="1000" i="1" dirty="0" smtClean="0">
                <a:solidFill>
                  <a:srgbClr val="000000"/>
                </a:solidFill>
                <a:latin typeface="Arial" pitchFamily="34" charset="0"/>
              </a:rPr>
              <a:t> y </a:t>
            </a:r>
            <a:r>
              <a:rPr lang="en-GB" sz="1000" i="1" dirty="0" err="1" smtClean="0">
                <a:solidFill>
                  <a:srgbClr val="000000"/>
                </a:solidFill>
                <a:latin typeface="Arial" pitchFamily="34" charset="0"/>
              </a:rPr>
              <a:t>sostenibilidad</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las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intervenciones</a:t>
            </a:r>
            <a:r>
              <a:rPr lang="en-GB" sz="1000" i="1" dirty="0" smtClean="0">
                <a:solidFill>
                  <a:srgbClr val="000000"/>
                </a:solidFill>
                <a:latin typeface="Arial" pitchFamily="34" charset="0"/>
              </a:rPr>
              <a:t> y </a:t>
            </a:r>
            <a:r>
              <a:rPr lang="en-GB" sz="1000" i="1" dirty="0" err="1" smtClean="0">
                <a:solidFill>
                  <a:srgbClr val="000000"/>
                </a:solidFill>
                <a:latin typeface="Arial" pitchFamily="34" charset="0"/>
              </a:rPr>
              <a:t>aportes</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las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organizaciones</a:t>
            </a:r>
            <a:r>
              <a:rPr lang="en-GB" sz="1000" i="1" dirty="0" smtClean="0">
                <a:solidFill>
                  <a:srgbClr val="000000"/>
                </a:solidFill>
                <a:latin typeface="Arial" pitchFamily="34" charset="0"/>
              </a:rPr>
              <a:t> del </a:t>
            </a:r>
            <a:r>
              <a:rPr lang="en-GB" sz="1000" i="1" dirty="0" err="1" smtClean="0">
                <a:solidFill>
                  <a:srgbClr val="000000"/>
                </a:solidFill>
                <a:latin typeface="Arial" pitchFamily="34" charset="0"/>
              </a:rPr>
              <a:t>sistema</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las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Naciones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Unidas</a:t>
            </a:r>
            <a:r>
              <a:rPr lang="en-GB" sz="1000" i="1" dirty="0" smtClean="0">
                <a:solidFill>
                  <a:srgbClr val="000000"/>
                </a:solidFill>
                <a:latin typeface="Arial" pitchFamily="34" charset="0"/>
              </a:rPr>
              <a:t>.</a:t>
            </a:r>
            <a:r>
              <a:rPr lang="en-GB" sz="1000" dirty="0" smtClean="0">
                <a:solidFill>
                  <a:srgbClr val="000000"/>
                </a:solidFill>
                <a:latin typeface="Arial" pitchFamily="34" charset="0"/>
              </a:rPr>
              <a:t> ‖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debe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proporcionar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basada</a:t>
            </a:r>
            <a:r>
              <a:rPr lang="en-GB" sz="1000" dirty="0" smtClean="0">
                <a:solidFill>
                  <a:srgbClr val="000000"/>
                </a:solidFill>
                <a:latin typeface="Arial" pitchFamily="34" charset="0"/>
              </a:rPr>
              <a:t> en la </a:t>
            </a:r>
            <a:r>
              <a:rPr lang="en-GB" sz="1000" dirty="0" err="1" smtClean="0">
                <a:solidFill>
                  <a:srgbClr val="000000"/>
                </a:solidFill>
                <a:latin typeface="Arial" pitchFamily="34" charset="0"/>
              </a:rPr>
              <a:t>evidencia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sea </a:t>
            </a:r>
            <a:r>
              <a:rPr lang="en-GB" sz="1000" dirty="0" err="1" smtClean="0">
                <a:solidFill>
                  <a:srgbClr val="000000"/>
                </a:solidFill>
                <a:latin typeface="Arial" pitchFamily="34" charset="0"/>
              </a:rPr>
              <a:t>creíble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fiable</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útil</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permita</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incorporación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oportuna</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conclusiones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recomendaciones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lecciones</a:t>
            </a:r>
            <a:r>
              <a:rPr lang="en-GB" sz="1000" dirty="0" smtClean="0">
                <a:solidFill>
                  <a:srgbClr val="000000"/>
                </a:solidFill>
                <a:latin typeface="Arial" pitchFamily="34" charset="0"/>
              </a:rPr>
              <a:t> en los </a:t>
            </a:r>
            <a:r>
              <a:rPr lang="en-GB" sz="1000" dirty="0" err="1" smtClean="0">
                <a:solidFill>
                  <a:srgbClr val="000000"/>
                </a:solidFill>
                <a:latin typeface="Arial" pitchFamily="34" charset="0"/>
              </a:rPr>
              <a:t>procesos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toma</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decisiones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organizaciones</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sistema</a:t>
            </a:r>
            <a:r>
              <a:rPr lang="en-GB" sz="1000" dirty="0" smtClean="0">
                <a:solidFill>
                  <a:srgbClr val="000000"/>
                </a:solidFill>
                <a:latin typeface="Arial" pitchFamily="34" charset="0"/>
              </a:rPr>
              <a:t> de la ONU y sus </a:t>
            </a:r>
            <a:r>
              <a:rPr lang="en-GB" sz="1000" dirty="0" err="1" smtClean="0">
                <a:solidFill>
                  <a:srgbClr val="000000"/>
                </a:solidFill>
                <a:latin typeface="Arial" pitchFamily="34" charset="0"/>
              </a:rPr>
              <a:t>miembros</a:t>
            </a:r>
            <a:r>
              <a:rPr lang="en-GB" sz="1000" dirty="0" smtClean="0">
                <a:solidFill>
                  <a:srgbClr val="000000"/>
                </a:solidFill>
                <a:latin typeface="Arial" pitchFamily="34" charset="0"/>
              </a:rPr>
              <a:t>. </a:t>
            </a:r>
          </a:p>
          <a:p>
            <a:r>
              <a:rPr lang="en-GB" sz="1000" i="1" dirty="0" smtClean="0">
                <a:solidFill>
                  <a:srgbClr val="000000"/>
                </a:solidFill>
                <a:latin typeface="Arial" pitchFamily="34" charset="0"/>
              </a:rPr>
              <a:t>(UNEG </a:t>
            </a:r>
            <a:r>
              <a:rPr lang="en-GB" sz="1000" i="1" dirty="0" err="1" smtClean="0">
                <a:solidFill>
                  <a:srgbClr val="000000"/>
                </a:solidFill>
                <a:latin typeface="Arial" pitchFamily="34" charset="0"/>
              </a:rPr>
              <a:t>Normas</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Evaluación</a:t>
            </a:r>
            <a:r>
              <a:rPr lang="en-GB" sz="1000" i="1" dirty="0" smtClean="0">
                <a:solidFill>
                  <a:srgbClr val="000000"/>
                </a:solidFill>
                <a:latin typeface="Arial" pitchFamily="34" charset="0"/>
              </a:rPr>
              <a:t> en el </a:t>
            </a:r>
            <a:r>
              <a:rPr lang="en-GB" sz="1000" i="1" dirty="0" err="1" smtClean="0">
                <a:solidFill>
                  <a:srgbClr val="000000"/>
                </a:solidFill>
                <a:latin typeface="Arial" pitchFamily="34" charset="0"/>
              </a:rPr>
              <a:t>Sistema</a:t>
            </a:r>
            <a:r>
              <a:rPr lang="en-GB" sz="1000" i="1" dirty="0" smtClean="0">
                <a:solidFill>
                  <a:srgbClr val="000000"/>
                </a:solidFill>
                <a:latin typeface="Arial" pitchFamily="34" charset="0"/>
              </a:rPr>
              <a:t> de </a:t>
            </a:r>
            <a:r>
              <a:rPr lang="en-GB" sz="1000" i="1" dirty="0" err="1" smtClean="0">
                <a:solidFill>
                  <a:srgbClr val="000000"/>
                </a:solidFill>
                <a:latin typeface="Arial" pitchFamily="34" charset="0"/>
              </a:rPr>
              <a:t>Naciones</a:t>
            </a:r>
            <a:r>
              <a:rPr lang="en-GB" sz="1000" i="1" dirty="0" smtClean="0">
                <a:solidFill>
                  <a:srgbClr val="000000"/>
                </a:solidFill>
                <a:latin typeface="Arial" pitchFamily="34" charset="0"/>
              </a:rPr>
              <a:t> </a:t>
            </a:r>
            <a:r>
              <a:rPr lang="en-GB" sz="1000" i="1" dirty="0" err="1" smtClean="0">
                <a:solidFill>
                  <a:srgbClr val="000000"/>
                </a:solidFill>
                <a:latin typeface="Arial" pitchFamily="34" charset="0"/>
              </a:rPr>
              <a:t>Unidas</a:t>
            </a:r>
            <a:r>
              <a:rPr lang="en-GB" sz="1000" i="1" dirty="0" smtClean="0">
                <a:solidFill>
                  <a:srgbClr val="000000"/>
                </a:solidFill>
                <a:latin typeface="Arial" pitchFamily="34" charset="0"/>
              </a:rPr>
              <a:t>, 2005: 5. </a:t>
            </a:r>
          </a:p>
          <a:p>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importante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distinguir</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rol</a:t>
            </a:r>
            <a:r>
              <a:rPr lang="en-GB" sz="1000" b="1" dirty="0" smtClean="0">
                <a:solidFill>
                  <a:srgbClr val="000000"/>
                </a:solidFill>
                <a:latin typeface="Arial" pitchFamily="34" charset="0"/>
              </a:rPr>
              <a:t> de la </a:t>
            </a:r>
            <a:r>
              <a:rPr lang="en-GB" sz="1000" b="1" dirty="0" err="1" smtClean="0">
                <a:solidFill>
                  <a:srgbClr val="000000"/>
                </a:solidFill>
                <a:latin typeface="Arial" pitchFamily="34" charset="0"/>
              </a:rPr>
              <a:t>evaluación</a:t>
            </a:r>
            <a:r>
              <a:rPr lang="en-GB" sz="1000" b="1" dirty="0" smtClean="0">
                <a:solidFill>
                  <a:srgbClr val="000000"/>
                </a:solidFill>
                <a:latin typeface="Arial" pitchFamily="34" charset="0"/>
              </a:rPr>
              <a:t> de la GBR</a:t>
            </a:r>
            <a:r>
              <a:rPr lang="en-GB" sz="1000" dirty="0" smtClean="0">
                <a:solidFill>
                  <a:srgbClr val="000000"/>
                </a:solidFill>
                <a:latin typeface="Arial" pitchFamily="34" charset="0"/>
              </a:rPr>
              <a:t> en los </a:t>
            </a:r>
            <a:r>
              <a:rPr lang="en-GB" sz="1000" dirty="0" err="1" smtClean="0">
                <a:solidFill>
                  <a:srgbClr val="000000"/>
                </a:solidFill>
                <a:latin typeface="Arial" pitchFamily="34" charset="0"/>
              </a:rPr>
              <a:t>siguientes</a:t>
            </a:r>
            <a:r>
              <a:rPr lang="en-GB" sz="1000" dirty="0" smtClean="0">
                <a:solidFill>
                  <a:srgbClr val="000000"/>
                </a:solidFill>
                <a:latin typeface="Arial" pitchFamily="34" charset="0"/>
              </a:rPr>
              <a:t> dos </a:t>
            </a:r>
            <a:r>
              <a:rPr lang="en-GB" sz="1000" dirty="0" err="1" smtClean="0">
                <a:solidFill>
                  <a:srgbClr val="000000"/>
                </a:solidFill>
                <a:latin typeface="Arial" pitchFamily="34" charset="0"/>
              </a:rPr>
              <a:t>aspectos</a:t>
            </a:r>
            <a:r>
              <a:rPr lang="en-GB" sz="1000" dirty="0" smtClean="0">
                <a:solidFill>
                  <a:srgbClr val="000000"/>
                </a:solidFill>
                <a:latin typeface="Arial" pitchFamily="34" charset="0"/>
              </a:rPr>
              <a:t>: </a:t>
            </a:r>
          </a:p>
          <a:p>
            <a:r>
              <a:rPr lang="en-GB" sz="1000" dirty="0" smtClean="0">
                <a:solidFill>
                  <a:srgbClr val="000000"/>
                </a:solidFill>
                <a:latin typeface="Arial" pitchFamily="34" charset="0"/>
              </a:rPr>
              <a:t>El </a:t>
            </a:r>
            <a:r>
              <a:rPr lang="en-GB" sz="1000" dirty="0" err="1" smtClean="0">
                <a:solidFill>
                  <a:srgbClr val="000000"/>
                </a:solidFill>
                <a:latin typeface="Arial" pitchFamily="34" charset="0"/>
              </a:rPr>
              <a:t>rol</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herramienta</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gestión</a:t>
            </a:r>
            <a:r>
              <a:rPr lang="en-GB" sz="1000" dirty="0" smtClean="0">
                <a:solidFill>
                  <a:srgbClr val="000000"/>
                </a:solidFill>
                <a:latin typeface="Arial" pitchFamily="34" charset="0"/>
              </a:rPr>
              <a:t> fundamental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logro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mejores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resultados</a:t>
            </a:r>
            <a:r>
              <a:rPr lang="en-GB" sz="1000" dirty="0" smtClean="0">
                <a:solidFill>
                  <a:srgbClr val="000000"/>
                </a:solidFill>
                <a:latin typeface="Arial" pitchFamily="34" charset="0"/>
              </a:rPr>
              <a:t>, y </a:t>
            </a:r>
          </a:p>
          <a:p>
            <a:r>
              <a:rPr lang="en-GB" sz="1000" dirty="0" err="1" smtClean="0">
                <a:solidFill>
                  <a:srgbClr val="000000"/>
                </a:solidFill>
                <a:latin typeface="Arial" pitchFamily="34" charset="0"/>
              </a:rPr>
              <a:t>Papel</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función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en los </a:t>
            </a:r>
            <a:r>
              <a:rPr lang="en-GB" sz="1000" dirty="0" err="1" smtClean="0">
                <a:solidFill>
                  <a:srgbClr val="000000"/>
                </a:solidFill>
                <a:latin typeface="Arial" pitchFamily="34" charset="0"/>
              </a:rPr>
              <a:t>procesos</a:t>
            </a:r>
            <a:r>
              <a:rPr lang="en-GB" sz="1000" dirty="0" smtClean="0">
                <a:solidFill>
                  <a:srgbClr val="000000"/>
                </a:solidFill>
                <a:latin typeface="Arial" pitchFamily="34" charset="0"/>
              </a:rPr>
              <a:t> de GBR (control de </a:t>
            </a:r>
            <a:r>
              <a:rPr lang="en-GB" sz="1000" dirty="0" err="1" smtClean="0">
                <a:solidFill>
                  <a:srgbClr val="000000"/>
                </a:solidFill>
                <a:latin typeface="Arial" pitchFamily="34" charset="0"/>
              </a:rPr>
              <a:t>calidad</a:t>
            </a:r>
            <a:r>
              <a:rPr lang="en-GB" sz="1000" dirty="0" smtClean="0">
                <a:solidFill>
                  <a:srgbClr val="000000"/>
                </a:solidFill>
                <a:latin typeface="Arial" pitchFamily="34" charset="0"/>
              </a:rPr>
              <a:t>). </a:t>
            </a:r>
          </a:p>
          <a:p>
            <a:endParaRPr lang="en-GB" sz="1000" dirty="0" smtClean="0">
              <a:solidFill>
                <a:srgbClr val="000000"/>
              </a:solidFill>
              <a:latin typeface="Arial" pitchFamily="34" charset="0"/>
            </a:endParaRPr>
          </a:p>
          <a:p>
            <a:r>
              <a:rPr lang="en-GB" sz="1000" dirty="0" smtClean="0">
                <a:solidFill>
                  <a:srgbClr val="000000"/>
                </a:solidFill>
                <a:latin typeface="Arial" pitchFamily="34" charset="0"/>
              </a:rPr>
              <a:t>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tiene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tres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funciones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principales</a:t>
            </a:r>
            <a:r>
              <a:rPr lang="en-GB" sz="1000" dirty="0" smtClean="0">
                <a:solidFill>
                  <a:srgbClr val="000000"/>
                </a:solidFill>
                <a:latin typeface="Arial" pitchFamily="34" charset="0"/>
              </a:rPr>
              <a:t>: </a:t>
            </a:r>
          </a:p>
          <a:p>
            <a:r>
              <a:rPr lang="en-GB" sz="1000" dirty="0" smtClean="0">
                <a:solidFill>
                  <a:srgbClr val="000000"/>
                </a:solidFill>
                <a:latin typeface="Arial" pitchFamily="34" charset="0"/>
              </a:rPr>
              <a:t>(1) </a:t>
            </a:r>
            <a:r>
              <a:rPr lang="en-GB" sz="1000" b="1" dirty="0" smtClean="0">
                <a:solidFill>
                  <a:srgbClr val="000000"/>
                </a:solidFill>
                <a:latin typeface="Arial" pitchFamily="34" charset="0"/>
              </a:rPr>
              <a:t>La </a:t>
            </a:r>
            <a:r>
              <a:rPr lang="en-GB" sz="1000" b="1" dirty="0" err="1" smtClean="0">
                <a:solidFill>
                  <a:srgbClr val="000000"/>
                </a:solidFill>
                <a:latin typeface="Arial" pitchFamily="34" charset="0"/>
              </a:rPr>
              <a:t>utilización</a:t>
            </a:r>
            <a:r>
              <a:rPr lang="en-GB" sz="1000" b="1" dirty="0" smtClean="0">
                <a:solidFill>
                  <a:srgbClr val="000000"/>
                </a:solidFill>
                <a:latin typeface="Arial" pitchFamily="34" charset="0"/>
              </a:rPr>
              <a:t>.</a:t>
            </a:r>
            <a:r>
              <a:rPr lang="en-GB" sz="1000" dirty="0" smtClean="0">
                <a:solidFill>
                  <a:srgbClr val="000000"/>
                </a:solidFill>
                <a:latin typeface="Arial" pitchFamily="34" charset="0"/>
              </a:rPr>
              <a:t> Como un </a:t>
            </a:r>
            <a:r>
              <a:rPr lang="en-GB" sz="1000" dirty="0" err="1" smtClean="0">
                <a:solidFill>
                  <a:srgbClr val="000000"/>
                </a:solidFill>
                <a:latin typeface="Arial" pitchFamily="34" charset="0"/>
              </a:rPr>
              <a:t>aporte</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proporcionar</a:t>
            </a:r>
            <a:r>
              <a:rPr lang="en-GB" sz="1000" dirty="0" smtClean="0">
                <a:solidFill>
                  <a:srgbClr val="000000"/>
                </a:solidFill>
                <a:latin typeface="Arial" pitchFamily="34" charset="0"/>
              </a:rPr>
              <a:t> a los </a:t>
            </a:r>
            <a:r>
              <a:rPr lang="en-GB" sz="1000" dirty="0" err="1" smtClean="0">
                <a:solidFill>
                  <a:srgbClr val="000000"/>
                </a:solidFill>
                <a:latin typeface="Arial" pitchFamily="34" charset="0"/>
              </a:rPr>
              <a:t>decisores</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conocimiento</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evidencia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sobre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prácticas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rendimiento</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buenas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prácticas</a:t>
            </a:r>
            <a:r>
              <a:rPr lang="en-GB" sz="1000" dirty="0" smtClean="0">
                <a:solidFill>
                  <a:srgbClr val="000000"/>
                </a:solidFill>
                <a:latin typeface="Arial" pitchFamily="34" charset="0"/>
              </a:rPr>
              <a:t>; </a:t>
            </a:r>
          </a:p>
          <a:p>
            <a:r>
              <a:rPr lang="en-GB" sz="1000" dirty="0" smtClean="0">
                <a:solidFill>
                  <a:srgbClr val="000000"/>
                </a:solidFill>
                <a:latin typeface="Arial" pitchFamily="34" charset="0"/>
              </a:rPr>
              <a:t>(2) </a:t>
            </a:r>
            <a:r>
              <a:rPr lang="en-GB" sz="1000" b="1" dirty="0" err="1" smtClean="0">
                <a:solidFill>
                  <a:srgbClr val="000000"/>
                </a:solidFill>
                <a:latin typeface="Arial" pitchFamily="34" charset="0"/>
              </a:rPr>
              <a:t>Rendición</a:t>
            </a:r>
            <a:r>
              <a:rPr lang="en-GB" sz="1000" b="1" dirty="0" smtClean="0">
                <a:solidFill>
                  <a:srgbClr val="000000"/>
                </a:solidFill>
                <a:latin typeface="Arial" pitchFamily="34" charset="0"/>
              </a:rPr>
              <a:t> de </a:t>
            </a:r>
            <a:r>
              <a:rPr lang="en-GB" sz="1000" b="1" dirty="0" err="1" smtClean="0">
                <a:solidFill>
                  <a:srgbClr val="000000"/>
                </a:solidFill>
                <a:latin typeface="Arial" pitchFamily="34" charset="0"/>
              </a:rPr>
              <a:t>cuentas</a:t>
            </a:r>
            <a:r>
              <a:rPr lang="en-GB" sz="1000" b="1" dirty="0" smtClean="0">
                <a:solidFill>
                  <a:srgbClr val="000000"/>
                </a:solidFill>
                <a:latin typeface="Arial" pitchFamily="34" charset="0"/>
              </a:rPr>
              <a:t>.</a:t>
            </a:r>
            <a:r>
              <a:rPr lang="en-GB" sz="1000" dirty="0" smtClean="0">
                <a:solidFill>
                  <a:srgbClr val="000000"/>
                </a:solidFill>
                <a:latin typeface="Arial" pitchFamily="34" charset="0"/>
              </a:rPr>
              <a:t> Para los </a:t>
            </a:r>
            <a:r>
              <a:rPr lang="en-GB" sz="1000" dirty="0" err="1" smtClean="0">
                <a:solidFill>
                  <a:srgbClr val="000000"/>
                </a:solidFill>
                <a:latin typeface="Arial" pitchFamily="34" charset="0"/>
              </a:rPr>
              <a:t>donantes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patrocinadores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autoridades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políticas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interesadas</a:t>
            </a:r>
            <a:r>
              <a:rPr lang="en-GB" sz="1000" dirty="0" smtClean="0">
                <a:solidFill>
                  <a:srgbClr val="000000"/>
                </a:solidFill>
                <a:latin typeface="Arial" pitchFamily="34" charset="0"/>
              </a:rPr>
              <a:t> y el </a:t>
            </a:r>
            <a:r>
              <a:rPr lang="en-GB" sz="1000" dirty="0" err="1" smtClean="0">
                <a:solidFill>
                  <a:srgbClr val="000000"/>
                </a:solidFill>
                <a:latin typeface="Arial" pitchFamily="34" charset="0"/>
              </a:rPr>
              <a:t>público</a:t>
            </a:r>
            <a:r>
              <a:rPr lang="en-GB" sz="1000" dirty="0" smtClean="0">
                <a:solidFill>
                  <a:srgbClr val="000000"/>
                </a:solidFill>
                <a:latin typeface="Arial" pitchFamily="34" charset="0"/>
              </a:rPr>
              <a:t> en general, y </a:t>
            </a:r>
          </a:p>
          <a:p>
            <a:r>
              <a:rPr lang="en-GB" sz="1000" dirty="0" smtClean="0">
                <a:solidFill>
                  <a:srgbClr val="000000"/>
                </a:solidFill>
                <a:latin typeface="Arial" pitchFamily="34" charset="0"/>
              </a:rPr>
              <a:t>(3) </a:t>
            </a:r>
            <a:r>
              <a:rPr lang="en-GB" sz="1000" b="1" dirty="0" err="1" smtClean="0">
                <a:solidFill>
                  <a:srgbClr val="000000"/>
                </a:solidFill>
                <a:latin typeface="Arial" pitchFamily="34" charset="0"/>
              </a:rPr>
              <a:t>Contribución</a:t>
            </a:r>
            <a:r>
              <a:rPr lang="en-GB" sz="1000" b="1" dirty="0" smtClean="0">
                <a:solidFill>
                  <a:srgbClr val="000000"/>
                </a:solidFill>
                <a:latin typeface="Arial" pitchFamily="34" charset="0"/>
              </a:rPr>
              <a:t>.</a:t>
            </a:r>
            <a:r>
              <a:rPr lang="en-GB" sz="1000" dirty="0" smtClean="0">
                <a:solidFill>
                  <a:srgbClr val="000000"/>
                </a:solidFill>
                <a:latin typeface="Arial" pitchFamily="34" charset="0"/>
              </a:rPr>
              <a:t> Para la </a:t>
            </a:r>
            <a:r>
              <a:rPr lang="en-GB" sz="1000" dirty="0" err="1" smtClean="0">
                <a:solidFill>
                  <a:srgbClr val="000000"/>
                </a:solidFill>
                <a:latin typeface="Arial" pitchFamily="34" charset="0"/>
              </a:rPr>
              <a:t>formulación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políticas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institucionales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eficacia</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eficacia</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organización</a:t>
            </a:r>
            <a:r>
              <a:rPr lang="en-GB" sz="1000" dirty="0" smtClean="0">
                <a:solidFill>
                  <a:srgbClr val="000000"/>
                </a:solidFill>
                <a:latin typeface="Arial" pitchFamily="34" charset="0"/>
              </a:rP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1" i="1" dirty="0" smtClean="0">
                <a:solidFill>
                  <a:srgbClr val="000000"/>
                </a:solidFill>
                <a:latin typeface="Arial" pitchFamily="34" charset="0"/>
              </a:rPr>
              <a:t>Manual GBR, p.8. </a:t>
            </a:r>
            <a:r>
              <a:rPr lang="en-GB" sz="1200" b="1" i="1" dirty="0" smtClean="0">
                <a:solidFill>
                  <a:srgbClr val="000000"/>
                </a:solidFill>
              </a:rPr>
              <a:t>-</a:t>
            </a:r>
            <a:r>
              <a:rPr lang="en-GB" sz="1200" b="1" dirty="0" smtClean="0">
                <a:solidFill>
                  <a:srgbClr val="000000"/>
                </a:solidFill>
              </a:rPr>
              <a:t> ESTE DOCUMENTO ESTÁ AÚN EN FORMATO DE PROYECTO Y NO ESTÁ DISPONIBLE PARA SU DISTRIBUCIÓN; SÓLO PARA REFERENCIA DEL FACILITADOR/PR </a:t>
            </a:r>
          </a:p>
          <a:p>
            <a:endParaRPr lang="en-GB" b="1" i="1" dirty="0" smtClean="0">
              <a:solidFill>
                <a:srgbClr val="000000"/>
              </a:solidFill>
              <a:latin typeface="Arial" pitchFamily="34" charset="0"/>
            </a:endParaRPr>
          </a:p>
          <a:p>
            <a:r>
              <a:rPr lang="en-GB" dirty="0" smtClean="0">
                <a:solidFill>
                  <a:srgbClr val="000000"/>
                </a:solidFill>
                <a:latin typeface="Arial" pitchFamily="34" charset="0"/>
              </a:rPr>
              <a:t>La </a:t>
            </a:r>
            <a:r>
              <a:rPr lang="en-GB" dirty="0" err="1" smtClean="0">
                <a:solidFill>
                  <a:srgbClr val="000000"/>
                </a:solidFill>
                <a:latin typeface="Arial" pitchFamily="34" charset="0"/>
              </a:rPr>
              <a:t>gestión</a:t>
            </a:r>
            <a:r>
              <a:rPr lang="en-GB" dirty="0" smtClean="0">
                <a:solidFill>
                  <a:srgbClr val="000000"/>
                </a:solidFill>
                <a:latin typeface="Arial" pitchFamily="34" charset="0"/>
              </a:rPr>
              <a:t> </a:t>
            </a:r>
            <a:r>
              <a:rPr lang="en-GB" dirty="0" err="1" smtClean="0">
                <a:solidFill>
                  <a:srgbClr val="000000"/>
                </a:solidFill>
                <a:latin typeface="Arial" pitchFamily="34" charset="0"/>
              </a:rPr>
              <a:t>basada</a:t>
            </a:r>
            <a:r>
              <a:rPr lang="en-GB" dirty="0" smtClean="0">
                <a:solidFill>
                  <a:srgbClr val="000000"/>
                </a:solidFill>
                <a:latin typeface="Arial" pitchFamily="34" charset="0"/>
              </a:rPr>
              <a:t> en los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es</a:t>
            </a:r>
            <a:r>
              <a:rPr lang="en-GB" dirty="0" smtClean="0">
                <a:solidFill>
                  <a:srgbClr val="000000"/>
                </a:solidFill>
                <a:latin typeface="Arial" pitchFamily="34" charset="0"/>
              </a:rPr>
              <a:t> </a:t>
            </a:r>
            <a:r>
              <a:rPr lang="en-GB" dirty="0" err="1" smtClean="0">
                <a:solidFill>
                  <a:srgbClr val="000000"/>
                </a:solidFill>
                <a:latin typeface="Arial" pitchFamily="34" charset="0"/>
              </a:rPr>
              <a:t>una</a:t>
            </a:r>
            <a:r>
              <a:rPr lang="en-GB" dirty="0" smtClean="0">
                <a:solidFill>
                  <a:srgbClr val="000000"/>
                </a:solidFill>
                <a:latin typeface="Arial" pitchFamily="34" charset="0"/>
              </a:rPr>
              <a:t> </a:t>
            </a:r>
            <a:r>
              <a:rPr lang="en-GB" dirty="0" err="1" smtClean="0">
                <a:solidFill>
                  <a:srgbClr val="000000"/>
                </a:solidFill>
                <a:latin typeface="Arial" pitchFamily="34" charset="0"/>
              </a:rPr>
              <a:t>estrategia</a:t>
            </a:r>
            <a:r>
              <a:rPr lang="en-GB" dirty="0" smtClean="0">
                <a:solidFill>
                  <a:srgbClr val="000000"/>
                </a:solidFill>
                <a:latin typeface="Arial" pitchFamily="34" charset="0"/>
              </a:rPr>
              <a:t> de </a:t>
            </a:r>
            <a:r>
              <a:rPr lang="en-GB" dirty="0" err="1" smtClean="0">
                <a:solidFill>
                  <a:srgbClr val="000000"/>
                </a:solidFill>
                <a:latin typeface="Arial" pitchFamily="34" charset="0"/>
              </a:rPr>
              <a:t>gestión</a:t>
            </a:r>
            <a:r>
              <a:rPr lang="en-GB" dirty="0" smtClean="0">
                <a:solidFill>
                  <a:srgbClr val="000000"/>
                </a:solidFill>
                <a:latin typeface="Arial" pitchFamily="34" charset="0"/>
              </a:rPr>
              <a:t> en la </a:t>
            </a:r>
            <a:r>
              <a:rPr lang="en-GB" dirty="0" err="1" smtClean="0">
                <a:solidFill>
                  <a:srgbClr val="000000"/>
                </a:solidFill>
                <a:latin typeface="Arial" pitchFamily="34" charset="0"/>
              </a:rPr>
              <a:t>cual</a:t>
            </a:r>
            <a:r>
              <a:rPr lang="en-GB" dirty="0" smtClean="0">
                <a:solidFill>
                  <a:srgbClr val="000000"/>
                </a:solidFill>
                <a:latin typeface="Arial" pitchFamily="34" charset="0"/>
              </a:rPr>
              <a:t> </a:t>
            </a:r>
            <a:r>
              <a:rPr lang="en-GB" dirty="0" err="1" smtClean="0">
                <a:solidFill>
                  <a:srgbClr val="000000"/>
                </a:solidFill>
                <a:latin typeface="Arial" pitchFamily="34" charset="0"/>
              </a:rPr>
              <a:t>todos</a:t>
            </a:r>
            <a:r>
              <a:rPr lang="en-GB" dirty="0" smtClean="0">
                <a:solidFill>
                  <a:srgbClr val="000000"/>
                </a:solidFill>
                <a:latin typeface="Arial" pitchFamily="34" charset="0"/>
              </a:rPr>
              <a:t> los </a:t>
            </a:r>
            <a:r>
              <a:rPr lang="en-GB" dirty="0" err="1" smtClean="0">
                <a:solidFill>
                  <a:srgbClr val="000000"/>
                </a:solidFill>
                <a:latin typeface="Arial" pitchFamily="34" charset="0"/>
              </a:rPr>
              <a:t>actores</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contribuyen</a:t>
            </a:r>
            <a:r>
              <a:rPr lang="en-GB" dirty="0" smtClean="0">
                <a:solidFill>
                  <a:srgbClr val="000000"/>
                </a:solidFill>
                <a:latin typeface="Arial" pitchFamily="34" charset="0"/>
              </a:rPr>
              <a:t> </a:t>
            </a:r>
            <a:r>
              <a:rPr lang="en-GB" dirty="0" err="1" smtClean="0">
                <a:solidFill>
                  <a:srgbClr val="000000"/>
                </a:solidFill>
                <a:latin typeface="Arial" pitchFamily="34" charset="0"/>
              </a:rPr>
              <a:t>directa</a:t>
            </a:r>
            <a:r>
              <a:rPr lang="en-GB" dirty="0" smtClean="0">
                <a:solidFill>
                  <a:srgbClr val="000000"/>
                </a:solidFill>
                <a:latin typeface="Arial" pitchFamily="34" charset="0"/>
              </a:rPr>
              <a:t> o </a:t>
            </a:r>
            <a:r>
              <a:rPr lang="en-GB" dirty="0" err="1" smtClean="0">
                <a:solidFill>
                  <a:srgbClr val="000000"/>
                </a:solidFill>
                <a:latin typeface="Arial" pitchFamily="34" charset="0"/>
              </a:rPr>
              <a:t>indirectamente</a:t>
            </a:r>
            <a:r>
              <a:rPr lang="en-GB" dirty="0" smtClean="0">
                <a:solidFill>
                  <a:srgbClr val="000000"/>
                </a:solidFill>
                <a:latin typeface="Arial" pitchFamily="34" charset="0"/>
              </a:rPr>
              <a:t> a la </a:t>
            </a:r>
            <a:r>
              <a:rPr lang="en-GB" dirty="0" err="1" smtClean="0">
                <a:solidFill>
                  <a:srgbClr val="000000"/>
                </a:solidFill>
                <a:latin typeface="Arial" pitchFamily="34" charset="0"/>
              </a:rPr>
              <a:t>consecución</a:t>
            </a:r>
            <a:r>
              <a:rPr lang="en-GB" dirty="0" smtClean="0">
                <a:solidFill>
                  <a:srgbClr val="000000"/>
                </a:solidFill>
                <a:latin typeface="Arial" pitchFamily="34" charset="0"/>
              </a:rPr>
              <a:t> de un </a:t>
            </a:r>
            <a:r>
              <a:rPr lang="en-GB" dirty="0" err="1" smtClean="0">
                <a:solidFill>
                  <a:srgbClr val="000000"/>
                </a:solidFill>
                <a:latin typeface="Arial" pitchFamily="34" charset="0"/>
              </a:rPr>
              <a:t>conjunto</a:t>
            </a:r>
            <a:r>
              <a:rPr lang="en-GB" dirty="0" smtClean="0">
                <a:solidFill>
                  <a:srgbClr val="000000"/>
                </a:solidFill>
                <a:latin typeface="Arial" pitchFamily="34" charset="0"/>
              </a:rPr>
              <a:t> de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de </a:t>
            </a:r>
            <a:r>
              <a:rPr lang="en-GB" dirty="0" err="1" smtClean="0">
                <a:solidFill>
                  <a:srgbClr val="000000"/>
                </a:solidFill>
                <a:latin typeface="Arial" pitchFamily="34" charset="0"/>
              </a:rPr>
              <a:t>desarrollo</a:t>
            </a:r>
            <a:r>
              <a:rPr lang="en-GB" dirty="0" smtClean="0">
                <a:solidFill>
                  <a:srgbClr val="000000"/>
                </a:solidFill>
                <a:latin typeface="Arial" pitchFamily="34" charset="0"/>
              </a:rPr>
              <a:t>, </a:t>
            </a:r>
            <a:r>
              <a:rPr lang="en-GB" dirty="0" err="1" smtClean="0">
                <a:solidFill>
                  <a:srgbClr val="000000"/>
                </a:solidFill>
                <a:latin typeface="Arial" pitchFamily="34" charset="0"/>
              </a:rPr>
              <a:t>garantizan</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sus </a:t>
            </a:r>
            <a:r>
              <a:rPr lang="en-GB" dirty="0" err="1" smtClean="0">
                <a:solidFill>
                  <a:srgbClr val="000000"/>
                </a:solidFill>
                <a:latin typeface="Arial" pitchFamily="34" charset="0"/>
              </a:rPr>
              <a:t>procesos</a:t>
            </a:r>
            <a:r>
              <a:rPr lang="en-GB" dirty="0" smtClean="0">
                <a:solidFill>
                  <a:srgbClr val="000000"/>
                </a:solidFill>
                <a:latin typeface="Arial" pitchFamily="34" charset="0"/>
              </a:rPr>
              <a:t>,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y </a:t>
            </a:r>
            <a:r>
              <a:rPr lang="en-GB" dirty="0" err="1" smtClean="0">
                <a:solidFill>
                  <a:srgbClr val="000000"/>
                </a:solidFill>
                <a:latin typeface="Arial" pitchFamily="34" charset="0"/>
              </a:rPr>
              <a:t>servicios</a:t>
            </a:r>
            <a:r>
              <a:rPr lang="en-GB" dirty="0" smtClean="0">
                <a:solidFill>
                  <a:srgbClr val="000000"/>
                </a:solidFill>
                <a:latin typeface="Arial" pitchFamily="34" charset="0"/>
              </a:rPr>
              <a:t> </a:t>
            </a:r>
            <a:r>
              <a:rPr lang="en-GB" dirty="0" err="1" smtClean="0">
                <a:solidFill>
                  <a:srgbClr val="000000"/>
                </a:solidFill>
                <a:latin typeface="Arial" pitchFamily="34" charset="0"/>
              </a:rPr>
              <a:t>contribuyen</a:t>
            </a:r>
            <a:r>
              <a:rPr lang="en-GB" dirty="0" smtClean="0">
                <a:solidFill>
                  <a:srgbClr val="000000"/>
                </a:solidFill>
                <a:latin typeface="Arial" pitchFamily="34" charset="0"/>
              </a:rPr>
              <a:t> al </a:t>
            </a:r>
            <a:r>
              <a:rPr lang="en-GB" dirty="0" err="1" smtClean="0">
                <a:solidFill>
                  <a:srgbClr val="000000"/>
                </a:solidFill>
                <a:latin typeface="Arial" pitchFamily="34" charset="0"/>
              </a:rPr>
              <a:t>logro</a:t>
            </a:r>
            <a:r>
              <a:rPr lang="en-GB" dirty="0" smtClean="0">
                <a:solidFill>
                  <a:srgbClr val="000000"/>
                </a:solidFill>
                <a:latin typeface="Arial" pitchFamily="34" charset="0"/>
              </a:rPr>
              <a:t> de los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deseados</a:t>
            </a:r>
            <a:r>
              <a:rPr lang="en-GB" dirty="0" smtClean="0">
                <a:solidFill>
                  <a:srgbClr val="000000"/>
                </a:solidFill>
                <a:latin typeface="Arial" pitchFamily="34" charset="0"/>
              </a:rPr>
              <a:t> (</a:t>
            </a:r>
            <a:r>
              <a:rPr lang="en-GB" dirty="0" err="1" smtClean="0">
                <a:solidFill>
                  <a:srgbClr val="000000"/>
                </a:solidFill>
                <a:latin typeface="Arial" pitchFamily="34" charset="0"/>
              </a:rPr>
              <a:t>productos</a:t>
            </a:r>
            <a:r>
              <a:rPr lang="en-GB" dirty="0" smtClean="0">
                <a:solidFill>
                  <a:srgbClr val="000000"/>
                </a:solidFill>
                <a:latin typeface="Arial" pitchFamily="34" charset="0"/>
              </a:rPr>
              <a:t>, </a:t>
            </a:r>
            <a:r>
              <a:rPr lang="en-GB" dirty="0" err="1" smtClean="0">
                <a:solidFill>
                  <a:srgbClr val="000000"/>
                </a:solidFill>
                <a:latin typeface="Arial" pitchFamily="34" charset="0"/>
              </a:rPr>
              <a:t>efectos</a:t>
            </a:r>
            <a:r>
              <a:rPr lang="en-GB" dirty="0" smtClean="0">
                <a:solidFill>
                  <a:srgbClr val="000000"/>
                </a:solidFill>
                <a:latin typeface="Arial" pitchFamily="34" charset="0"/>
              </a:rPr>
              <a:t> </a:t>
            </a:r>
            <a:r>
              <a:rPr lang="en-GB" dirty="0" err="1" smtClean="0">
                <a:solidFill>
                  <a:srgbClr val="000000"/>
                </a:solidFill>
                <a:latin typeface="Arial" pitchFamily="34" charset="0"/>
              </a:rPr>
              <a:t>directos</a:t>
            </a:r>
            <a:r>
              <a:rPr lang="en-GB" dirty="0" smtClean="0">
                <a:solidFill>
                  <a:srgbClr val="000000"/>
                </a:solidFill>
                <a:latin typeface="Arial" pitchFamily="34" charset="0"/>
              </a:rPr>
              <a:t> y </a:t>
            </a:r>
            <a:r>
              <a:rPr lang="en-GB" dirty="0" err="1" smtClean="0">
                <a:solidFill>
                  <a:srgbClr val="000000"/>
                </a:solidFill>
                <a:latin typeface="Arial" pitchFamily="34" charset="0"/>
              </a:rPr>
              <a:t>metas</a:t>
            </a:r>
            <a:r>
              <a:rPr lang="en-GB" dirty="0" smtClean="0">
                <a:solidFill>
                  <a:srgbClr val="000000"/>
                </a:solidFill>
                <a:latin typeface="Arial" pitchFamily="34" charset="0"/>
              </a:rPr>
              <a:t> o </a:t>
            </a:r>
            <a:r>
              <a:rPr lang="en-GB" dirty="0" err="1" smtClean="0">
                <a:solidFill>
                  <a:srgbClr val="000000"/>
                </a:solidFill>
                <a:latin typeface="Arial" pitchFamily="34" charset="0"/>
              </a:rPr>
              <a:t>impactos</a:t>
            </a:r>
            <a:r>
              <a:rPr lang="en-GB" dirty="0" smtClean="0">
                <a:solidFill>
                  <a:srgbClr val="000000"/>
                </a:solidFill>
                <a:latin typeface="Arial" pitchFamily="34" charset="0"/>
              </a:rPr>
              <a:t> de </a:t>
            </a:r>
            <a:r>
              <a:rPr lang="en-GB" dirty="0" err="1" smtClean="0">
                <a:solidFill>
                  <a:srgbClr val="000000"/>
                </a:solidFill>
                <a:latin typeface="Arial" pitchFamily="34" charset="0"/>
              </a:rPr>
              <a:t>nivel</a:t>
            </a:r>
            <a:r>
              <a:rPr lang="en-GB" dirty="0" smtClean="0">
                <a:solidFill>
                  <a:srgbClr val="000000"/>
                </a:solidFill>
                <a:latin typeface="Arial" pitchFamily="34" charset="0"/>
              </a:rPr>
              <a:t> </a:t>
            </a:r>
            <a:r>
              <a:rPr lang="en-GB" dirty="0" err="1" smtClean="0">
                <a:solidFill>
                  <a:srgbClr val="000000"/>
                </a:solidFill>
                <a:latin typeface="Arial" pitchFamily="34" charset="0"/>
              </a:rPr>
              <a:t>más</a:t>
            </a:r>
            <a:r>
              <a:rPr lang="en-GB" dirty="0" smtClean="0">
                <a:solidFill>
                  <a:srgbClr val="000000"/>
                </a:solidFill>
                <a:latin typeface="Arial" pitchFamily="34" charset="0"/>
              </a:rPr>
              <a:t> alto). </a:t>
            </a:r>
            <a:r>
              <a:rPr lang="en-GB" dirty="0" err="1" smtClean="0">
                <a:solidFill>
                  <a:srgbClr val="000000"/>
                </a:solidFill>
                <a:latin typeface="Arial" pitchFamily="34" charset="0"/>
              </a:rPr>
              <a:t>Ellos</a:t>
            </a:r>
            <a:r>
              <a:rPr lang="en-GB" dirty="0" smtClean="0">
                <a:solidFill>
                  <a:srgbClr val="000000"/>
                </a:solidFill>
                <a:latin typeface="Arial" pitchFamily="34" charset="0"/>
              </a:rPr>
              <a:t>, a </a:t>
            </a:r>
            <a:r>
              <a:rPr lang="en-GB" dirty="0" err="1" smtClean="0">
                <a:solidFill>
                  <a:srgbClr val="000000"/>
                </a:solidFill>
                <a:latin typeface="Arial" pitchFamily="34" charset="0"/>
              </a:rPr>
              <a:t>su</a:t>
            </a:r>
            <a:r>
              <a:rPr lang="en-GB" dirty="0" smtClean="0">
                <a:solidFill>
                  <a:srgbClr val="000000"/>
                </a:solidFill>
                <a:latin typeface="Arial" pitchFamily="34" charset="0"/>
              </a:rPr>
              <a:t> </a:t>
            </a:r>
            <a:r>
              <a:rPr lang="en-GB" dirty="0" err="1" smtClean="0">
                <a:solidFill>
                  <a:srgbClr val="000000"/>
                </a:solidFill>
                <a:latin typeface="Arial" pitchFamily="34" charset="0"/>
              </a:rPr>
              <a:t>vez</a:t>
            </a:r>
            <a:r>
              <a:rPr lang="en-GB" dirty="0" smtClean="0">
                <a:solidFill>
                  <a:srgbClr val="000000"/>
                </a:solidFill>
                <a:latin typeface="Arial" pitchFamily="34" charset="0"/>
              </a:rPr>
              <a:t> </a:t>
            </a:r>
            <a:r>
              <a:rPr lang="en-GB" dirty="0" err="1" smtClean="0">
                <a:solidFill>
                  <a:srgbClr val="000000"/>
                </a:solidFill>
                <a:latin typeface="Arial" pitchFamily="34" charset="0"/>
              </a:rPr>
              <a:t>usan</a:t>
            </a:r>
            <a:r>
              <a:rPr lang="en-GB" dirty="0" smtClean="0">
                <a:solidFill>
                  <a:srgbClr val="000000"/>
                </a:solidFill>
                <a:latin typeface="Arial" pitchFamily="34" charset="0"/>
              </a:rPr>
              <a:t> </a:t>
            </a:r>
            <a:r>
              <a:rPr lang="en-GB" dirty="0" err="1" smtClean="0">
                <a:solidFill>
                  <a:srgbClr val="000000"/>
                </a:solidFill>
                <a:latin typeface="Arial" pitchFamily="34" charset="0"/>
              </a:rPr>
              <a:t>información</a:t>
            </a:r>
            <a:r>
              <a:rPr lang="en-GB" dirty="0" smtClean="0">
                <a:solidFill>
                  <a:srgbClr val="000000"/>
                </a:solidFill>
                <a:latin typeface="Arial" pitchFamily="34" charset="0"/>
              </a:rPr>
              <a:t> y </a:t>
            </a:r>
            <a:r>
              <a:rPr lang="en-GB" dirty="0" err="1" smtClean="0">
                <a:solidFill>
                  <a:srgbClr val="000000"/>
                </a:solidFill>
                <a:latin typeface="Arial" pitchFamily="34" charset="0"/>
              </a:rPr>
              <a:t>pruebas</a:t>
            </a:r>
            <a:r>
              <a:rPr lang="en-GB" dirty="0" smtClean="0">
                <a:solidFill>
                  <a:srgbClr val="000000"/>
                </a:solidFill>
                <a:latin typeface="Arial" pitchFamily="34" charset="0"/>
              </a:rPr>
              <a:t> </a:t>
            </a:r>
            <a:r>
              <a:rPr lang="en-GB" dirty="0" err="1" smtClean="0">
                <a:solidFill>
                  <a:srgbClr val="000000"/>
                </a:solidFill>
                <a:latin typeface="Arial" pitchFamily="34" charset="0"/>
              </a:rPr>
              <a:t>sobre</a:t>
            </a:r>
            <a:r>
              <a:rPr lang="en-GB" dirty="0" smtClean="0">
                <a:solidFill>
                  <a:srgbClr val="000000"/>
                </a:solidFill>
                <a:latin typeface="Arial" pitchFamily="34" charset="0"/>
              </a:rPr>
              <a:t> </a:t>
            </a:r>
            <a:r>
              <a:rPr lang="en-GB" dirty="0" err="1" smtClean="0">
                <a:solidFill>
                  <a:srgbClr val="000000"/>
                </a:solidFill>
                <a:latin typeface="Arial" pitchFamily="34" charset="0"/>
              </a:rPr>
              <a:t>resultados</a:t>
            </a:r>
            <a:r>
              <a:rPr lang="en-GB" dirty="0" smtClean="0">
                <a:solidFill>
                  <a:srgbClr val="000000"/>
                </a:solidFill>
                <a:latin typeface="Arial" pitchFamily="34" charset="0"/>
              </a:rPr>
              <a:t> </a:t>
            </a:r>
            <a:r>
              <a:rPr lang="en-GB" dirty="0" err="1" smtClean="0">
                <a:solidFill>
                  <a:srgbClr val="000000"/>
                </a:solidFill>
                <a:latin typeface="Arial" pitchFamily="34" charset="0"/>
              </a:rPr>
              <a:t>reales</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a:t>
            </a:r>
            <a:r>
              <a:rPr lang="en-GB" dirty="0" err="1" smtClean="0">
                <a:solidFill>
                  <a:srgbClr val="000000"/>
                </a:solidFill>
                <a:latin typeface="Arial" pitchFamily="34" charset="0"/>
              </a:rPr>
              <a:t>informar</a:t>
            </a:r>
            <a:r>
              <a:rPr lang="en-GB" dirty="0" smtClean="0">
                <a:solidFill>
                  <a:srgbClr val="000000"/>
                </a:solidFill>
                <a:latin typeface="Arial" pitchFamily="34" charset="0"/>
              </a:rPr>
              <a:t> la </a:t>
            </a:r>
            <a:r>
              <a:rPr lang="en-GB" dirty="0" err="1" smtClean="0">
                <a:solidFill>
                  <a:srgbClr val="000000"/>
                </a:solidFill>
                <a:latin typeface="Arial" pitchFamily="34" charset="0"/>
              </a:rPr>
              <a:t>toma</a:t>
            </a:r>
            <a:r>
              <a:rPr lang="en-GB" dirty="0" smtClean="0">
                <a:solidFill>
                  <a:srgbClr val="000000"/>
                </a:solidFill>
                <a:latin typeface="Arial" pitchFamily="34" charset="0"/>
              </a:rPr>
              <a:t> de </a:t>
            </a:r>
            <a:r>
              <a:rPr lang="en-GB" dirty="0" err="1" smtClean="0">
                <a:solidFill>
                  <a:srgbClr val="000000"/>
                </a:solidFill>
                <a:latin typeface="Arial" pitchFamily="34" charset="0"/>
              </a:rPr>
              <a:t>decisiones</a:t>
            </a:r>
            <a:r>
              <a:rPr lang="en-GB" dirty="0" smtClean="0">
                <a:solidFill>
                  <a:srgbClr val="000000"/>
                </a:solidFill>
                <a:latin typeface="Arial" pitchFamily="34" charset="0"/>
              </a:rPr>
              <a:t> en el </a:t>
            </a:r>
            <a:r>
              <a:rPr lang="en-GB" dirty="0" err="1" smtClean="0">
                <a:solidFill>
                  <a:srgbClr val="000000"/>
                </a:solidFill>
                <a:latin typeface="Arial" pitchFamily="34" charset="0"/>
              </a:rPr>
              <a:t>diseño</a:t>
            </a:r>
            <a:r>
              <a:rPr lang="en-GB" dirty="0" smtClean="0">
                <a:solidFill>
                  <a:srgbClr val="000000"/>
                </a:solidFill>
                <a:latin typeface="Arial" pitchFamily="34" charset="0"/>
              </a:rPr>
              <a:t>, </a:t>
            </a:r>
            <a:r>
              <a:rPr lang="en-GB" dirty="0" err="1" smtClean="0">
                <a:solidFill>
                  <a:srgbClr val="000000"/>
                </a:solidFill>
                <a:latin typeface="Arial" pitchFamily="34" charset="0"/>
              </a:rPr>
              <a:t>dotación</a:t>
            </a:r>
            <a:r>
              <a:rPr lang="en-GB" dirty="0" smtClean="0">
                <a:solidFill>
                  <a:srgbClr val="000000"/>
                </a:solidFill>
                <a:latin typeface="Arial" pitchFamily="34" charset="0"/>
              </a:rPr>
              <a:t> de </a:t>
            </a:r>
            <a:r>
              <a:rPr lang="en-GB" dirty="0" err="1" smtClean="0">
                <a:solidFill>
                  <a:srgbClr val="000000"/>
                </a:solidFill>
                <a:latin typeface="Arial" pitchFamily="34" charset="0"/>
              </a:rPr>
              <a:t>recursos</a:t>
            </a:r>
            <a:r>
              <a:rPr lang="en-GB" dirty="0" smtClean="0">
                <a:solidFill>
                  <a:srgbClr val="000000"/>
                </a:solidFill>
                <a:latin typeface="Arial" pitchFamily="34" charset="0"/>
              </a:rPr>
              <a:t> y </a:t>
            </a:r>
            <a:r>
              <a:rPr lang="en-GB" dirty="0" err="1" smtClean="0">
                <a:solidFill>
                  <a:srgbClr val="000000"/>
                </a:solidFill>
                <a:latin typeface="Arial" pitchFamily="34" charset="0"/>
              </a:rPr>
              <a:t>entrega</a:t>
            </a:r>
            <a:r>
              <a:rPr lang="en-GB" dirty="0" smtClean="0">
                <a:solidFill>
                  <a:srgbClr val="000000"/>
                </a:solidFill>
                <a:latin typeface="Arial" pitchFamily="34" charset="0"/>
              </a:rPr>
              <a:t> de </a:t>
            </a:r>
            <a:r>
              <a:rPr lang="en-GB" dirty="0" err="1" smtClean="0">
                <a:solidFill>
                  <a:srgbClr val="000000"/>
                </a:solidFill>
                <a:latin typeface="Arial" pitchFamily="34" charset="0"/>
              </a:rPr>
              <a:t>programas</a:t>
            </a:r>
            <a:r>
              <a:rPr lang="en-GB" dirty="0" smtClean="0">
                <a:solidFill>
                  <a:srgbClr val="000000"/>
                </a:solidFill>
                <a:latin typeface="Arial" pitchFamily="34" charset="0"/>
              </a:rPr>
              <a:t> y </a:t>
            </a:r>
            <a:r>
              <a:rPr lang="en-GB" dirty="0" err="1" smtClean="0">
                <a:solidFill>
                  <a:srgbClr val="000000"/>
                </a:solidFill>
                <a:latin typeface="Arial" pitchFamily="34" charset="0"/>
              </a:rPr>
              <a:t>actividades</a:t>
            </a:r>
            <a:r>
              <a:rPr lang="en-GB" dirty="0" smtClean="0">
                <a:solidFill>
                  <a:srgbClr val="000000"/>
                </a:solidFill>
                <a:latin typeface="Arial" pitchFamily="34" charset="0"/>
              </a:rPr>
              <a:t>, </a:t>
            </a:r>
            <a:r>
              <a:rPr lang="en-GB" dirty="0" err="1" smtClean="0">
                <a:solidFill>
                  <a:srgbClr val="000000"/>
                </a:solidFill>
                <a:latin typeface="Arial" pitchFamily="34" charset="0"/>
              </a:rPr>
              <a:t>así</a:t>
            </a:r>
            <a:r>
              <a:rPr lang="en-GB" dirty="0" smtClean="0">
                <a:solidFill>
                  <a:srgbClr val="000000"/>
                </a:solidFill>
                <a:latin typeface="Arial" pitchFamily="34" charset="0"/>
              </a:rPr>
              <a:t> </a:t>
            </a:r>
            <a:r>
              <a:rPr lang="en-GB" dirty="0" err="1" smtClean="0">
                <a:solidFill>
                  <a:srgbClr val="000000"/>
                </a:solidFill>
                <a:latin typeface="Arial" pitchFamily="34" charset="0"/>
              </a:rPr>
              <a:t>como</a:t>
            </a:r>
            <a:r>
              <a:rPr lang="en-GB" dirty="0" smtClean="0">
                <a:solidFill>
                  <a:srgbClr val="000000"/>
                </a:solidFill>
                <a:latin typeface="Arial" pitchFamily="34" charset="0"/>
              </a:rPr>
              <a:t> la </a:t>
            </a:r>
            <a:r>
              <a:rPr lang="en-GB" dirty="0" err="1" smtClean="0">
                <a:solidFill>
                  <a:srgbClr val="000000"/>
                </a:solidFill>
                <a:latin typeface="Arial" pitchFamily="34" charset="0"/>
              </a:rPr>
              <a:t>rendición</a:t>
            </a:r>
            <a:r>
              <a:rPr lang="en-GB" dirty="0" smtClean="0">
                <a:solidFill>
                  <a:srgbClr val="000000"/>
                </a:solidFill>
                <a:latin typeface="Arial" pitchFamily="34" charset="0"/>
              </a:rPr>
              <a:t> de </a:t>
            </a:r>
            <a:r>
              <a:rPr lang="en-GB" dirty="0" err="1" smtClean="0">
                <a:solidFill>
                  <a:srgbClr val="000000"/>
                </a:solidFill>
                <a:latin typeface="Arial" pitchFamily="34" charset="0"/>
              </a:rPr>
              <a:t>cuentas</a:t>
            </a:r>
            <a:r>
              <a:rPr lang="en-GB" dirty="0" smtClean="0">
                <a:solidFill>
                  <a:srgbClr val="000000"/>
                </a:solidFill>
                <a:latin typeface="Arial" pitchFamily="34" charset="0"/>
              </a:rPr>
              <a:t> y </a:t>
            </a:r>
            <a:r>
              <a:rPr lang="en-GB" dirty="0" err="1" smtClean="0">
                <a:solidFill>
                  <a:srgbClr val="000000"/>
                </a:solidFill>
                <a:latin typeface="Arial" pitchFamily="34" charset="0"/>
              </a:rPr>
              <a:t>presentación</a:t>
            </a:r>
            <a:r>
              <a:rPr lang="en-GB" dirty="0" smtClean="0">
                <a:solidFill>
                  <a:srgbClr val="000000"/>
                </a:solidFill>
                <a:latin typeface="Arial" pitchFamily="34" charset="0"/>
              </a:rPr>
              <a:t> de </a:t>
            </a:r>
            <a:r>
              <a:rPr lang="en-GB" dirty="0" err="1" smtClean="0">
                <a:solidFill>
                  <a:srgbClr val="000000"/>
                </a:solidFill>
                <a:latin typeface="Arial" pitchFamily="34" charset="0"/>
              </a:rPr>
              <a:t>informes</a:t>
            </a:r>
            <a:r>
              <a:rPr lang="en-GB" dirty="0" smtClean="0">
                <a:solidFill>
                  <a:srgbClr val="000000"/>
                </a:solidFill>
                <a:latin typeface="Arial" pitchFamily="34" charset="0"/>
              </a:rPr>
              <a:t>. </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4</a:t>
            </a:fld>
            <a:endParaRPr lang="en-US"/>
          </a:p>
        </p:txBody>
      </p:sp>
    </p:spTree>
    <p:extLst>
      <p:ext uri="{BB962C8B-B14F-4D97-AF65-F5344CB8AC3E}">
        <p14:creationId xmlns:p14="http://schemas.microsoft.com/office/powerpoint/2010/main" val="29366828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a:xfrm>
            <a:off x="1238597" y="328613"/>
            <a:ext cx="4332287" cy="3248025"/>
          </a:xfrm>
          <a:ln/>
        </p:spPr>
      </p:sp>
      <p:sp>
        <p:nvSpPr>
          <p:cNvPr id="139267" name="Notes Placeholder 2"/>
          <p:cNvSpPr>
            <a:spLocks noGrp="1"/>
          </p:cNvSpPr>
          <p:nvPr>
            <p:ph type="body" idx="1"/>
          </p:nvPr>
        </p:nvSpPr>
        <p:spPr>
          <a:xfrm>
            <a:off x="446509" y="3640981"/>
            <a:ext cx="5832648" cy="4925876"/>
          </a:xfrm>
          <a:noFill/>
        </p:spPr>
        <p:txBody>
          <a:bodyPr/>
          <a:lstStyle/>
          <a:p>
            <a:r>
              <a:rPr lang="en-GB" sz="1000" dirty="0">
                <a:solidFill>
                  <a:srgbClr val="000000"/>
                </a:solidFill>
                <a:latin typeface="Arial" pitchFamily="34" charset="0"/>
              </a:rPr>
              <a:t>DIAPOSITIVA ESCONDIDA</a:t>
            </a:r>
          </a:p>
          <a:p>
            <a:r>
              <a:rPr lang="en-GB" sz="1000" b="1" i="1" dirty="0" smtClean="0">
                <a:solidFill>
                  <a:srgbClr val="000000"/>
                </a:solidFill>
                <a:latin typeface="Arial" pitchFamily="34" charset="0"/>
              </a:rPr>
              <a:t>Manual GBR, p.30-31.</a:t>
            </a:r>
          </a:p>
          <a:p>
            <a:r>
              <a:rPr lang="en-GB" sz="1000" dirty="0" smtClean="0">
                <a:solidFill>
                  <a:srgbClr val="000000"/>
                </a:solidFill>
                <a:latin typeface="Arial" pitchFamily="34" charset="0"/>
              </a:rPr>
              <a:t>El </a:t>
            </a:r>
            <a:r>
              <a:rPr lang="en-GB" sz="1000" dirty="0" err="1" smtClean="0">
                <a:solidFill>
                  <a:srgbClr val="000000"/>
                </a:solidFill>
                <a:latin typeface="Arial" pitchFamily="34" charset="0"/>
              </a:rPr>
              <a:t>rol</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herramienta</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gestión</a:t>
            </a:r>
            <a:r>
              <a:rPr lang="en-GB" sz="1000" dirty="0" smtClean="0">
                <a:solidFill>
                  <a:srgbClr val="000000"/>
                </a:solidFill>
                <a:latin typeface="Arial" pitchFamily="34" charset="0"/>
              </a:rPr>
              <a:t> fundamental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logro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mejores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resultados</a:t>
            </a:r>
            <a:r>
              <a:rPr lang="en-GB" sz="1000" dirty="0" smtClean="0">
                <a:solidFill>
                  <a:srgbClr val="000000"/>
                </a:solidFill>
                <a:latin typeface="Arial" pitchFamily="34" charset="0"/>
              </a:rPr>
              <a:t> -  </a:t>
            </a:r>
            <a:r>
              <a:rPr lang="en-GB" sz="1000" dirty="0" err="1" smtClean="0">
                <a:solidFill>
                  <a:srgbClr val="000000"/>
                </a:solidFill>
                <a:latin typeface="Arial" pitchFamily="34" charset="0"/>
              </a:rPr>
              <a:t>Utilización</a:t>
            </a:r>
            <a:r>
              <a:rPr lang="en-GB" sz="1000" b="1" dirty="0" smtClean="0">
                <a:solidFill>
                  <a:srgbClr val="000000"/>
                </a:solidFill>
                <a:latin typeface="Arial" pitchFamily="34" charset="0"/>
              </a:rPr>
              <a:t> </a:t>
            </a:r>
          </a:p>
          <a:p>
            <a:r>
              <a:rPr lang="en-GB" sz="1000" dirty="0" smtClean="0">
                <a:solidFill>
                  <a:srgbClr val="000000"/>
                </a:solidFill>
                <a:latin typeface="Arial" pitchFamily="34" charset="0"/>
              </a:rPr>
              <a:t>Las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ayudan</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mejorar</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eficacia</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proveen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insumos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críticos</a:t>
            </a:r>
            <a:r>
              <a:rPr lang="en-GB" sz="1000" dirty="0" smtClean="0">
                <a:solidFill>
                  <a:srgbClr val="000000"/>
                </a:solidFill>
                <a:latin typeface="Arial" pitchFamily="34" charset="0"/>
              </a:rPr>
              <a:t> a la GBR. A </a:t>
            </a:r>
            <a:r>
              <a:rPr lang="en-GB" sz="1000" dirty="0" err="1" smtClean="0">
                <a:solidFill>
                  <a:srgbClr val="000000"/>
                </a:solidFill>
                <a:latin typeface="Arial" pitchFamily="34" charset="0"/>
              </a:rPr>
              <a:t>través</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generación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evidencia</a:t>
            </a:r>
            <a:r>
              <a:rPr lang="en-GB" sz="1000" dirty="0" smtClean="0">
                <a:solidFill>
                  <a:srgbClr val="000000"/>
                </a:solidFill>
                <a:latin typeface="Arial" pitchFamily="34" charset="0"/>
              </a:rPr>
              <a:t> e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objetiva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permiten</a:t>
            </a:r>
            <a:r>
              <a:rPr lang="en-GB" sz="1000" dirty="0" smtClean="0">
                <a:solidFill>
                  <a:srgbClr val="000000"/>
                </a:solidFill>
                <a:latin typeface="Arial" pitchFamily="34" charset="0"/>
              </a:rPr>
              <a:t> a los </a:t>
            </a:r>
            <a:r>
              <a:rPr lang="en-GB" sz="1000" dirty="0" err="1" smtClean="0">
                <a:solidFill>
                  <a:srgbClr val="000000"/>
                </a:solidFill>
                <a:latin typeface="Arial" pitchFamily="34" charset="0"/>
              </a:rPr>
              <a:t>administradores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tomar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decisiones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informadas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planificar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estratégicamente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crítica</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capacidad</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organizaciones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llevar</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cabo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creíbles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usarlas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tomar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decisiones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basadas</a:t>
            </a:r>
            <a:r>
              <a:rPr lang="en-GB" sz="1000" dirty="0" smtClean="0">
                <a:solidFill>
                  <a:srgbClr val="000000"/>
                </a:solidFill>
                <a:latin typeface="Arial" pitchFamily="34" charset="0"/>
              </a:rPr>
              <a:t> en </a:t>
            </a:r>
            <a:r>
              <a:rPr lang="en-GB" sz="1000" dirty="0" err="1" smtClean="0">
                <a:solidFill>
                  <a:srgbClr val="000000"/>
                </a:solidFill>
                <a:latin typeface="Arial" pitchFamily="34" charset="0"/>
              </a:rPr>
              <a:t>evidencia</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atención</a:t>
            </a:r>
            <a:r>
              <a:rPr lang="en-GB" sz="1000" dirty="0" smtClean="0">
                <a:solidFill>
                  <a:srgbClr val="000000"/>
                </a:solidFill>
                <a:latin typeface="Arial" pitchFamily="34" charset="0"/>
              </a:rPr>
              <a:t> se </a:t>
            </a:r>
            <a:r>
              <a:rPr lang="en-GB" sz="1000" dirty="0" err="1" smtClean="0">
                <a:solidFill>
                  <a:srgbClr val="000000"/>
                </a:solidFill>
                <a:latin typeface="Arial" pitchFamily="34" charset="0"/>
              </a:rPr>
              <a:t>centra</a:t>
            </a:r>
            <a:r>
              <a:rPr lang="en-GB" sz="1000" dirty="0" smtClean="0">
                <a:solidFill>
                  <a:srgbClr val="000000"/>
                </a:solidFill>
                <a:latin typeface="Arial" pitchFamily="34" charset="0"/>
              </a:rPr>
              <a:t> en lo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funciona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por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qué</a:t>
            </a:r>
            <a:r>
              <a:rPr lang="en-GB" sz="1000" dirty="0" smtClean="0">
                <a:solidFill>
                  <a:srgbClr val="000000"/>
                </a:solidFill>
                <a:latin typeface="Arial" pitchFamily="34" charset="0"/>
              </a:rPr>
              <a:t> y en </a:t>
            </a:r>
            <a:r>
              <a:rPr lang="en-GB" sz="1000" dirty="0" err="1" smtClean="0">
                <a:solidFill>
                  <a:srgbClr val="000000"/>
                </a:solidFill>
                <a:latin typeface="Arial" pitchFamily="34" charset="0"/>
              </a:rPr>
              <a:t>qué</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contexto</a:t>
            </a:r>
            <a:r>
              <a:rPr lang="en-GB" sz="1000" dirty="0" smtClean="0">
                <a:solidFill>
                  <a:srgbClr val="000000"/>
                </a:solidFill>
                <a:latin typeface="Arial" pitchFamily="34" charset="0"/>
              </a:rPr>
              <a:t>. Los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toman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decisiones</a:t>
            </a:r>
            <a:r>
              <a:rPr lang="en-GB" sz="1000" dirty="0" smtClean="0">
                <a:solidFill>
                  <a:srgbClr val="000000"/>
                </a:solidFill>
                <a:latin typeface="Arial" pitchFamily="34" charset="0"/>
              </a:rPr>
              <a:t>, tales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gerentes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usan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hacer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mejoras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necesarias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ajustes</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enfoque</a:t>
            </a:r>
            <a:r>
              <a:rPr lang="en-GB" sz="1000" dirty="0" smtClean="0">
                <a:solidFill>
                  <a:srgbClr val="000000"/>
                </a:solidFill>
                <a:latin typeface="Arial" pitchFamily="34" charset="0"/>
              </a:rPr>
              <a:t> o la </a:t>
            </a:r>
            <a:r>
              <a:rPr lang="en-GB" sz="1000" dirty="0" err="1" smtClean="0">
                <a:solidFill>
                  <a:srgbClr val="000000"/>
                </a:solidFill>
                <a:latin typeface="Arial" pitchFamily="34" charset="0"/>
              </a:rPr>
              <a:t>aplicación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estrategias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decidir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sobre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alternativas</a:t>
            </a:r>
            <a:r>
              <a:rPr lang="en-GB" sz="1000" dirty="0" smtClean="0">
                <a:solidFill>
                  <a:srgbClr val="000000"/>
                </a:solidFill>
                <a:latin typeface="Arial" pitchFamily="34" charset="0"/>
              </a:rPr>
              <a:t>. </a:t>
            </a:r>
          </a:p>
          <a:p>
            <a:r>
              <a:rPr lang="en-GB" sz="1000" b="1" i="1" dirty="0" err="1" smtClean="0">
                <a:solidFill>
                  <a:srgbClr val="000000"/>
                </a:solidFill>
                <a:latin typeface="Arial" pitchFamily="34" charset="0"/>
              </a:rPr>
              <a:t>Función</a:t>
            </a:r>
            <a:r>
              <a:rPr lang="en-GB" sz="1000" b="1" i="1" dirty="0" smtClean="0">
                <a:solidFill>
                  <a:srgbClr val="000000"/>
                </a:solidFill>
                <a:latin typeface="Arial" pitchFamily="34" charset="0"/>
              </a:rPr>
              <a:t> de la </a:t>
            </a:r>
            <a:r>
              <a:rPr lang="en-GB" sz="1000" b="1" i="1" dirty="0" err="1" smtClean="0">
                <a:solidFill>
                  <a:srgbClr val="000000"/>
                </a:solidFill>
                <a:latin typeface="Arial" pitchFamily="34" charset="0"/>
              </a:rPr>
              <a:t>evaluación</a:t>
            </a:r>
            <a:r>
              <a:rPr lang="en-GB" sz="1000" b="1" i="1" dirty="0" smtClean="0">
                <a:solidFill>
                  <a:srgbClr val="000000"/>
                </a:solidFill>
                <a:latin typeface="Arial" pitchFamily="34" charset="0"/>
              </a:rPr>
              <a:t> en los </a:t>
            </a:r>
            <a:r>
              <a:rPr lang="en-GB" sz="1000" b="1" i="1" dirty="0" err="1" smtClean="0">
                <a:solidFill>
                  <a:srgbClr val="000000"/>
                </a:solidFill>
                <a:latin typeface="Arial" pitchFamily="34" charset="0"/>
              </a:rPr>
              <a:t>procesos</a:t>
            </a:r>
            <a:r>
              <a:rPr lang="en-GB" sz="1000" b="1" i="1" dirty="0" smtClean="0">
                <a:solidFill>
                  <a:srgbClr val="000000"/>
                </a:solidFill>
                <a:latin typeface="Arial" pitchFamily="34" charset="0"/>
              </a:rPr>
              <a:t> de GBR (</a:t>
            </a:r>
            <a:r>
              <a:rPr lang="en-GB" sz="1000" b="1" i="1" dirty="0" err="1" smtClean="0">
                <a:solidFill>
                  <a:srgbClr val="000000"/>
                </a:solidFill>
                <a:latin typeface="Arial" pitchFamily="34" charset="0"/>
              </a:rPr>
              <a:t>Aseguramiento</a:t>
            </a:r>
            <a:r>
              <a:rPr lang="en-GB" sz="1000" b="1" i="1" dirty="0" smtClean="0">
                <a:solidFill>
                  <a:srgbClr val="000000"/>
                </a:solidFill>
                <a:latin typeface="Arial" pitchFamily="34" charset="0"/>
              </a:rPr>
              <a:t> de la </a:t>
            </a:r>
            <a:r>
              <a:rPr lang="en-GB" sz="1000" b="1" i="1" dirty="0" err="1" smtClean="0">
                <a:solidFill>
                  <a:srgbClr val="000000"/>
                </a:solidFill>
                <a:latin typeface="Arial" pitchFamily="34" charset="0"/>
              </a:rPr>
              <a:t>Calidad</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b="1" dirty="0" err="1" smtClean="0">
                <a:solidFill>
                  <a:srgbClr val="000000"/>
                </a:solidFill>
                <a:latin typeface="Arial" pitchFamily="34" charset="0"/>
              </a:rPr>
              <a:t>Rendición</a:t>
            </a:r>
            <a:r>
              <a:rPr lang="en-GB" sz="1000" b="1" dirty="0" smtClean="0">
                <a:solidFill>
                  <a:srgbClr val="000000"/>
                </a:solidFill>
                <a:latin typeface="Arial" pitchFamily="34" charset="0"/>
              </a:rPr>
              <a:t> de </a:t>
            </a:r>
            <a:r>
              <a:rPr lang="en-GB" sz="1000" b="1" dirty="0" err="1" smtClean="0">
                <a:solidFill>
                  <a:srgbClr val="000000"/>
                </a:solidFill>
                <a:latin typeface="Arial" pitchFamily="34" charset="0"/>
              </a:rPr>
              <a:t>Cuentas</a:t>
            </a:r>
            <a:r>
              <a:rPr lang="en-GB" sz="1000" b="1" dirty="0" smtClean="0">
                <a:solidFill>
                  <a:srgbClr val="000000"/>
                </a:solidFill>
                <a:latin typeface="Arial" pitchFamily="34" charset="0"/>
              </a:rPr>
              <a:t> </a:t>
            </a:r>
          </a:p>
          <a:p>
            <a:r>
              <a:rPr lang="en-GB" sz="1000" dirty="0" err="1" smtClean="0">
                <a:solidFill>
                  <a:srgbClr val="000000"/>
                </a:solidFill>
                <a:latin typeface="Arial" pitchFamily="34" charset="0"/>
              </a:rPr>
              <a:t>Esto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determina</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mérito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valor</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provecho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iniciativa</a:t>
            </a:r>
            <a:r>
              <a:rPr lang="en-GB" sz="1000" dirty="0" smtClean="0">
                <a:solidFill>
                  <a:srgbClr val="000000"/>
                </a:solidFill>
                <a:latin typeface="Arial" pitchFamily="34" charset="0"/>
              </a:rPr>
              <a:t>/</a:t>
            </a:r>
            <a:r>
              <a:rPr lang="en-GB" sz="1000" dirty="0" err="1" smtClean="0">
                <a:solidFill>
                  <a:srgbClr val="000000"/>
                </a:solidFill>
                <a:latin typeface="Arial" pitchFamily="34" charset="0"/>
              </a:rPr>
              <a:t>programa</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su</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calidad</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marco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rendición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cuentas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efectivo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requiere</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confiable</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objetiva</a:t>
            </a:r>
            <a:r>
              <a:rPr lang="en-GB" sz="1000" dirty="0" smtClean="0">
                <a:solidFill>
                  <a:srgbClr val="000000"/>
                </a:solidFill>
                <a:latin typeface="Arial" pitchFamily="34" charset="0"/>
              </a:rPr>
              <a:t>. Las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pueden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brindar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Con el </a:t>
            </a:r>
            <a:r>
              <a:rPr lang="en-GB" sz="1000" dirty="0" err="1" smtClean="0">
                <a:solidFill>
                  <a:srgbClr val="000000"/>
                </a:solidFill>
                <a:latin typeface="Arial" pitchFamily="34" charset="0"/>
              </a:rPr>
              <a:t>tiempo</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función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rendición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cuentas</a:t>
            </a:r>
            <a:r>
              <a:rPr lang="en-GB" sz="1000" dirty="0" smtClean="0">
                <a:solidFill>
                  <a:srgbClr val="000000"/>
                </a:solidFill>
                <a:latin typeface="Arial" pitchFamily="34" charset="0"/>
              </a:rPr>
              <a:t> se ha </a:t>
            </a:r>
            <a:r>
              <a:rPr lang="en-GB" sz="1000" dirty="0" err="1" smtClean="0">
                <a:solidFill>
                  <a:srgbClr val="000000"/>
                </a:solidFill>
                <a:latin typeface="Arial" pitchFamily="34" charset="0"/>
              </a:rPr>
              <a:t>expandido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desde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donantes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gobierno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primordialmente</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interesadas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beneficiarios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intervenciones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Al </a:t>
            </a:r>
            <a:r>
              <a:rPr lang="en-GB" sz="1000" dirty="0" err="1" smtClean="0">
                <a:solidFill>
                  <a:srgbClr val="000000"/>
                </a:solidFill>
                <a:latin typeface="Arial" pitchFamily="34" charset="0"/>
              </a:rPr>
              <a:t>proporcionar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objetiva</a:t>
            </a:r>
            <a:r>
              <a:rPr lang="en-GB" sz="1000" dirty="0" smtClean="0">
                <a:solidFill>
                  <a:srgbClr val="000000"/>
                </a:solidFill>
                <a:latin typeface="Arial" pitchFamily="34" charset="0"/>
              </a:rPr>
              <a:t> e </a:t>
            </a:r>
            <a:r>
              <a:rPr lang="en-GB" sz="1000" dirty="0" err="1" smtClean="0">
                <a:solidFill>
                  <a:srgbClr val="000000"/>
                </a:solidFill>
                <a:latin typeface="Arial" pitchFamily="34" charset="0"/>
              </a:rPr>
              <a:t>independiente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apoyan</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rendición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cuentas</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organización</a:t>
            </a:r>
            <a:r>
              <a:rPr lang="en-GB" sz="1000" dirty="0" smtClean="0">
                <a:solidFill>
                  <a:srgbClr val="000000"/>
                </a:solidFill>
                <a:latin typeface="Arial" pitchFamily="34" charset="0"/>
              </a:rPr>
              <a:t> ante </a:t>
            </a:r>
            <a:r>
              <a:rPr lang="en-GB" sz="1000" dirty="0" err="1" smtClean="0">
                <a:solidFill>
                  <a:srgbClr val="000000"/>
                </a:solidFill>
                <a:latin typeface="Arial" pitchFamily="34" charset="0"/>
              </a:rPr>
              <a:t>su</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consejo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directivo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donantes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gobiernos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socios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nacionales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beneficiarios</a:t>
            </a:r>
            <a:r>
              <a:rPr lang="en-GB" sz="1000" dirty="0" smtClean="0">
                <a:solidFill>
                  <a:srgbClr val="000000"/>
                </a:solidFill>
                <a:latin typeface="Arial" pitchFamily="34" charset="0"/>
              </a:rPr>
              <a:t>. </a:t>
            </a:r>
          </a:p>
          <a:p>
            <a:r>
              <a:rPr lang="en-GB" sz="1000" b="1" i="1" dirty="0" err="1" smtClean="0">
                <a:solidFill>
                  <a:srgbClr val="000000"/>
                </a:solidFill>
                <a:latin typeface="Arial" pitchFamily="34" charset="0"/>
              </a:rPr>
              <a:t>Evaluación</a:t>
            </a:r>
            <a:r>
              <a:rPr lang="en-GB" sz="1000" b="1" i="1" dirty="0" smtClean="0">
                <a:solidFill>
                  <a:srgbClr val="000000"/>
                </a:solidFill>
                <a:latin typeface="Arial" pitchFamily="34" charset="0"/>
              </a:rPr>
              <a:t> de la </a:t>
            </a:r>
            <a:r>
              <a:rPr lang="en-GB" sz="1000" b="1" i="1" dirty="0" err="1" smtClean="0">
                <a:solidFill>
                  <a:srgbClr val="000000"/>
                </a:solidFill>
                <a:latin typeface="Arial" pitchFamily="34" charset="0"/>
              </a:rPr>
              <a:t>construcción</a:t>
            </a:r>
            <a:r>
              <a:rPr lang="en-GB" sz="1000" b="1" i="1" dirty="0" smtClean="0">
                <a:solidFill>
                  <a:srgbClr val="000000"/>
                </a:solidFill>
                <a:latin typeface="Arial" pitchFamily="34" charset="0"/>
              </a:rPr>
              <a:t> de </a:t>
            </a:r>
            <a:r>
              <a:rPr lang="en-GB" sz="1000" b="1" i="1" dirty="0" err="1" smtClean="0">
                <a:solidFill>
                  <a:srgbClr val="000000"/>
                </a:solidFill>
                <a:latin typeface="Arial" pitchFamily="34" charset="0"/>
              </a:rPr>
              <a:t>conocimiento</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para</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una</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aplicación</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más</a:t>
            </a:r>
            <a:r>
              <a:rPr lang="en-GB" sz="1000" b="1" i="1" dirty="0" smtClean="0">
                <a:solidFill>
                  <a:srgbClr val="000000"/>
                </a:solidFill>
                <a:latin typeface="Arial" pitchFamily="34" charset="0"/>
              </a:rPr>
              <a:t> </a:t>
            </a:r>
            <a:r>
              <a:rPr lang="en-GB" sz="1000" b="1" i="1" dirty="0" err="1" smtClean="0">
                <a:solidFill>
                  <a:srgbClr val="000000"/>
                </a:solidFill>
                <a:latin typeface="Arial" pitchFamily="34" charset="0"/>
              </a:rPr>
              <a:t>amplia</a:t>
            </a:r>
            <a:r>
              <a:rPr lang="en-GB" sz="1000" dirty="0" smtClean="0">
                <a:solidFill>
                  <a:srgbClr val="000000"/>
                </a:solidFill>
                <a:latin typeface="Arial" pitchFamily="34" charset="0"/>
              </a:rPr>
              <a:t> - </a:t>
            </a:r>
            <a:r>
              <a:rPr lang="en-GB" sz="1000" b="1" dirty="0" err="1" smtClean="0">
                <a:solidFill>
                  <a:srgbClr val="000000"/>
                </a:solidFill>
                <a:latin typeface="Arial" pitchFamily="34" charset="0"/>
              </a:rPr>
              <a:t>Contribución</a:t>
            </a:r>
            <a:r>
              <a:rPr lang="en-GB" sz="1000" b="1" dirty="0" smtClean="0">
                <a:solidFill>
                  <a:srgbClr val="000000"/>
                </a:solidFill>
                <a:latin typeface="Arial" pitchFamily="34" charset="0"/>
              </a:rPr>
              <a:t> y </a:t>
            </a:r>
            <a:r>
              <a:rPr lang="en-GB" sz="1000" b="1" dirty="0" err="1" smtClean="0">
                <a:solidFill>
                  <a:srgbClr val="000000"/>
                </a:solidFill>
                <a:latin typeface="Arial" pitchFamily="34" charset="0"/>
              </a:rPr>
              <a:t>Aprendizaje</a:t>
            </a:r>
            <a:r>
              <a:rPr lang="en-GB" sz="1000" b="1" dirty="0" smtClean="0">
                <a:solidFill>
                  <a:srgbClr val="000000"/>
                </a:solidFill>
                <a:latin typeface="Arial" pitchFamily="34" charset="0"/>
              </a:rPr>
              <a:t> </a:t>
            </a:r>
          </a:p>
          <a:p>
            <a:r>
              <a:rPr lang="en-GB" sz="1000" dirty="0" err="1" smtClean="0">
                <a:solidFill>
                  <a:srgbClr val="000000"/>
                </a:solidFill>
                <a:latin typeface="Arial" pitchFamily="34" charset="0"/>
              </a:rPr>
              <a:t>Cuando</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interés</a:t>
            </a:r>
            <a:r>
              <a:rPr lang="en-GB" sz="1000" dirty="0" smtClean="0">
                <a:solidFill>
                  <a:srgbClr val="000000"/>
                </a:solidFill>
                <a:latin typeface="Arial" pitchFamily="34" charset="0"/>
              </a:rPr>
              <a:t> se </a:t>
            </a:r>
            <a:r>
              <a:rPr lang="en-GB" sz="1000" dirty="0" err="1" smtClean="0">
                <a:solidFill>
                  <a:srgbClr val="000000"/>
                </a:solidFill>
                <a:latin typeface="Arial" pitchFamily="34" charset="0"/>
              </a:rPr>
              <a:t>centra</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de los </a:t>
            </a:r>
            <a:r>
              <a:rPr lang="en-GB" sz="1000" dirty="0" err="1" smtClean="0">
                <a:solidFill>
                  <a:srgbClr val="000000"/>
                </a:solidFill>
                <a:latin typeface="Arial" pitchFamily="34" charset="0"/>
              </a:rPr>
              <a:t>conocimientos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uso</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nivel</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mundial</a:t>
            </a:r>
            <a:r>
              <a:rPr lang="en-GB" sz="1000" dirty="0" smtClean="0">
                <a:solidFill>
                  <a:srgbClr val="000000"/>
                </a:solidFill>
                <a:latin typeface="Arial" pitchFamily="34" charset="0"/>
              </a:rPr>
              <a:t> y de </a:t>
            </a:r>
            <a:r>
              <a:rPr lang="en-GB" sz="1000" dirty="0" err="1" smtClean="0">
                <a:solidFill>
                  <a:srgbClr val="000000"/>
                </a:solidFill>
                <a:latin typeface="Arial" pitchFamily="34" charset="0"/>
              </a:rPr>
              <a:t>generalización</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otros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contextos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situaciones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suelen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aplicar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metodología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más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rigurosa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asegurar</a:t>
            </a:r>
            <a:r>
              <a:rPr lang="en-GB" sz="1000" dirty="0" smtClean="0">
                <a:solidFill>
                  <a:srgbClr val="000000"/>
                </a:solidFill>
                <a:latin typeface="Arial" pitchFamily="34" charset="0"/>
              </a:rPr>
              <a:t> un mayor </a:t>
            </a:r>
            <a:r>
              <a:rPr lang="en-GB" sz="1000" dirty="0" err="1" smtClean="0">
                <a:solidFill>
                  <a:srgbClr val="000000"/>
                </a:solidFill>
                <a:latin typeface="Arial" pitchFamily="34" charset="0"/>
              </a:rPr>
              <a:t>grado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precisión</a:t>
            </a:r>
            <a:r>
              <a:rPr lang="en-GB" sz="1000" dirty="0" smtClean="0">
                <a:solidFill>
                  <a:srgbClr val="000000"/>
                </a:solidFill>
                <a:latin typeface="Arial" pitchFamily="34" charset="0"/>
              </a:rPr>
              <a:t> en la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y la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generada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permitir</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generalización</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aplicación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más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amplia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más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allá</a:t>
            </a:r>
            <a:r>
              <a:rPr lang="en-GB" sz="1000" dirty="0" smtClean="0">
                <a:solidFill>
                  <a:srgbClr val="000000"/>
                </a:solidFill>
                <a:latin typeface="Arial" pitchFamily="34" charset="0"/>
              </a:rPr>
              <a:t> de un </a:t>
            </a:r>
            <a:r>
              <a:rPr lang="en-GB" sz="1000" dirty="0" err="1" smtClean="0">
                <a:solidFill>
                  <a:srgbClr val="000000"/>
                </a:solidFill>
                <a:latin typeface="Arial" pitchFamily="34" charset="0"/>
              </a:rPr>
              <a:t>contexto</a:t>
            </a:r>
            <a:r>
              <a:rPr lang="en-GB" sz="1000" dirty="0" smtClean="0">
                <a:solidFill>
                  <a:srgbClr val="000000"/>
                </a:solidFill>
                <a:latin typeface="Arial" pitchFamily="34" charset="0"/>
              </a:rPr>
              <a:t> particular. Las </a:t>
            </a:r>
            <a:r>
              <a:rPr lang="en-GB" sz="1000" dirty="0" err="1" smtClean="0">
                <a:solidFill>
                  <a:srgbClr val="000000"/>
                </a:solidFill>
                <a:latin typeface="Arial" pitchFamily="34" charset="0"/>
              </a:rPr>
              <a:t>evaluaciones</a:t>
            </a:r>
            <a:r>
              <a:rPr lang="en-GB" sz="1000" dirty="0" smtClean="0">
                <a:solidFill>
                  <a:srgbClr val="000000"/>
                </a:solidFill>
                <a:latin typeface="Arial" pitchFamily="34" charset="0"/>
              </a:rPr>
              <a:t> no </a:t>
            </a:r>
            <a:r>
              <a:rPr lang="en-GB" sz="1000" dirty="0" err="1" smtClean="0">
                <a:solidFill>
                  <a:srgbClr val="000000"/>
                </a:solidFill>
                <a:latin typeface="Arial" pitchFamily="34" charset="0"/>
              </a:rPr>
              <a:t>deben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considerarse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hecho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aislado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sino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parte de un </a:t>
            </a:r>
            <a:r>
              <a:rPr lang="en-GB" sz="1000" dirty="0" err="1" smtClean="0">
                <a:solidFill>
                  <a:srgbClr val="000000"/>
                </a:solidFill>
                <a:latin typeface="Arial" pitchFamily="34" charset="0"/>
              </a:rPr>
              <a:t>ejercicio</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diferentes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interesadas</a:t>
            </a:r>
            <a:r>
              <a:rPr lang="en-GB" sz="1000" dirty="0" smtClean="0">
                <a:solidFill>
                  <a:srgbClr val="000000"/>
                </a:solidFill>
                <a:latin typeface="Arial" pitchFamily="34" charset="0"/>
              </a:rPr>
              <a:t> son </a:t>
            </a:r>
            <a:r>
              <a:rPr lang="en-GB" sz="1000" dirty="0" err="1" smtClean="0">
                <a:solidFill>
                  <a:srgbClr val="000000"/>
                </a:solidFill>
                <a:latin typeface="Arial" pitchFamily="34" charset="0"/>
              </a:rPr>
              <a:t>capaces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participar</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proceso</a:t>
            </a:r>
            <a:r>
              <a:rPr lang="en-GB" sz="1000" dirty="0" smtClean="0">
                <a:solidFill>
                  <a:srgbClr val="000000"/>
                </a:solidFill>
                <a:latin typeface="Arial" pitchFamily="34" charset="0"/>
              </a:rPr>
              <a:t> continuo de </a:t>
            </a:r>
            <a:r>
              <a:rPr lang="en-GB" sz="1000" dirty="0" err="1" smtClean="0">
                <a:solidFill>
                  <a:srgbClr val="000000"/>
                </a:solidFill>
                <a:latin typeface="Arial" pitchFamily="34" charset="0"/>
              </a:rPr>
              <a:t>generar</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aplicar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conocimientos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evaluativos</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marco</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evaluación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genera </a:t>
            </a:r>
            <a:r>
              <a:rPr lang="en-GB" sz="1000" dirty="0" err="1" smtClean="0">
                <a:solidFill>
                  <a:srgbClr val="000000"/>
                </a:solidFill>
                <a:latin typeface="Arial" pitchFamily="34" charset="0"/>
              </a:rPr>
              <a:t>conocimiento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promueve</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aprendizaje</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guía</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acción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medio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importante</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capacidad</a:t>
            </a:r>
            <a:r>
              <a:rPr lang="en-GB" sz="1000" dirty="0" smtClean="0">
                <a:solidFill>
                  <a:srgbClr val="000000"/>
                </a:solidFill>
                <a:latin typeface="Arial" pitchFamily="34" charset="0"/>
              </a:rPr>
              <a:t> y la </a:t>
            </a:r>
            <a:r>
              <a:rPr lang="en-GB" sz="1000" dirty="0" err="1" smtClean="0">
                <a:solidFill>
                  <a:srgbClr val="000000"/>
                </a:solidFill>
                <a:latin typeface="Arial" pitchFamily="34" charset="0"/>
              </a:rPr>
              <a:t>sostenibilidad</a:t>
            </a:r>
            <a:r>
              <a:rPr lang="en-GB" sz="1000" dirty="0" smtClean="0">
                <a:solidFill>
                  <a:srgbClr val="000000"/>
                </a:solidFill>
                <a:latin typeface="Arial" pitchFamily="34" charset="0"/>
              </a:rPr>
              <a:t> de los </a:t>
            </a:r>
            <a:r>
              <a:rPr lang="en-GB" sz="1000" dirty="0" err="1" smtClean="0">
                <a:solidFill>
                  <a:srgbClr val="000000"/>
                </a:solidFill>
                <a:latin typeface="Arial" pitchFamily="34" charset="0"/>
              </a:rPr>
              <a:t>resultados</a:t>
            </a:r>
            <a:r>
              <a:rPr lang="en-GB" sz="1000" dirty="0" smtClean="0">
                <a:solidFill>
                  <a:srgbClr val="000000"/>
                </a:solidFill>
                <a:latin typeface="Arial" pitchFamily="34" charset="0"/>
              </a:rPr>
              <a:t>. </a:t>
            </a:r>
          </a:p>
        </p:txBody>
      </p:sp>
      <p:sp>
        <p:nvSpPr>
          <p:cNvPr id="139268"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3A280287-F08B-46D5-9E4D-8A59327DFEDB}" type="slidenum">
              <a:rPr lang="en-GB" smtClean="0">
                <a:solidFill>
                  <a:srgbClr val="000000"/>
                </a:solidFill>
              </a:rPr>
              <a:pPr eaLnBrk="0" hangingPunct="0">
                <a:buSzPct val="100000"/>
                <a:buFont typeface="Arial" pitchFamily="34" charset="0"/>
                <a:buNone/>
              </a:pPr>
              <a:t>45</a:t>
            </a:fld>
            <a:endParaRPr lang="en-GB" smtClean="0">
              <a:solidFill>
                <a:srgbClr val="000000"/>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p:cNvSpPr>
            <a:spLocks noGrp="1" noRot="1" noChangeAspect="1" noTextEdit="1"/>
          </p:cNvSpPr>
          <p:nvPr>
            <p:ph type="sldImg"/>
          </p:nvPr>
        </p:nvSpPr>
        <p:spPr>
          <a:ln/>
        </p:spPr>
      </p:sp>
      <p:sp>
        <p:nvSpPr>
          <p:cNvPr id="140291" name="Notes Placeholder 2"/>
          <p:cNvSpPr>
            <a:spLocks noGrp="1"/>
          </p:cNvSpPr>
          <p:nvPr>
            <p:ph type="body" idx="1"/>
          </p:nvPr>
        </p:nvSpPr>
        <p:spPr>
          <a:noFill/>
        </p:spPr>
        <p:txBody>
          <a:bodyPr/>
          <a:lstStyle/>
          <a:p>
            <a:r>
              <a:rPr lang="en-GB" dirty="0">
                <a:solidFill>
                  <a:srgbClr val="000000"/>
                </a:solidFill>
                <a:latin typeface="Arial" pitchFamily="34" charset="0"/>
              </a:rPr>
              <a:t>DIAPOSITIVA ESCONDIDA</a:t>
            </a:r>
          </a:p>
          <a:p>
            <a:endParaRPr lang="en-GB" dirty="0" smtClean="0">
              <a:solidFill>
                <a:srgbClr val="000000"/>
              </a:solidFill>
              <a:latin typeface="Arial" pitchFamily="34" charset="0"/>
              <a:ea typeface="ＭＳ Ｐゴシック" pitchFamily="34" charset="-128"/>
              <a:sym typeface="Wingdings" pitchFamily="2" charset="2"/>
            </a:endParaRPr>
          </a:p>
          <a:p>
            <a:endParaRPr lang="en-GB" dirty="0">
              <a:solidFill>
                <a:srgbClr val="000000"/>
              </a:solidFill>
              <a:latin typeface="Arial" pitchFamily="34" charset="0"/>
              <a:ea typeface="ＭＳ Ｐゴシック" pitchFamily="34" charset="-128"/>
              <a:sym typeface="Wingdings" pitchFamily="2" charset="2"/>
            </a:endParaRPr>
          </a:p>
          <a:p>
            <a:r>
              <a:rPr lang="en-GB" dirty="0" smtClean="0">
                <a:solidFill>
                  <a:srgbClr val="000000"/>
                </a:solidFill>
                <a:latin typeface="Arial" pitchFamily="34" charset="0"/>
                <a:ea typeface="ＭＳ Ｐゴシック" pitchFamily="34" charset="-128"/>
                <a:sym typeface="Wingdings" pitchFamily="2" charset="2"/>
              </a:rPr>
              <a:t>El </a:t>
            </a:r>
            <a:r>
              <a:rPr lang="en-GB" dirty="0" err="1" smtClean="0">
                <a:solidFill>
                  <a:srgbClr val="000000"/>
                </a:solidFill>
                <a:latin typeface="Arial" pitchFamily="34" charset="0"/>
                <a:ea typeface="ＭＳ Ｐゴシック" pitchFamily="34" charset="-128"/>
                <a:sym typeface="Wingdings" pitchFamily="2" charset="2"/>
              </a:rPr>
              <a:t>requerimiento</a:t>
            </a:r>
            <a:r>
              <a:rPr lang="en-GB" dirty="0" smtClean="0">
                <a:solidFill>
                  <a:srgbClr val="000000"/>
                </a:solidFill>
                <a:latin typeface="Arial" pitchFamily="34" charset="0"/>
                <a:ea typeface="ＭＳ Ｐゴシック" pitchFamily="34" charset="-128"/>
                <a:sym typeface="Wingdings" pitchFamily="2" charset="2"/>
              </a:rPr>
              <a:t> de </a:t>
            </a:r>
            <a:r>
              <a:rPr lang="en-GB" dirty="0" err="1" smtClean="0">
                <a:solidFill>
                  <a:srgbClr val="000000"/>
                </a:solidFill>
                <a:latin typeface="Arial" pitchFamily="34" charset="0"/>
                <a:ea typeface="ＭＳ Ｐゴシック" pitchFamily="34" charset="-128"/>
                <a:sym typeface="Wingdings" pitchFamily="2" charset="2"/>
              </a:rPr>
              <a:t>seguimiento</a:t>
            </a:r>
            <a:r>
              <a:rPr lang="en-GB" dirty="0" smtClean="0">
                <a:solidFill>
                  <a:srgbClr val="000000"/>
                </a:solidFill>
                <a:latin typeface="Arial" pitchFamily="34" charset="0"/>
                <a:ea typeface="ＭＳ Ｐゴシック" pitchFamily="34" charset="-128"/>
                <a:sym typeface="Wingdings" pitchFamily="2" charset="2"/>
              </a:rPr>
              <a:t> </a:t>
            </a:r>
            <a:r>
              <a:rPr lang="en-GB" dirty="0" smtClean="0">
                <a:solidFill>
                  <a:srgbClr val="000000"/>
                </a:solidFill>
                <a:latin typeface="Arial" pitchFamily="34" charset="0"/>
                <a:ea typeface="ＭＳ Ｐゴシック" pitchFamily="34" charset="-128"/>
                <a:sym typeface="Wingdings" pitchFamily="2" charset="2"/>
              </a:rPr>
              <a:t>e </a:t>
            </a:r>
            <a:r>
              <a:rPr lang="en-GB" dirty="0" err="1" smtClean="0">
                <a:solidFill>
                  <a:srgbClr val="000000"/>
                </a:solidFill>
                <a:latin typeface="Arial" pitchFamily="34" charset="0"/>
                <a:ea typeface="ＭＳ Ｐゴシック" pitchFamily="34" charset="-128"/>
                <a:sym typeface="Wingdings" pitchFamily="2" charset="2"/>
              </a:rPr>
              <a:t>información</a:t>
            </a:r>
            <a:r>
              <a:rPr lang="en-GB" dirty="0" smtClean="0">
                <a:solidFill>
                  <a:srgbClr val="000000"/>
                </a:solidFill>
                <a:latin typeface="Arial" pitchFamily="34" charset="0"/>
                <a:ea typeface="ＭＳ Ｐゴシック" pitchFamily="34" charset="-128"/>
                <a:sym typeface="Wingdings" pitchFamily="2" charset="2"/>
              </a:rPr>
              <a:t> </a:t>
            </a:r>
            <a:r>
              <a:rPr lang="en-GB" dirty="0" err="1" smtClean="0">
                <a:solidFill>
                  <a:srgbClr val="000000"/>
                </a:solidFill>
                <a:latin typeface="Arial" pitchFamily="34" charset="0"/>
                <a:ea typeface="ＭＳ Ｐゴシック" pitchFamily="34" charset="-128"/>
                <a:sym typeface="Wingdings" pitchFamily="2" charset="2"/>
              </a:rPr>
              <a:t>paralelos</a:t>
            </a:r>
            <a:r>
              <a:rPr lang="en-GB" dirty="0" smtClean="0">
                <a:solidFill>
                  <a:srgbClr val="000000"/>
                </a:solidFill>
                <a:latin typeface="Arial" pitchFamily="34" charset="0"/>
                <a:ea typeface="ＭＳ Ｐゴシック" pitchFamily="34" charset="-128"/>
                <a:sym typeface="Wingdings" pitchFamily="2" charset="2"/>
              </a:rPr>
              <a:t> del MANUD y de </a:t>
            </a:r>
            <a:r>
              <a:rPr lang="en-GB" dirty="0" err="1" smtClean="0">
                <a:solidFill>
                  <a:srgbClr val="000000"/>
                </a:solidFill>
                <a:latin typeface="Arial" pitchFamily="34" charset="0"/>
                <a:ea typeface="ＭＳ Ｐゴシック" pitchFamily="34" charset="-128"/>
                <a:sym typeface="Wingdings" pitchFamily="2" charset="2"/>
              </a:rPr>
              <a:t>Agencias</a:t>
            </a:r>
            <a:r>
              <a:rPr lang="en-GB" dirty="0" smtClean="0">
                <a:solidFill>
                  <a:srgbClr val="000000"/>
                </a:solidFill>
                <a:latin typeface="Arial" pitchFamily="34" charset="0"/>
                <a:ea typeface="ＭＳ Ｐゴシック" pitchFamily="34" charset="-128"/>
                <a:sym typeface="Wingdings" pitchFamily="2" charset="2"/>
              </a:rPr>
              <a:t> </a:t>
            </a:r>
            <a:r>
              <a:rPr lang="en-GB" dirty="0" err="1" smtClean="0">
                <a:solidFill>
                  <a:srgbClr val="000000"/>
                </a:solidFill>
                <a:latin typeface="Arial" pitchFamily="34" charset="0"/>
                <a:ea typeface="ＭＳ Ｐゴシック" pitchFamily="34" charset="-128"/>
                <a:sym typeface="Wingdings" pitchFamily="2" charset="2"/>
              </a:rPr>
              <a:t>desborda</a:t>
            </a:r>
            <a:r>
              <a:rPr lang="en-GB" dirty="0" smtClean="0">
                <a:solidFill>
                  <a:srgbClr val="000000"/>
                </a:solidFill>
                <a:latin typeface="Arial" pitchFamily="34" charset="0"/>
                <a:ea typeface="ＭＳ Ｐゴシック" pitchFamily="34" charset="-128"/>
                <a:sym typeface="Wingdings" pitchFamily="2" charset="2"/>
              </a:rPr>
              <a:t> la </a:t>
            </a:r>
            <a:r>
              <a:rPr lang="en-GB" dirty="0" err="1" smtClean="0">
                <a:solidFill>
                  <a:srgbClr val="000000"/>
                </a:solidFill>
                <a:latin typeface="Arial" pitchFamily="34" charset="0"/>
                <a:ea typeface="ＭＳ Ｐゴシック" pitchFamily="34" charset="-128"/>
                <a:sym typeface="Wingdings" pitchFamily="2" charset="2"/>
              </a:rPr>
              <a:t>capacidad</a:t>
            </a:r>
            <a:r>
              <a:rPr lang="en-GB" dirty="0" smtClean="0">
                <a:solidFill>
                  <a:srgbClr val="000000"/>
                </a:solidFill>
                <a:latin typeface="Arial" pitchFamily="34" charset="0"/>
                <a:ea typeface="ＭＳ Ｐゴシック" pitchFamily="34" charset="-128"/>
                <a:sym typeface="Wingdings" pitchFamily="2" charset="2"/>
              </a:rPr>
              <a:t> de la ONU a </a:t>
            </a:r>
            <a:r>
              <a:rPr lang="en-GB" dirty="0" err="1" smtClean="0">
                <a:solidFill>
                  <a:srgbClr val="000000"/>
                </a:solidFill>
                <a:latin typeface="Arial" pitchFamily="34" charset="0"/>
                <a:ea typeface="ＭＳ Ｐゴシック" pitchFamily="34" charset="-128"/>
                <a:sym typeface="Wingdings" pitchFamily="2" charset="2"/>
              </a:rPr>
              <a:t>nivel</a:t>
            </a:r>
            <a:r>
              <a:rPr lang="en-GB" dirty="0" smtClean="0">
                <a:solidFill>
                  <a:srgbClr val="000000"/>
                </a:solidFill>
                <a:latin typeface="Arial" pitchFamily="34" charset="0"/>
                <a:ea typeface="ＭＳ Ｐゴシック" pitchFamily="34" charset="-128"/>
                <a:sym typeface="Wingdings" pitchFamily="2" charset="2"/>
              </a:rPr>
              <a:t> de </a:t>
            </a:r>
            <a:r>
              <a:rPr lang="en-GB" dirty="0" err="1" smtClean="0">
                <a:solidFill>
                  <a:srgbClr val="000000"/>
                </a:solidFill>
                <a:latin typeface="Arial" pitchFamily="34" charset="0"/>
                <a:ea typeface="ＭＳ Ｐゴシック" pitchFamily="34" charset="-128"/>
                <a:sym typeface="Wingdings" pitchFamily="2" charset="2"/>
              </a:rPr>
              <a:t>país</a:t>
            </a:r>
            <a:endParaRPr lang="en-GB" dirty="0" smtClean="0">
              <a:solidFill>
                <a:srgbClr val="000000"/>
              </a:solidFill>
              <a:latin typeface="Arial" pitchFamily="34" charset="0"/>
              <a:ea typeface="ＭＳ Ｐゴシック" pitchFamily="34" charset="-128"/>
              <a:sym typeface="Wingdings" pitchFamily="2" charset="2"/>
            </a:endParaRPr>
          </a:p>
        </p:txBody>
      </p:sp>
      <p:sp>
        <p:nvSpPr>
          <p:cNvPr id="140292"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AFBD9290-8279-43C5-9969-656DDECA6AFE}" type="slidenum">
              <a:rPr lang="en-GB" smtClean="0">
                <a:solidFill>
                  <a:srgbClr val="000000"/>
                </a:solidFill>
              </a:rPr>
              <a:pPr eaLnBrk="0" hangingPunct="0">
                <a:buSzPct val="100000"/>
                <a:buFont typeface="Arial" pitchFamily="34" charset="0"/>
                <a:buNone/>
              </a:pPr>
              <a:t>46</a:t>
            </a:fld>
            <a:endParaRPr lang="en-GB" smtClean="0">
              <a:solidFill>
                <a:srgbClr val="000000"/>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p:spPr>
        <p:txBody>
          <a:bodyPr/>
          <a:lstStyle/>
          <a:p>
            <a:r>
              <a:rPr lang="en-GB" dirty="0">
                <a:solidFill>
                  <a:srgbClr val="000000"/>
                </a:solidFill>
                <a:latin typeface="Arial" pitchFamily="34" charset="0"/>
              </a:rPr>
              <a:t>DIAPOSITIVA ESCONDIDA</a:t>
            </a:r>
          </a:p>
          <a:p>
            <a:endParaRPr lang="en-CA" dirty="0" smtClean="0">
              <a:latin typeface="Arial" pitchFamily="34" charset="0"/>
            </a:endParaRPr>
          </a:p>
        </p:txBody>
      </p:sp>
      <p:sp>
        <p:nvSpPr>
          <p:cNvPr id="141316"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56C1407D-735E-4DE6-90A8-D240BCC80506}" type="slidenum">
              <a:rPr lang="en-GB" smtClean="0">
                <a:solidFill>
                  <a:srgbClr val="000000"/>
                </a:solidFill>
              </a:rPr>
              <a:pPr eaLnBrk="0" hangingPunct="0">
                <a:buSzPct val="100000"/>
                <a:buFont typeface="Arial" pitchFamily="34" charset="0"/>
                <a:buNone/>
              </a:pPr>
              <a:t>47</a:t>
            </a:fld>
            <a:endParaRPr lang="en-GB" smtClean="0">
              <a:solidFill>
                <a:srgbClr val="000000"/>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p:spPr>
        <p:txBody>
          <a:bodyPr/>
          <a:lstStyle/>
          <a:p>
            <a:r>
              <a:rPr lang="en-GB" dirty="0">
                <a:solidFill>
                  <a:srgbClr val="000000"/>
                </a:solidFill>
                <a:latin typeface="Arial" pitchFamily="34" charset="0"/>
              </a:rPr>
              <a:t>DIAPOSITIVA ESCONDIDA</a:t>
            </a:r>
          </a:p>
          <a:p>
            <a:endParaRPr lang="en-CA" dirty="0" smtClean="0">
              <a:latin typeface="Arial" pitchFamily="34" charset="0"/>
            </a:endParaRPr>
          </a:p>
        </p:txBody>
      </p:sp>
      <p:sp>
        <p:nvSpPr>
          <p:cNvPr id="142340"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F457A6D3-6D77-4544-ABEE-575C6A99B971}" type="slidenum">
              <a:rPr lang="en-GB" smtClean="0">
                <a:solidFill>
                  <a:srgbClr val="000000"/>
                </a:solidFill>
              </a:rPr>
              <a:pPr eaLnBrk="0" hangingPunct="0">
                <a:buSzPct val="100000"/>
                <a:buFont typeface="Arial" pitchFamily="34" charset="0"/>
                <a:buNone/>
              </a:pPr>
              <a:t>48</a:t>
            </a:fld>
            <a:endParaRPr lang="en-GB" smtClean="0">
              <a:solidFill>
                <a:srgbClr val="000000"/>
              </a:solidFil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xfrm>
            <a:off x="1431925" y="782638"/>
            <a:ext cx="3983038" cy="2987675"/>
          </a:xfrm>
          <a:ln/>
        </p:spPr>
      </p:sp>
      <p:sp>
        <p:nvSpPr>
          <p:cNvPr id="143363" name="Notes Placeholder 2"/>
          <p:cNvSpPr>
            <a:spLocks noGrp="1"/>
          </p:cNvSpPr>
          <p:nvPr>
            <p:ph type="body" idx="1"/>
          </p:nvPr>
        </p:nvSpPr>
        <p:spPr>
          <a:xfrm>
            <a:off x="462779" y="3988914"/>
            <a:ext cx="5872117" cy="5144446"/>
          </a:xfrm>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900" dirty="0" smtClean="0">
                <a:solidFill>
                  <a:srgbClr val="000000"/>
                </a:solidFill>
                <a:latin typeface="Arial" pitchFamily="34" charset="0"/>
              </a:rPr>
              <a:t>DIAPOSITIVA ESCONDIDA</a:t>
            </a:r>
          </a:p>
          <a:p>
            <a:r>
              <a:rPr lang="en-GB" sz="900" b="1" i="1" dirty="0" smtClean="0">
                <a:solidFill>
                  <a:srgbClr val="000000"/>
                </a:solidFill>
                <a:latin typeface="Arial" pitchFamily="34" charset="0"/>
              </a:rPr>
              <a:t>Manual GBR, p.29-29.</a:t>
            </a:r>
          </a:p>
          <a:p>
            <a:r>
              <a:rPr lang="en-GB" sz="900" b="1" dirty="0" err="1" smtClean="0">
                <a:solidFill>
                  <a:srgbClr val="000000"/>
                </a:solidFill>
                <a:latin typeface="Arial" pitchFamily="34" charset="0"/>
              </a:rPr>
              <a:t>seguimiento</a:t>
            </a:r>
            <a:r>
              <a:rPr lang="en-GB" sz="900" b="1" dirty="0" smtClean="0">
                <a:solidFill>
                  <a:srgbClr val="000000"/>
                </a:solidFill>
                <a:latin typeface="Arial" pitchFamily="34" charset="0"/>
              </a:rPr>
              <a:t> </a:t>
            </a:r>
            <a:r>
              <a:rPr lang="en-GB" sz="900" b="1" dirty="0" smtClean="0">
                <a:solidFill>
                  <a:srgbClr val="000000"/>
                </a:solidFill>
                <a:latin typeface="Arial" pitchFamily="34" charset="0"/>
              </a:rPr>
              <a:t>y </a:t>
            </a:r>
            <a:r>
              <a:rPr lang="en-GB" sz="900" b="1" dirty="0" err="1" smtClean="0">
                <a:solidFill>
                  <a:srgbClr val="000000"/>
                </a:solidFill>
                <a:latin typeface="Arial" pitchFamily="34" charset="0"/>
              </a:rPr>
              <a:t>Evaluación</a:t>
            </a:r>
            <a:r>
              <a:rPr lang="en-GB" sz="900" b="1" dirty="0" smtClean="0">
                <a:solidFill>
                  <a:srgbClr val="000000"/>
                </a:solidFill>
                <a:latin typeface="Arial" pitchFamily="34" charset="0"/>
              </a:rPr>
              <a:t> del MANUD </a:t>
            </a:r>
            <a:r>
              <a:rPr lang="en-GB" sz="900" b="1" dirty="0" err="1" smtClean="0">
                <a:solidFill>
                  <a:srgbClr val="000000"/>
                </a:solidFill>
                <a:latin typeface="Arial" pitchFamily="34" charset="0"/>
              </a:rPr>
              <a:t>como</a:t>
            </a:r>
            <a:r>
              <a:rPr lang="en-GB" sz="900" b="1" dirty="0" smtClean="0">
                <a:solidFill>
                  <a:srgbClr val="000000"/>
                </a:solidFill>
                <a:latin typeface="Arial" pitchFamily="34" charset="0"/>
              </a:rPr>
              <a:t> un </a:t>
            </a:r>
            <a:r>
              <a:rPr lang="en-GB" sz="900" b="1" dirty="0" err="1" smtClean="0">
                <a:solidFill>
                  <a:srgbClr val="000000"/>
                </a:solidFill>
                <a:latin typeface="Arial" pitchFamily="34" charset="0"/>
              </a:rPr>
              <a:t>sistema</a:t>
            </a:r>
            <a:r>
              <a:rPr lang="en-GB" sz="900" b="1" dirty="0" smtClean="0">
                <a:solidFill>
                  <a:srgbClr val="000000"/>
                </a:solidFill>
                <a:latin typeface="Arial" pitchFamily="34" charset="0"/>
              </a:rPr>
              <a:t> </a:t>
            </a:r>
          </a:p>
          <a:p>
            <a:r>
              <a:rPr lang="en-GB" sz="900" dirty="0" smtClean="0">
                <a:solidFill>
                  <a:srgbClr val="000000"/>
                </a:solidFill>
                <a:latin typeface="Arial" pitchFamily="34" charset="0"/>
              </a:rPr>
              <a:t>Los UNCT </a:t>
            </a:r>
            <a:r>
              <a:rPr lang="en-GB" sz="900" dirty="0" err="1" smtClean="0">
                <a:solidFill>
                  <a:srgbClr val="000000"/>
                </a:solidFill>
                <a:latin typeface="Arial" pitchFamily="34" charset="0"/>
              </a:rPr>
              <a:t>necesitan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garantizar</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puesta</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marcha</a:t>
            </a:r>
            <a:r>
              <a:rPr lang="en-GB" sz="900" dirty="0" smtClean="0">
                <a:solidFill>
                  <a:srgbClr val="000000"/>
                </a:solidFill>
                <a:latin typeface="Arial" pitchFamily="34" charset="0"/>
              </a:rPr>
              <a:t> de un </a:t>
            </a:r>
            <a:r>
              <a:rPr lang="en-GB" sz="900" dirty="0" err="1" smtClean="0">
                <a:solidFill>
                  <a:srgbClr val="000000"/>
                </a:solidFill>
                <a:latin typeface="Arial" pitchFamily="34" charset="0"/>
              </a:rPr>
              <a:t>sistema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efectivo</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vigilar</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evaluar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su</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trabajo</a:t>
            </a:r>
            <a:r>
              <a:rPr lang="en-GB" sz="900" dirty="0" smtClean="0">
                <a:solidFill>
                  <a:srgbClr val="000000"/>
                </a:solidFill>
                <a:latin typeface="Arial" pitchFamily="34" charset="0"/>
              </a:rPr>
              <a:t> antes de la </a:t>
            </a:r>
            <a:r>
              <a:rPr lang="en-GB" sz="900" dirty="0" err="1" smtClean="0">
                <a:solidFill>
                  <a:srgbClr val="000000"/>
                </a:solidFill>
                <a:latin typeface="Arial" pitchFamily="34" charset="0"/>
              </a:rPr>
              <a:t>aplicación</a:t>
            </a:r>
            <a:r>
              <a:rPr lang="en-GB" sz="900" dirty="0" smtClean="0">
                <a:solidFill>
                  <a:srgbClr val="000000"/>
                </a:solidFill>
                <a:latin typeface="Arial" pitchFamily="34" charset="0"/>
              </a:rPr>
              <a:t> de la </a:t>
            </a:r>
            <a:r>
              <a:rPr lang="en-GB" sz="900" dirty="0" err="1" smtClean="0">
                <a:solidFill>
                  <a:srgbClr val="000000"/>
                </a:solidFill>
                <a:latin typeface="Arial" pitchFamily="34" charset="0"/>
              </a:rPr>
              <a:t>labor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programática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bajo</a:t>
            </a:r>
            <a:r>
              <a:rPr lang="en-GB" sz="900" dirty="0" smtClean="0">
                <a:solidFill>
                  <a:srgbClr val="000000"/>
                </a:solidFill>
                <a:latin typeface="Arial" pitchFamily="34" charset="0"/>
              </a:rPr>
              <a:t> el MANUD. En la </a:t>
            </a:r>
            <a:r>
              <a:rPr lang="en-GB" sz="900" dirty="0" err="1" smtClean="0">
                <a:solidFill>
                  <a:srgbClr val="000000"/>
                </a:solidFill>
                <a:latin typeface="Arial" pitchFamily="34" charset="0"/>
              </a:rPr>
              <a:t>práctica</a:t>
            </a:r>
            <a:r>
              <a:rPr lang="en-GB" sz="900" dirty="0" smtClean="0">
                <a:solidFill>
                  <a:srgbClr val="000000"/>
                </a:solidFill>
                <a:latin typeface="Arial" pitchFamily="34" charset="0"/>
              </a:rPr>
              <a:t>, hay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considerar</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prever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inicialmente</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etapa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planificación</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análisis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cuando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encuentran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primera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vez</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cuestiones</a:t>
            </a:r>
            <a:r>
              <a:rPr lang="en-GB" sz="900" dirty="0" smtClean="0">
                <a:solidFill>
                  <a:srgbClr val="000000"/>
                </a:solidFill>
                <a:latin typeface="Arial" pitchFamily="34" charset="0"/>
              </a:rPr>
              <a:t> clave, tales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datos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capacidades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nacionales</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err="1" smtClean="0">
                <a:solidFill>
                  <a:srgbClr val="000000"/>
                </a:solidFill>
                <a:latin typeface="Arial" pitchFamily="34" charset="0"/>
              </a:rPr>
              <a:t>necesidades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compromiso</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interesados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Siempre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fácil</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desarrollar</a:t>
            </a:r>
            <a:r>
              <a:rPr lang="en-GB" sz="900" dirty="0" smtClean="0">
                <a:solidFill>
                  <a:srgbClr val="000000"/>
                </a:solidFill>
                <a:latin typeface="Arial" pitchFamily="34" charset="0"/>
              </a:rPr>
              <a:t> tales planes </a:t>
            </a:r>
            <a:r>
              <a:rPr lang="en-GB" sz="900" dirty="0" err="1" smtClean="0">
                <a:solidFill>
                  <a:srgbClr val="000000"/>
                </a:solidFill>
                <a:latin typeface="Arial" pitchFamily="34" charset="0"/>
              </a:rPr>
              <a:t>iniciales</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smtClean="0">
                <a:solidFill>
                  <a:srgbClr val="000000"/>
                </a:solidFill>
                <a:latin typeface="Arial" pitchFamily="34" charset="0"/>
              </a:rPr>
              <a:t>al </a:t>
            </a:r>
            <a:r>
              <a:rPr lang="en-GB" sz="900" dirty="0" err="1" smtClean="0">
                <a:solidFill>
                  <a:srgbClr val="000000"/>
                </a:solidFill>
                <a:latin typeface="Arial" pitchFamily="34" charset="0"/>
              </a:rPr>
              <a:t>comienzo</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proceso</a:t>
            </a:r>
            <a:r>
              <a:rPr lang="en-GB" sz="900" dirty="0" smtClean="0">
                <a:solidFill>
                  <a:srgbClr val="000000"/>
                </a:solidFill>
                <a:latin typeface="Arial" pitchFamily="34" charset="0"/>
              </a:rPr>
              <a:t> del MANUD y </a:t>
            </a:r>
            <a:r>
              <a:rPr lang="en-GB" sz="900" dirty="0" err="1" smtClean="0">
                <a:solidFill>
                  <a:srgbClr val="000000"/>
                </a:solidFill>
                <a:latin typeface="Arial" pitchFamily="34" charset="0"/>
              </a:rPr>
              <a:t>luego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gradualmente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fortalecerlos</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medida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miembros</a:t>
            </a:r>
            <a:r>
              <a:rPr lang="en-GB" sz="900" dirty="0" smtClean="0">
                <a:solidFill>
                  <a:srgbClr val="000000"/>
                </a:solidFill>
                <a:latin typeface="Arial" pitchFamily="34" charset="0"/>
              </a:rPr>
              <a:t> del UNCT </a:t>
            </a:r>
            <a:r>
              <a:rPr lang="en-GB" sz="900" dirty="0" err="1" smtClean="0">
                <a:solidFill>
                  <a:srgbClr val="000000"/>
                </a:solidFill>
                <a:latin typeface="Arial" pitchFamily="34" charset="0"/>
              </a:rPr>
              <a:t>pasan</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fases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aplicación</a:t>
            </a:r>
            <a:r>
              <a:rPr lang="en-GB" sz="900" dirty="0" smtClean="0">
                <a:solidFill>
                  <a:srgbClr val="000000"/>
                </a:solidFill>
                <a:latin typeface="Arial" pitchFamily="34" charset="0"/>
              </a:rPr>
              <a:t>. </a:t>
            </a:r>
          </a:p>
          <a:p>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interagenciales</a:t>
            </a:r>
            <a:r>
              <a:rPr lang="en-GB" sz="900" dirty="0" smtClean="0">
                <a:solidFill>
                  <a:srgbClr val="000000"/>
                </a:solidFill>
                <a:latin typeface="Arial" pitchFamily="34" charset="0"/>
              </a:rPr>
              <a:t> o </a:t>
            </a:r>
            <a:r>
              <a:rPr lang="en-GB" sz="900" dirty="0" err="1" smtClean="0">
                <a:solidFill>
                  <a:srgbClr val="000000"/>
                </a:solidFill>
                <a:latin typeface="Arial" pitchFamily="34" charset="0"/>
              </a:rPr>
              <a:t>grupos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temáticos</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err="1" smtClean="0">
                <a:solidFill>
                  <a:srgbClr val="000000"/>
                </a:solidFill>
                <a:latin typeface="Arial" pitchFamily="34" charset="0"/>
              </a:rPr>
              <a:t>vinculados</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mecanismos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nacionales</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ejemplo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mecanismos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coordinación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sectoriales</a:t>
            </a:r>
            <a:r>
              <a:rPr lang="en-GB" sz="900" dirty="0" smtClean="0">
                <a:solidFill>
                  <a:srgbClr val="000000"/>
                </a:solidFill>
                <a:latin typeface="Arial" pitchFamily="34" charset="0"/>
              </a:rPr>
              <a:t> - son </a:t>
            </a:r>
            <a:r>
              <a:rPr lang="en-GB" sz="900" dirty="0" err="1" smtClean="0">
                <a:solidFill>
                  <a:srgbClr val="000000"/>
                </a:solidFill>
                <a:latin typeface="Arial" pitchFamily="34" charset="0"/>
              </a:rPr>
              <a:t>vitales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garantizar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smtClean="0">
                <a:solidFill>
                  <a:srgbClr val="000000"/>
                </a:solidFill>
                <a:latin typeface="Arial" pitchFamily="34" charset="0"/>
              </a:rPr>
              <a:t>del </a:t>
            </a:r>
            <a:r>
              <a:rPr lang="en-GB" sz="900" dirty="0" err="1" smtClean="0">
                <a:solidFill>
                  <a:srgbClr val="000000"/>
                </a:solidFill>
                <a:latin typeface="Arial" pitchFamily="34" charset="0"/>
              </a:rPr>
              <a:t>sistema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Naciones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Unidas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sistema</a:t>
            </a:r>
            <a:r>
              <a:rPr lang="en-GB" sz="900" dirty="0" smtClean="0">
                <a:solidFill>
                  <a:srgbClr val="000000"/>
                </a:solidFill>
                <a:latin typeface="Arial" pitchFamily="34" charset="0"/>
              </a:rPr>
              <a:t> sea </a:t>
            </a:r>
            <a:r>
              <a:rPr lang="en-GB" sz="900" dirty="0" err="1" smtClean="0">
                <a:solidFill>
                  <a:srgbClr val="000000"/>
                </a:solidFill>
                <a:latin typeface="Arial" pitchFamily="34" charset="0"/>
              </a:rPr>
              <a:t>eficaz</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pertinente</a:t>
            </a:r>
            <a:r>
              <a:rPr lang="en-GB" sz="900" dirty="0" smtClean="0">
                <a:solidFill>
                  <a:srgbClr val="000000"/>
                </a:solidFill>
                <a:latin typeface="Arial" pitchFamily="34" charset="0"/>
              </a:rPr>
              <a:t> nacionalmente25. Las </a:t>
            </a:r>
            <a:r>
              <a:rPr lang="en-GB" sz="900" dirty="0" err="1" smtClean="0">
                <a:solidFill>
                  <a:srgbClr val="000000"/>
                </a:solidFill>
                <a:latin typeface="Arial" pitchFamily="34" charset="0"/>
              </a:rPr>
              <a:t>asociaciones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dentro</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sistemas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Naciones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Unidas</a:t>
            </a:r>
            <a:r>
              <a:rPr lang="en-GB" sz="900" dirty="0" smtClean="0">
                <a:solidFill>
                  <a:srgbClr val="000000"/>
                </a:solidFill>
                <a:latin typeface="Arial" pitchFamily="34" charset="0"/>
              </a:rPr>
              <a:t> y con </a:t>
            </a:r>
            <a:r>
              <a:rPr lang="en-GB" sz="900" dirty="0" err="1" smtClean="0">
                <a:solidFill>
                  <a:srgbClr val="000000"/>
                </a:solidFill>
                <a:latin typeface="Arial" pitchFamily="34" charset="0"/>
              </a:rPr>
              <a:t>asociados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externos</a:t>
            </a:r>
            <a:r>
              <a:rPr lang="en-GB" sz="900" dirty="0" smtClean="0">
                <a:solidFill>
                  <a:srgbClr val="000000"/>
                </a:solidFill>
                <a:latin typeface="Arial" pitchFamily="34" charset="0"/>
              </a:rPr>
              <a:t> son clave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smtClean="0">
                <a:solidFill>
                  <a:srgbClr val="000000"/>
                </a:solidFill>
                <a:latin typeface="Arial" pitchFamily="34" charset="0"/>
              </a:rPr>
              <a:t>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grupos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interagenciales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Naciones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Unidas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smtClean="0">
                <a:solidFill>
                  <a:srgbClr val="000000"/>
                </a:solidFill>
                <a:latin typeface="Arial" pitchFamily="34" charset="0"/>
              </a:rPr>
              <a:t>e </a:t>
            </a:r>
            <a:r>
              <a:rPr lang="en-GB" sz="900" dirty="0" err="1" smtClean="0">
                <a:solidFill>
                  <a:srgbClr val="000000"/>
                </a:solidFill>
                <a:latin typeface="Arial" pitchFamily="34" charset="0"/>
              </a:rPr>
              <a:t>informar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regularmente</a:t>
            </a:r>
            <a:r>
              <a:rPr lang="en-GB" sz="900" dirty="0" smtClean="0">
                <a:solidFill>
                  <a:srgbClr val="000000"/>
                </a:solidFill>
                <a:latin typeface="Arial" pitchFamily="34" charset="0"/>
              </a:rPr>
              <a:t> al UNCT </a:t>
            </a:r>
            <a:r>
              <a:rPr lang="en-GB" sz="900" dirty="0" err="1" smtClean="0">
                <a:solidFill>
                  <a:srgbClr val="000000"/>
                </a:solidFill>
                <a:latin typeface="Arial" pitchFamily="34" charset="0"/>
              </a:rPr>
              <a:t>sobre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rendimiento</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Como se </a:t>
            </a:r>
            <a:r>
              <a:rPr lang="en-GB" sz="900" dirty="0" err="1" smtClean="0">
                <a:solidFill>
                  <a:srgbClr val="000000"/>
                </a:solidFill>
                <a:latin typeface="Arial" pitchFamily="34" charset="0"/>
              </a:rPr>
              <a:t>mencionó</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anteriormente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deber</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información</a:t>
            </a:r>
            <a:r>
              <a:rPr lang="en-GB" sz="900" dirty="0" smtClean="0">
                <a:solidFill>
                  <a:srgbClr val="000000"/>
                </a:solidFill>
                <a:latin typeface="Arial" pitchFamily="34" charset="0"/>
              </a:rPr>
              <a:t> ha de </a:t>
            </a:r>
            <a:r>
              <a:rPr lang="en-GB" sz="900" dirty="0" err="1" smtClean="0">
                <a:solidFill>
                  <a:srgbClr val="000000"/>
                </a:solidFill>
                <a:latin typeface="Arial" pitchFamily="34" charset="0"/>
              </a:rPr>
              <a:t>estar</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medida</a:t>
            </a:r>
            <a:r>
              <a:rPr lang="en-GB" sz="900" dirty="0" smtClean="0">
                <a:solidFill>
                  <a:srgbClr val="000000"/>
                </a:solidFill>
                <a:latin typeface="Arial" pitchFamily="34" charset="0"/>
              </a:rPr>
              <a:t> de lo </a:t>
            </a:r>
            <a:r>
              <a:rPr lang="en-GB" sz="900" dirty="0" err="1" smtClean="0">
                <a:solidFill>
                  <a:srgbClr val="000000"/>
                </a:solidFill>
                <a:latin typeface="Arial" pitchFamily="34" charset="0"/>
              </a:rPr>
              <a:t>posible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basado</a:t>
            </a:r>
            <a:r>
              <a:rPr lang="en-GB" sz="900" dirty="0" smtClean="0">
                <a:solidFill>
                  <a:srgbClr val="000000"/>
                </a:solidFill>
                <a:latin typeface="Arial" pitchFamily="34" charset="0"/>
              </a:rPr>
              <a:t> en un </a:t>
            </a:r>
            <a:r>
              <a:rPr lang="en-GB" sz="900" dirty="0" err="1" smtClean="0">
                <a:solidFill>
                  <a:srgbClr val="000000"/>
                </a:solidFill>
                <a:latin typeface="Arial" pitchFamily="34" charset="0"/>
              </a:rPr>
              <a:t>compromiso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creíble</a:t>
            </a:r>
            <a:r>
              <a:rPr lang="en-GB" sz="900" dirty="0" smtClean="0">
                <a:solidFill>
                  <a:srgbClr val="000000"/>
                </a:solidFill>
                <a:latin typeface="Arial" pitchFamily="34" charset="0"/>
              </a:rPr>
              <a:t> de los UNCT con los </a:t>
            </a:r>
            <a:r>
              <a:rPr lang="en-GB" sz="900" dirty="0" err="1" smtClean="0">
                <a:solidFill>
                  <a:srgbClr val="000000"/>
                </a:solidFill>
                <a:latin typeface="Arial" pitchFamily="34" charset="0"/>
              </a:rPr>
              <a:t>mecanismos</a:t>
            </a:r>
            <a:r>
              <a:rPr lang="en-GB" sz="900" dirty="0" smtClean="0">
                <a:solidFill>
                  <a:srgbClr val="000000"/>
                </a:solidFill>
                <a:latin typeface="Arial" pitchFamily="34" charset="0"/>
              </a:rPr>
              <a:t> de control </a:t>
            </a:r>
            <a:r>
              <a:rPr lang="en-GB" sz="900" dirty="0" err="1" smtClean="0">
                <a:solidFill>
                  <a:srgbClr val="000000"/>
                </a:solidFill>
                <a:latin typeface="Arial" pitchFamily="34" charset="0"/>
              </a:rPr>
              <a:t>nacionales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usar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serie</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tareas</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encuadran</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ámbito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este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Efecto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a:t>
            </a:r>
            <a:r>
              <a:rPr lang="en-GB" sz="900" dirty="0" smtClean="0">
                <a:solidFill>
                  <a:srgbClr val="000000"/>
                </a:solidFill>
                <a:latin typeface="Arial" pitchFamily="34" charset="0"/>
              </a:rPr>
              <a:t>/</a:t>
            </a:r>
            <a:r>
              <a:rPr lang="en-GB" sz="900" dirty="0" err="1" smtClean="0">
                <a:solidFill>
                  <a:srgbClr val="000000"/>
                </a:solidFill>
                <a:latin typeface="Arial" pitchFamily="34" charset="0"/>
              </a:rPr>
              <a:t>grupo</a:t>
            </a:r>
            <a:r>
              <a:rPr lang="en-GB" sz="900" dirty="0" smtClean="0">
                <a:solidFill>
                  <a:srgbClr val="000000"/>
                </a:solidFill>
                <a:latin typeface="Arial" pitchFamily="34" charset="0"/>
              </a:rPr>
              <a:t> </a:t>
            </a:r>
            <a:r>
              <a:rPr lang="en-GB" sz="900" dirty="0" smtClean="0">
                <a:solidFill>
                  <a:srgbClr val="000000"/>
                </a:solidFill>
                <a:latin typeface="Arial" pitchFamily="34" charset="0"/>
              </a:rPr>
              <a:t>S&amp;E </a:t>
            </a:r>
            <a:r>
              <a:rPr lang="en-GB" sz="900" dirty="0" err="1" smtClean="0">
                <a:solidFill>
                  <a:srgbClr val="000000"/>
                </a:solidFill>
                <a:latin typeface="Arial" pitchFamily="34" charset="0"/>
              </a:rPr>
              <a:t>interagencial</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 </a:t>
            </a:r>
            <a:r>
              <a:rPr lang="en-GB" sz="900" dirty="0" err="1" smtClean="0">
                <a:solidFill>
                  <a:srgbClr val="000000"/>
                </a:solidFill>
                <a:latin typeface="Arial" pitchFamily="34" charset="0"/>
              </a:rPr>
              <a:t>Celebrar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reuniones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periódicas</a:t>
            </a:r>
            <a:r>
              <a:rPr lang="en-GB" sz="900" dirty="0" smtClean="0">
                <a:solidFill>
                  <a:srgbClr val="000000"/>
                </a:solidFill>
                <a:latin typeface="Arial" pitchFamily="34" charset="0"/>
              </a:rPr>
              <a:t> con los </a:t>
            </a:r>
            <a:r>
              <a:rPr lang="en-GB" sz="900" dirty="0" err="1" smtClean="0">
                <a:solidFill>
                  <a:srgbClr val="000000"/>
                </a:solidFill>
                <a:latin typeface="Arial" pitchFamily="34" charset="0"/>
              </a:rPr>
              <a:t>asociados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evaluar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progresos</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 </a:t>
            </a:r>
            <a:r>
              <a:rPr lang="en-GB" sz="900" dirty="0" err="1" smtClean="0">
                <a:solidFill>
                  <a:srgbClr val="000000"/>
                </a:solidFill>
                <a:latin typeface="Arial" pitchFamily="34" charset="0"/>
              </a:rPr>
              <a:t>Llevar</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cabo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misiones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conjuntas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vigilancia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coordinada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según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corresponda</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 </a:t>
            </a:r>
            <a:r>
              <a:rPr lang="en-GB" sz="900" dirty="0" err="1" smtClean="0">
                <a:solidFill>
                  <a:srgbClr val="000000"/>
                </a:solidFill>
                <a:latin typeface="Arial" pitchFamily="34" charset="0"/>
              </a:rPr>
              <a:t>Informar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periódicamente</a:t>
            </a:r>
            <a:r>
              <a:rPr lang="en-GB" sz="900" dirty="0" smtClean="0">
                <a:solidFill>
                  <a:srgbClr val="000000"/>
                </a:solidFill>
                <a:latin typeface="Arial" pitchFamily="34" charset="0"/>
              </a:rPr>
              <a:t> al </a:t>
            </a:r>
            <a:r>
              <a:rPr lang="en-GB" sz="900" dirty="0" err="1" smtClean="0">
                <a:solidFill>
                  <a:srgbClr val="000000"/>
                </a:solidFill>
                <a:latin typeface="Arial" pitchFamily="34" charset="0"/>
              </a:rPr>
              <a:t>Equipo</a:t>
            </a:r>
            <a:r>
              <a:rPr lang="en-GB" sz="900" dirty="0" smtClean="0">
                <a:solidFill>
                  <a:srgbClr val="000000"/>
                </a:solidFill>
                <a:latin typeface="Arial" pitchFamily="34" charset="0"/>
              </a:rPr>
              <a:t> de País en lo anterior y </a:t>
            </a:r>
            <a:r>
              <a:rPr lang="en-GB" sz="900" dirty="0" err="1" smtClean="0">
                <a:solidFill>
                  <a:srgbClr val="000000"/>
                </a:solidFill>
                <a:latin typeface="Arial" pitchFamily="34" charset="0"/>
              </a:rPr>
              <a:t>ayudar</a:t>
            </a:r>
            <a:r>
              <a:rPr lang="en-GB" sz="900" dirty="0" smtClean="0">
                <a:solidFill>
                  <a:srgbClr val="000000"/>
                </a:solidFill>
                <a:latin typeface="Arial" pitchFamily="34" charset="0"/>
              </a:rPr>
              <a:t> a los UNCT a </a:t>
            </a:r>
            <a:r>
              <a:rPr lang="en-GB" sz="900" dirty="0" err="1" smtClean="0">
                <a:solidFill>
                  <a:srgbClr val="000000"/>
                </a:solidFill>
                <a:latin typeface="Arial" pitchFamily="34" charset="0"/>
              </a:rPr>
              <a:t>aportar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pruebas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seguimiento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objetivo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lecciones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aprendidas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buenas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prácticas</a:t>
            </a:r>
            <a:r>
              <a:rPr lang="en-GB" sz="900" dirty="0" smtClean="0">
                <a:solidFill>
                  <a:srgbClr val="000000"/>
                </a:solidFill>
                <a:latin typeface="Arial" pitchFamily="34" charset="0"/>
              </a:rPr>
              <a:t> a la </a:t>
            </a:r>
            <a:r>
              <a:rPr lang="en-GB" sz="900" dirty="0" err="1" smtClean="0">
                <a:solidFill>
                  <a:srgbClr val="000000"/>
                </a:solidFill>
                <a:latin typeface="Arial" pitchFamily="34" charset="0"/>
              </a:rPr>
              <a:t>atención</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responsables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políticos</a:t>
            </a:r>
            <a:r>
              <a:rPr lang="en-GB" sz="900" dirty="0" smtClean="0">
                <a:solidFill>
                  <a:srgbClr val="000000"/>
                </a:solidFill>
                <a:latin typeface="Arial" pitchFamily="34" charset="0"/>
              </a:rPr>
              <a:t>; </a:t>
            </a:r>
          </a:p>
          <a:p>
            <a:endParaRPr lang="en-GB" sz="900" dirty="0" smtClean="0">
              <a:solidFill>
                <a:srgbClr val="000000"/>
              </a:solidFill>
              <a:latin typeface="Arial" pitchFamily="34" charset="0"/>
            </a:endParaRPr>
          </a:p>
          <a:p>
            <a:r>
              <a:rPr lang="en-GB" sz="900" dirty="0" err="1" smtClean="0">
                <a:solidFill>
                  <a:srgbClr val="000000"/>
                </a:solidFill>
                <a:latin typeface="Arial" pitchFamily="34" charset="0"/>
              </a:rPr>
              <a:t>Examen</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documentación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progresos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progresos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anuales</a:t>
            </a:r>
            <a:r>
              <a:rPr lang="en-GB" sz="900" dirty="0" smtClean="0">
                <a:solidFill>
                  <a:srgbClr val="000000"/>
                </a:solidFill>
                <a:latin typeface="Arial" pitchFamily="34" charset="0"/>
              </a:rPr>
              <a:t> del MANUD (</a:t>
            </a:r>
            <a:r>
              <a:rPr lang="en-GB" sz="900" dirty="0" err="1" smtClean="0">
                <a:solidFill>
                  <a:srgbClr val="000000"/>
                </a:solidFill>
                <a:latin typeface="Arial" pitchFamily="34" charset="0"/>
              </a:rPr>
              <a:t>sobre</a:t>
            </a:r>
            <a:r>
              <a:rPr lang="en-GB" sz="900" dirty="0" smtClean="0">
                <a:solidFill>
                  <a:srgbClr val="000000"/>
                </a:solidFill>
                <a:latin typeface="Arial" pitchFamily="34" charset="0"/>
              </a:rPr>
              <a:t> la base del plan de </a:t>
            </a:r>
            <a:r>
              <a:rPr lang="en-GB" sz="900" dirty="0" smtClean="0">
                <a:solidFill>
                  <a:srgbClr val="000000"/>
                </a:solidFill>
                <a:latin typeface="Arial" pitchFamily="34" charset="0"/>
              </a:rPr>
              <a:t>S&amp;E) </a:t>
            </a:r>
            <a:endParaRPr lang="en-GB" sz="900" dirty="0" smtClean="0">
              <a:solidFill>
                <a:srgbClr val="000000"/>
              </a:solidFill>
              <a:latin typeface="Arial" pitchFamily="34" charset="0"/>
            </a:endParaRPr>
          </a:p>
          <a:p>
            <a:r>
              <a:rPr lang="en-GB" sz="900" dirty="0" smtClean="0">
                <a:solidFill>
                  <a:srgbClr val="000000"/>
                </a:solidFill>
                <a:latin typeface="Arial" pitchFamily="34" charset="0"/>
              </a:rPr>
              <a:t>El UNCT </a:t>
            </a:r>
            <a:r>
              <a:rPr lang="en-GB" sz="900" dirty="0" err="1" smtClean="0">
                <a:solidFill>
                  <a:srgbClr val="000000"/>
                </a:solidFill>
                <a:latin typeface="Arial" pitchFamily="34" charset="0"/>
              </a:rPr>
              <a:t>puede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apoyar</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su</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vez</a:t>
            </a:r>
            <a:r>
              <a:rPr lang="en-GB" sz="900" dirty="0" smtClean="0">
                <a:solidFill>
                  <a:srgbClr val="000000"/>
                </a:solidFill>
                <a:latin typeface="Arial" pitchFamily="34" charset="0"/>
              </a:rPr>
              <a:t> a los </a:t>
            </a:r>
            <a:r>
              <a:rPr lang="en-GB" sz="900" dirty="0" err="1" smtClean="0">
                <a:solidFill>
                  <a:srgbClr val="000000"/>
                </a:solidFill>
                <a:latin typeface="Arial" pitchFamily="34" charset="0"/>
              </a:rPr>
              <a:t>miembros</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grupo</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cumplimiento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estas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funciones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esta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manera</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1. </a:t>
            </a:r>
            <a:r>
              <a:rPr lang="en-GB" sz="900" dirty="0" err="1" smtClean="0">
                <a:solidFill>
                  <a:srgbClr val="000000"/>
                </a:solidFill>
                <a:latin typeface="Arial" pitchFamily="34" charset="0"/>
              </a:rPr>
              <a:t>Reconociendo</a:t>
            </a:r>
            <a:r>
              <a:rPr lang="en-GB" sz="900" dirty="0" smtClean="0">
                <a:solidFill>
                  <a:srgbClr val="000000"/>
                </a:solidFill>
                <a:latin typeface="Arial" pitchFamily="34" charset="0"/>
              </a:rPr>
              <a:t> sus </a:t>
            </a:r>
            <a:r>
              <a:rPr lang="en-GB" sz="900" dirty="0" err="1" smtClean="0">
                <a:solidFill>
                  <a:srgbClr val="000000"/>
                </a:solidFill>
                <a:latin typeface="Arial" pitchFamily="34" charset="0"/>
              </a:rPr>
              <a:t>responsabilidades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interinstitucionales</a:t>
            </a:r>
            <a:r>
              <a:rPr lang="en-GB" sz="900" dirty="0" smtClean="0">
                <a:solidFill>
                  <a:srgbClr val="000000"/>
                </a:solidFill>
                <a:latin typeface="Arial" pitchFamily="34" charset="0"/>
              </a:rPr>
              <a:t> en la </a:t>
            </a:r>
            <a:r>
              <a:rPr lang="en-GB" sz="900" dirty="0" err="1" smtClean="0">
                <a:solidFill>
                  <a:srgbClr val="000000"/>
                </a:solidFill>
                <a:latin typeface="Arial" pitchFamily="34" charset="0"/>
              </a:rPr>
              <a:t>evaluación</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rendimiento</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nivel</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efectos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directos</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2. </a:t>
            </a:r>
            <a:r>
              <a:rPr lang="en-GB" sz="900" dirty="0" err="1" smtClean="0">
                <a:solidFill>
                  <a:srgbClr val="000000"/>
                </a:solidFill>
                <a:latin typeface="Arial" pitchFamily="34" charset="0"/>
              </a:rPr>
              <a:t>Garantizar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grupos</a:t>
            </a:r>
            <a:r>
              <a:rPr lang="en-GB" sz="900" dirty="0" smtClean="0">
                <a:solidFill>
                  <a:srgbClr val="000000"/>
                </a:solidFill>
                <a:latin typeface="Arial" pitchFamily="34" charset="0"/>
              </a:rPr>
              <a:t> de </a:t>
            </a:r>
            <a:r>
              <a:rPr lang="en-GB" sz="900" dirty="0" smtClean="0">
                <a:solidFill>
                  <a:srgbClr val="000000"/>
                </a:solidFill>
                <a:latin typeface="Arial" pitchFamily="34" charset="0"/>
              </a:rPr>
              <a:t>S&amp;E </a:t>
            </a:r>
            <a:r>
              <a:rPr lang="en-GB" sz="900" dirty="0" smtClean="0">
                <a:solidFill>
                  <a:srgbClr val="000000"/>
                </a:solidFill>
                <a:latin typeface="Arial" pitchFamily="34" charset="0"/>
              </a:rPr>
              <a:t>MANUD </a:t>
            </a:r>
            <a:r>
              <a:rPr lang="en-GB" sz="900" dirty="0" err="1" smtClean="0">
                <a:solidFill>
                  <a:srgbClr val="000000"/>
                </a:solidFill>
                <a:latin typeface="Arial" pitchFamily="34" charset="0"/>
              </a:rPr>
              <a:t>tienen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recursos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apoyo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secretaría</a:t>
            </a:r>
            <a:r>
              <a:rPr lang="en-GB" sz="900" dirty="0" smtClean="0">
                <a:solidFill>
                  <a:srgbClr val="000000"/>
                </a:solidFill>
                <a:latin typeface="Arial" pitchFamily="34" charset="0"/>
              </a:rPr>
              <a:t>. </a:t>
            </a:r>
          </a:p>
        </p:txBody>
      </p:sp>
      <p:sp>
        <p:nvSpPr>
          <p:cNvPr id="143364"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E10AC25B-1EC7-4521-BE16-E163F58D45FE}" type="slidenum">
              <a:rPr lang="en-GB" smtClean="0">
                <a:solidFill>
                  <a:srgbClr val="000000"/>
                </a:solidFill>
              </a:rPr>
              <a:pPr eaLnBrk="0" hangingPunct="0">
                <a:buSzPct val="100000"/>
                <a:buFont typeface="Arial" pitchFamily="34" charset="0"/>
                <a:buNone/>
              </a:pPr>
              <a:t>49</a:t>
            </a:fld>
            <a:endParaRPr lang="en-GB" smtClean="0">
              <a:solidFill>
                <a:srgbClr val="000000"/>
              </a:solidFil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dirty="0">
                <a:solidFill>
                  <a:srgbClr val="000000"/>
                </a:solidFill>
                <a:latin typeface="Arial" pitchFamily="34" charset="0"/>
              </a:rPr>
              <a:t>DIAPOSITIVA ESCONDIDA</a:t>
            </a:r>
          </a:p>
          <a:p>
            <a:r>
              <a:rPr lang="en-GB" sz="800" b="1" i="1" dirty="0" smtClean="0">
                <a:solidFill>
                  <a:srgbClr val="000000"/>
                </a:solidFill>
                <a:latin typeface="Arial" pitchFamily="34" charset="0"/>
              </a:rPr>
              <a:t>Manual GBR, p.29-29.</a:t>
            </a:r>
          </a:p>
          <a:p>
            <a:r>
              <a:rPr lang="en-GB" sz="800" b="1" dirty="0" err="1" smtClean="0">
                <a:solidFill>
                  <a:srgbClr val="000000"/>
                </a:solidFill>
                <a:latin typeface="Arial" pitchFamily="34" charset="0"/>
              </a:rPr>
              <a:t>seguimiento</a:t>
            </a:r>
            <a:r>
              <a:rPr lang="en-GB" sz="800" b="1" dirty="0" smtClean="0">
                <a:solidFill>
                  <a:srgbClr val="000000"/>
                </a:solidFill>
                <a:latin typeface="Arial" pitchFamily="34" charset="0"/>
              </a:rPr>
              <a:t> </a:t>
            </a:r>
            <a:r>
              <a:rPr lang="en-GB" sz="800" b="1" dirty="0" smtClean="0">
                <a:solidFill>
                  <a:srgbClr val="000000"/>
                </a:solidFill>
                <a:latin typeface="Arial" pitchFamily="34" charset="0"/>
              </a:rPr>
              <a:t>y </a:t>
            </a:r>
            <a:r>
              <a:rPr lang="en-GB" sz="800" b="1" dirty="0" err="1" smtClean="0">
                <a:solidFill>
                  <a:srgbClr val="000000"/>
                </a:solidFill>
                <a:latin typeface="Arial" pitchFamily="34" charset="0"/>
              </a:rPr>
              <a:t>Evaluación</a:t>
            </a:r>
            <a:r>
              <a:rPr lang="en-GB" sz="800" b="1" dirty="0" smtClean="0">
                <a:solidFill>
                  <a:srgbClr val="000000"/>
                </a:solidFill>
                <a:latin typeface="Arial" pitchFamily="34" charset="0"/>
              </a:rPr>
              <a:t> del MANUD </a:t>
            </a:r>
            <a:r>
              <a:rPr lang="en-GB" sz="800" b="1" dirty="0" err="1" smtClean="0">
                <a:solidFill>
                  <a:srgbClr val="000000"/>
                </a:solidFill>
                <a:latin typeface="Arial" pitchFamily="34" charset="0"/>
              </a:rPr>
              <a:t>como</a:t>
            </a:r>
            <a:r>
              <a:rPr lang="en-GB" sz="800" b="1" dirty="0" smtClean="0">
                <a:solidFill>
                  <a:srgbClr val="000000"/>
                </a:solidFill>
                <a:latin typeface="Arial" pitchFamily="34" charset="0"/>
              </a:rPr>
              <a:t> un </a:t>
            </a:r>
            <a:r>
              <a:rPr lang="en-GB" sz="800" b="1" dirty="0" err="1" smtClean="0">
                <a:solidFill>
                  <a:srgbClr val="000000"/>
                </a:solidFill>
                <a:latin typeface="Arial" pitchFamily="34" charset="0"/>
              </a:rPr>
              <a:t>sistema</a:t>
            </a:r>
            <a:r>
              <a:rPr lang="en-GB" sz="800" b="1" dirty="0" smtClean="0">
                <a:solidFill>
                  <a:srgbClr val="000000"/>
                </a:solidFill>
                <a:latin typeface="Arial" pitchFamily="34" charset="0"/>
              </a:rPr>
              <a:t> </a:t>
            </a:r>
          </a:p>
          <a:p>
            <a:r>
              <a:rPr lang="en-GB" sz="800" dirty="0" smtClean="0">
                <a:solidFill>
                  <a:srgbClr val="000000"/>
                </a:solidFill>
                <a:latin typeface="Arial" pitchFamily="34" charset="0"/>
              </a:rPr>
              <a:t>Los UNCT </a:t>
            </a:r>
            <a:r>
              <a:rPr lang="en-GB" sz="800" dirty="0" err="1" smtClean="0">
                <a:solidFill>
                  <a:srgbClr val="000000"/>
                </a:solidFill>
                <a:latin typeface="Arial" pitchFamily="34" charset="0"/>
              </a:rPr>
              <a:t>necesitan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garantizar</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puesta</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marcha</a:t>
            </a:r>
            <a:r>
              <a:rPr lang="en-GB" sz="800" dirty="0" smtClean="0">
                <a:solidFill>
                  <a:srgbClr val="000000"/>
                </a:solidFill>
                <a:latin typeface="Arial" pitchFamily="34" charset="0"/>
              </a:rPr>
              <a:t> de un </a:t>
            </a:r>
            <a:r>
              <a:rPr lang="en-GB" sz="800" dirty="0" err="1" smtClean="0">
                <a:solidFill>
                  <a:srgbClr val="000000"/>
                </a:solidFill>
                <a:latin typeface="Arial" pitchFamily="34" charset="0"/>
              </a:rPr>
              <a:t>sistema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efectivo</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vigilar</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evaluar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su</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trabajo</a:t>
            </a:r>
            <a:r>
              <a:rPr lang="en-GB" sz="800" dirty="0" smtClean="0">
                <a:solidFill>
                  <a:srgbClr val="000000"/>
                </a:solidFill>
                <a:latin typeface="Arial" pitchFamily="34" charset="0"/>
              </a:rPr>
              <a:t> antes de la </a:t>
            </a:r>
            <a:r>
              <a:rPr lang="en-GB" sz="800" dirty="0" err="1" smtClean="0">
                <a:solidFill>
                  <a:srgbClr val="000000"/>
                </a:solidFill>
                <a:latin typeface="Arial" pitchFamily="34" charset="0"/>
              </a:rPr>
              <a:t>aplicación</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labor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programática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bajo</a:t>
            </a:r>
            <a:r>
              <a:rPr lang="en-GB" sz="800" dirty="0" smtClean="0">
                <a:solidFill>
                  <a:srgbClr val="000000"/>
                </a:solidFill>
                <a:latin typeface="Arial" pitchFamily="34" charset="0"/>
              </a:rPr>
              <a:t> el MANUD. En la </a:t>
            </a:r>
            <a:r>
              <a:rPr lang="en-GB" sz="800" dirty="0" err="1" smtClean="0">
                <a:solidFill>
                  <a:srgbClr val="000000"/>
                </a:solidFill>
                <a:latin typeface="Arial" pitchFamily="34" charset="0"/>
              </a:rPr>
              <a:t>práctica</a:t>
            </a:r>
            <a:r>
              <a:rPr lang="en-GB" sz="800" dirty="0" smtClean="0">
                <a:solidFill>
                  <a:srgbClr val="000000"/>
                </a:solidFill>
                <a:latin typeface="Arial" pitchFamily="34" charset="0"/>
              </a:rPr>
              <a:t>, hay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considerar</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prever</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inicialmente</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etapa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planificación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análisis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cuando</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encuentran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primera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vez</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cuestiones</a:t>
            </a:r>
            <a:r>
              <a:rPr lang="en-GB" sz="800" dirty="0" smtClean="0">
                <a:solidFill>
                  <a:srgbClr val="000000"/>
                </a:solidFill>
                <a:latin typeface="Arial" pitchFamily="34" charset="0"/>
              </a:rPr>
              <a:t> clave, tales </a:t>
            </a:r>
            <a:r>
              <a:rPr lang="en-GB" sz="800" dirty="0" err="1" smtClean="0">
                <a:solidFill>
                  <a:srgbClr val="000000"/>
                </a:solidFill>
                <a:latin typeface="Arial" pitchFamily="34" charset="0"/>
              </a:rPr>
              <a:t>como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datos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capacidades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nacionales</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err="1" smtClean="0">
                <a:solidFill>
                  <a:srgbClr val="000000"/>
                </a:solidFill>
                <a:latin typeface="Arial" pitchFamily="34" charset="0"/>
              </a:rPr>
              <a:t>necesidades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compromiso</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interesados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Siempre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más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fácil</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desarrollar</a:t>
            </a:r>
            <a:r>
              <a:rPr lang="en-GB" sz="800" dirty="0" smtClean="0">
                <a:solidFill>
                  <a:srgbClr val="000000"/>
                </a:solidFill>
                <a:latin typeface="Arial" pitchFamily="34" charset="0"/>
              </a:rPr>
              <a:t> tales planes </a:t>
            </a:r>
            <a:r>
              <a:rPr lang="en-GB" sz="800" dirty="0" err="1" smtClean="0">
                <a:solidFill>
                  <a:srgbClr val="000000"/>
                </a:solidFill>
                <a:latin typeface="Arial" pitchFamily="34" charset="0"/>
              </a:rPr>
              <a:t>iniciales</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smtClean="0">
                <a:solidFill>
                  <a:srgbClr val="000000"/>
                </a:solidFill>
                <a:latin typeface="Arial" pitchFamily="34" charset="0"/>
              </a:rPr>
              <a:t>al </a:t>
            </a:r>
            <a:r>
              <a:rPr lang="en-GB" sz="800" dirty="0" err="1" smtClean="0">
                <a:solidFill>
                  <a:srgbClr val="000000"/>
                </a:solidFill>
                <a:latin typeface="Arial" pitchFamily="34" charset="0"/>
              </a:rPr>
              <a:t>comienzo</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proceso</a:t>
            </a:r>
            <a:r>
              <a:rPr lang="en-GB" sz="800" dirty="0" smtClean="0">
                <a:solidFill>
                  <a:srgbClr val="000000"/>
                </a:solidFill>
                <a:latin typeface="Arial" pitchFamily="34" charset="0"/>
              </a:rPr>
              <a:t> del MANUD y </a:t>
            </a:r>
            <a:r>
              <a:rPr lang="en-GB" sz="800" dirty="0" err="1" smtClean="0">
                <a:solidFill>
                  <a:srgbClr val="000000"/>
                </a:solidFill>
                <a:latin typeface="Arial" pitchFamily="34" charset="0"/>
              </a:rPr>
              <a:t>luego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gradualmente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fortalecerlos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medida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miembros</a:t>
            </a:r>
            <a:r>
              <a:rPr lang="en-GB" sz="800" dirty="0" smtClean="0">
                <a:solidFill>
                  <a:srgbClr val="000000"/>
                </a:solidFill>
                <a:latin typeface="Arial" pitchFamily="34" charset="0"/>
              </a:rPr>
              <a:t> del UNCT </a:t>
            </a:r>
            <a:r>
              <a:rPr lang="en-GB" sz="800" dirty="0" err="1" smtClean="0">
                <a:solidFill>
                  <a:srgbClr val="000000"/>
                </a:solidFill>
                <a:latin typeface="Arial" pitchFamily="34" charset="0"/>
              </a:rPr>
              <a:t>pasan</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fases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aplicación</a:t>
            </a:r>
            <a:r>
              <a:rPr lang="en-GB" sz="800" dirty="0" smtClean="0">
                <a:solidFill>
                  <a:srgbClr val="000000"/>
                </a:solidFill>
                <a:latin typeface="Arial" pitchFamily="34" charset="0"/>
              </a:rPr>
              <a:t>. </a:t>
            </a:r>
          </a:p>
          <a:p>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interagenciales</a:t>
            </a:r>
            <a:r>
              <a:rPr lang="en-GB" sz="800" dirty="0" smtClean="0">
                <a:solidFill>
                  <a:srgbClr val="000000"/>
                </a:solidFill>
                <a:latin typeface="Arial" pitchFamily="34" charset="0"/>
              </a:rPr>
              <a:t> o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temáticos</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err="1" smtClean="0">
                <a:solidFill>
                  <a:srgbClr val="000000"/>
                </a:solidFill>
                <a:latin typeface="Arial" pitchFamily="34" charset="0"/>
              </a:rPr>
              <a:t>vinculados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mecanismos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nacionales</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ejemplo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mecanismos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coordinación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sectoriales</a:t>
            </a:r>
            <a:r>
              <a:rPr lang="en-GB" sz="800" dirty="0" smtClean="0">
                <a:solidFill>
                  <a:srgbClr val="000000"/>
                </a:solidFill>
                <a:latin typeface="Arial" pitchFamily="34" charset="0"/>
              </a:rPr>
              <a:t> - son </a:t>
            </a:r>
            <a:r>
              <a:rPr lang="en-GB" sz="800" dirty="0" err="1" smtClean="0">
                <a:solidFill>
                  <a:srgbClr val="000000"/>
                </a:solidFill>
                <a:latin typeface="Arial" pitchFamily="34" charset="0"/>
              </a:rPr>
              <a:t>vitales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garantizar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smtClean="0">
                <a:solidFill>
                  <a:srgbClr val="000000"/>
                </a:solidFill>
                <a:latin typeface="Arial" pitchFamily="34" charset="0"/>
              </a:rPr>
              <a:t>del </a:t>
            </a:r>
            <a:r>
              <a:rPr lang="en-GB" sz="800" dirty="0" err="1" smtClean="0">
                <a:solidFill>
                  <a:srgbClr val="000000"/>
                </a:solidFill>
                <a:latin typeface="Arial" pitchFamily="34" charset="0"/>
              </a:rPr>
              <a:t>sistema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Naciones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Unidas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sistema</a:t>
            </a:r>
            <a:r>
              <a:rPr lang="en-GB" sz="800" dirty="0" smtClean="0">
                <a:solidFill>
                  <a:srgbClr val="000000"/>
                </a:solidFill>
                <a:latin typeface="Arial" pitchFamily="34" charset="0"/>
              </a:rPr>
              <a:t> sea </a:t>
            </a:r>
            <a:r>
              <a:rPr lang="en-GB" sz="800" dirty="0" err="1" smtClean="0">
                <a:solidFill>
                  <a:srgbClr val="000000"/>
                </a:solidFill>
                <a:latin typeface="Arial" pitchFamily="34" charset="0"/>
              </a:rPr>
              <a:t>eficaz</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pertinente</a:t>
            </a:r>
            <a:r>
              <a:rPr lang="en-GB" sz="800" dirty="0" smtClean="0">
                <a:solidFill>
                  <a:srgbClr val="000000"/>
                </a:solidFill>
                <a:latin typeface="Arial" pitchFamily="34" charset="0"/>
              </a:rPr>
              <a:t> nacionalmente25. Las </a:t>
            </a:r>
            <a:r>
              <a:rPr lang="en-GB" sz="800" dirty="0" err="1" smtClean="0">
                <a:solidFill>
                  <a:srgbClr val="000000"/>
                </a:solidFill>
                <a:latin typeface="Arial" pitchFamily="34" charset="0"/>
              </a:rPr>
              <a:t>asociaciones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dentro</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sistemas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Naciones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Unidas</a:t>
            </a:r>
            <a:r>
              <a:rPr lang="en-GB" sz="800" dirty="0" smtClean="0">
                <a:solidFill>
                  <a:srgbClr val="000000"/>
                </a:solidFill>
                <a:latin typeface="Arial" pitchFamily="34" charset="0"/>
              </a:rPr>
              <a:t> y con </a:t>
            </a:r>
            <a:r>
              <a:rPr lang="en-GB" sz="800" dirty="0" err="1" smtClean="0">
                <a:solidFill>
                  <a:srgbClr val="000000"/>
                </a:solidFill>
                <a:latin typeface="Arial" pitchFamily="34" charset="0"/>
              </a:rPr>
              <a:t>asociados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externos</a:t>
            </a:r>
            <a:r>
              <a:rPr lang="en-GB" sz="800" dirty="0" smtClean="0">
                <a:solidFill>
                  <a:srgbClr val="000000"/>
                </a:solidFill>
                <a:latin typeface="Arial" pitchFamily="34" charset="0"/>
              </a:rPr>
              <a:t> son clave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smtClean="0">
                <a:solidFill>
                  <a:srgbClr val="000000"/>
                </a:solidFill>
                <a:latin typeface="Arial" pitchFamily="34" charset="0"/>
              </a:rPr>
              <a:t>de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interagenciales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Naciones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Unidas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smtClean="0">
                <a:solidFill>
                  <a:srgbClr val="000000"/>
                </a:solidFill>
                <a:latin typeface="Arial" pitchFamily="34" charset="0"/>
              </a:rPr>
              <a:t>e </a:t>
            </a:r>
            <a:r>
              <a:rPr lang="en-GB" sz="800" dirty="0" err="1" smtClean="0">
                <a:solidFill>
                  <a:srgbClr val="000000"/>
                </a:solidFill>
                <a:latin typeface="Arial" pitchFamily="34" charset="0"/>
              </a:rPr>
              <a:t>informar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regularmente</a:t>
            </a:r>
            <a:r>
              <a:rPr lang="en-GB" sz="800" dirty="0" smtClean="0">
                <a:solidFill>
                  <a:srgbClr val="000000"/>
                </a:solidFill>
                <a:latin typeface="Arial" pitchFamily="34" charset="0"/>
              </a:rPr>
              <a:t> al UNCT </a:t>
            </a:r>
            <a:r>
              <a:rPr lang="en-GB" sz="800" dirty="0" err="1" smtClean="0">
                <a:solidFill>
                  <a:srgbClr val="000000"/>
                </a:solidFill>
                <a:latin typeface="Arial" pitchFamily="34" charset="0"/>
              </a:rPr>
              <a:t>sobre</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rendimiento</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Como se </a:t>
            </a:r>
            <a:r>
              <a:rPr lang="en-GB" sz="800" dirty="0" err="1" smtClean="0">
                <a:solidFill>
                  <a:srgbClr val="000000"/>
                </a:solidFill>
                <a:latin typeface="Arial" pitchFamily="34" charset="0"/>
              </a:rPr>
              <a:t>mencionó</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anteriormente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deber</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información</a:t>
            </a:r>
            <a:r>
              <a:rPr lang="en-GB" sz="800" dirty="0" smtClean="0">
                <a:solidFill>
                  <a:srgbClr val="000000"/>
                </a:solidFill>
                <a:latin typeface="Arial" pitchFamily="34" charset="0"/>
              </a:rPr>
              <a:t> ha de </a:t>
            </a:r>
            <a:r>
              <a:rPr lang="en-GB" sz="800" dirty="0" err="1" smtClean="0">
                <a:solidFill>
                  <a:srgbClr val="000000"/>
                </a:solidFill>
                <a:latin typeface="Arial" pitchFamily="34" charset="0"/>
              </a:rPr>
              <a:t>estar</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medida</a:t>
            </a:r>
            <a:r>
              <a:rPr lang="en-GB" sz="800" dirty="0" smtClean="0">
                <a:solidFill>
                  <a:srgbClr val="000000"/>
                </a:solidFill>
                <a:latin typeface="Arial" pitchFamily="34" charset="0"/>
              </a:rPr>
              <a:t> de lo </a:t>
            </a:r>
            <a:r>
              <a:rPr lang="en-GB" sz="800" dirty="0" err="1" smtClean="0">
                <a:solidFill>
                  <a:srgbClr val="000000"/>
                </a:solidFill>
                <a:latin typeface="Arial" pitchFamily="34" charset="0"/>
              </a:rPr>
              <a:t>posible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basado</a:t>
            </a:r>
            <a:r>
              <a:rPr lang="en-GB" sz="800" dirty="0" smtClean="0">
                <a:solidFill>
                  <a:srgbClr val="000000"/>
                </a:solidFill>
                <a:latin typeface="Arial" pitchFamily="34" charset="0"/>
              </a:rPr>
              <a:t> en un </a:t>
            </a:r>
            <a:r>
              <a:rPr lang="en-GB" sz="800" dirty="0" err="1" smtClean="0">
                <a:solidFill>
                  <a:srgbClr val="000000"/>
                </a:solidFill>
                <a:latin typeface="Arial" pitchFamily="34" charset="0"/>
              </a:rPr>
              <a:t>compromiso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creíble</a:t>
            </a:r>
            <a:r>
              <a:rPr lang="en-GB" sz="800" dirty="0" smtClean="0">
                <a:solidFill>
                  <a:srgbClr val="000000"/>
                </a:solidFill>
                <a:latin typeface="Arial" pitchFamily="34" charset="0"/>
              </a:rPr>
              <a:t> de los UNCT con los </a:t>
            </a:r>
            <a:r>
              <a:rPr lang="en-GB" sz="800" dirty="0" err="1" smtClean="0">
                <a:solidFill>
                  <a:srgbClr val="000000"/>
                </a:solidFill>
                <a:latin typeface="Arial" pitchFamily="34" charset="0"/>
              </a:rPr>
              <a:t>mecanismos</a:t>
            </a:r>
            <a:r>
              <a:rPr lang="en-GB" sz="800" dirty="0" smtClean="0">
                <a:solidFill>
                  <a:srgbClr val="000000"/>
                </a:solidFill>
                <a:latin typeface="Arial" pitchFamily="34" charset="0"/>
              </a:rPr>
              <a:t> de control </a:t>
            </a:r>
            <a:r>
              <a:rPr lang="en-GB" sz="800" dirty="0" err="1" smtClean="0">
                <a:solidFill>
                  <a:srgbClr val="000000"/>
                </a:solidFill>
                <a:latin typeface="Arial" pitchFamily="34" charset="0"/>
              </a:rPr>
              <a:t>nacionales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usar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serie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tareas</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encuadran</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ámbito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este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a:t>
            </a:r>
            <a:r>
              <a:rPr lang="en-GB" sz="800" dirty="0" smtClean="0">
                <a:solidFill>
                  <a:srgbClr val="000000"/>
                </a:solidFill>
                <a:latin typeface="Arial" pitchFamily="34" charset="0"/>
              </a:rPr>
              <a:t>/</a:t>
            </a:r>
            <a:r>
              <a:rPr lang="en-GB" sz="800" dirty="0" err="1" smtClean="0">
                <a:solidFill>
                  <a:srgbClr val="000000"/>
                </a:solidFill>
                <a:latin typeface="Arial" pitchFamily="34" charset="0"/>
              </a:rPr>
              <a:t>grupo</a:t>
            </a:r>
            <a:r>
              <a:rPr lang="en-GB" sz="800" dirty="0" smtClean="0">
                <a:solidFill>
                  <a:srgbClr val="000000"/>
                </a:solidFill>
                <a:latin typeface="Arial" pitchFamily="34" charset="0"/>
              </a:rPr>
              <a:t> </a:t>
            </a:r>
            <a:r>
              <a:rPr lang="en-GB" sz="800" dirty="0" smtClean="0">
                <a:solidFill>
                  <a:srgbClr val="000000"/>
                </a:solidFill>
                <a:latin typeface="Arial" pitchFamily="34" charset="0"/>
              </a:rPr>
              <a:t>S&amp;E </a:t>
            </a:r>
            <a:r>
              <a:rPr lang="en-GB" sz="800" dirty="0" err="1" smtClean="0">
                <a:solidFill>
                  <a:srgbClr val="000000"/>
                </a:solidFill>
                <a:latin typeface="Arial" pitchFamily="34" charset="0"/>
              </a:rPr>
              <a:t>interagencial</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Celebrar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reuniones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periódicas</a:t>
            </a:r>
            <a:r>
              <a:rPr lang="en-GB" sz="800" dirty="0" smtClean="0">
                <a:solidFill>
                  <a:srgbClr val="000000"/>
                </a:solidFill>
                <a:latin typeface="Arial" pitchFamily="34" charset="0"/>
              </a:rPr>
              <a:t> con los </a:t>
            </a:r>
            <a:r>
              <a:rPr lang="en-GB" sz="800" dirty="0" err="1" smtClean="0">
                <a:solidFill>
                  <a:srgbClr val="000000"/>
                </a:solidFill>
                <a:latin typeface="Arial" pitchFamily="34" charset="0"/>
              </a:rPr>
              <a:t>asociados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evaluar</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progresos</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Llevar</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cabo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misiones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conjuntas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vigilancia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coordinada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según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corresponda</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Informar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periódicamente</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Equipo</a:t>
            </a:r>
            <a:r>
              <a:rPr lang="en-GB" sz="800" dirty="0" smtClean="0">
                <a:solidFill>
                  <a:srgbClr val="000000"/>
                </a:solidFill>
                <a:latin typeface="Arial" pitchFamily="34" charset="0"/>
              </a:rPr>
              <a:t> de País en lo anterior y </a:t>
            </a:r>
            <a:r>
              <a:rPr lang="en-GB" sz="800" dirty="0" err="1" smtClean="0">
                <a:solidFill>
                  <a:srgbClr val="000000"/>
                </a:solidFill>
                <a:latin typeface="Arial" pitchFamily="34" charset="0"/>
              </a:rPr>
              <a:t>ayudar</a:t>
            </a:r>
            <a:r>
              <a:rPr lang="en-GB" sz="800" dirty="0" smtClean="0">
                <a:solidFill>
                  <a:srgbClr val="000000"/>
                </a:solidFill>
                <a:latin typeface="Arial" pitchFamily="34" charset="0"/>
              </a:rPr>
              <a:t> a los UNCT a </a:t>
            </a:r>
            <a:r>
              <a:rPr lang="en-GB" sz="800" dirty="0" err="1" smtClean="0">
                <a:solidFill>
                  <a:srgbClr val="000000"/>
                </a:solidFill>
                <a:latin typeface="Arial" pitchFamily="34" charset="0"/>
              </a:rPr>
              <a:t>aportar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pruebas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seguimiento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objetivo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lecciones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aprendidas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buenas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prácticas</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atención</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responsables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políticos</a:t>
            </a:r>
            <a:r>
              <a:rPr lang="en-GB" sz="800" dirty="0" smtClean="0">
                <a:solidFill>
                  <a:srgbClr val="000000"/>
                </a:solidFill>
                <a:latin typeface="Arial" pitchFamily="34" charset="0"/>
              </a:rPr>
              <a:t>; </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Examen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documentación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progresos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progresos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anuales</a:t>
            </a:r>
            <a:r>
              <a:rPr lang="en-GB" sz="800" dirty="0" smtClean="0">
                <a:solidFill>
                  <a:srgbClr val="000000"/>
                </a:solidFill>
                <a:latin typeface="Arial" pitchFamily="34" charset="0"/>
              </a:rPr>
              <a:t> del MANUD (</a:t>
            </a:r>
            <a:r>
              <a:rPr lang="en-GB" sz="800" dirty="0" err="1" smtClean="0">
                <a:solidFill>
                  <a:srgbClr val="000000"/>
                </a:solidFill>
                <a:latin typeface="Arial" pitchFamily="34" charset="0"/>
              </a:rPr>
              <a:t>sobre</a:t>
            </a:r>
            <a:r>
              <a:rPr lang="en-GB" sz="800" dirty="0" smtClean="0">
                <a:solidFill>
                  <a:srgbClr val="000000"/>
                </a:solidFill>
                <a:latin typeface="Arial" pitchFamily="34" charset="0"/>
              </a:rPr>
              <a:t> la base del plan de </a:t>
            </a:r>
            <a:r>
              <a:rPr lang="en-GB" sz="800" dirty="0" smtClean="0">
                <a:solidFill>
                  <a:srgbClr val="000000"/>
                </a:solidFill>
                <a:latin typeface="Arial" pitchFamily="34" charset="0"/>
              </a:rPr>
              <a:t>S&amp;E) </a:t>
            </a:r>
            <a:endParaRPr lang="en-GB" sz="800" dirty="0" smtClean="0">
              <a:solidFill>
                <a:srgbClr val="000000"/>
              </a:solidFill>
              <a:latin typeface="Arial" pitchFamily="34" charset="0"/>
            </a:endParaRPr>
          </a:p>
          <a:p>
            <a:r>
              <a:rPr lang="en-GB" sz="800" dirty="0" smtClean="0">
                <a:solidFill>
                  <a:srgbClr val="000000"/>
                </a:solidFill>
                <a:latin typeface="Arial" pitchFamily="34" charset="0"/>
              </a:rPr>
              <a:t>El UNCT </a:t>
            </a:r>
            <a:r>
              <a:rPr lang="en-GB" sz="800" dirty="0" err="1" smtClean="0">
                <a:solidFill>
                  <a:srgbClr val="000000"/>
                </a:solidFill>
                <a:latin typeface="Arial" pitchFamily="34" charset="0"/>
              </a:rPr>
              <a:t>puede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apoyar</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su</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vez</a:t>
            </a:r>
            <a:r>
              <a:rPr lang="en-GB" sz="800" dirty="0" smtClean="0">
                <a:solidFill>
                  <a:srgbClr val="000000"/>
                </a:solidFill>
                <a:latin typeface="Arial" pitchFamily="34" charset="0"/>
              </a:rPr>
              <a:t> a los </a:t>
            </a:r>
            <a:r>
              <a:rPr lang="en-GB" sz="800" dirty="0" err="1" smtClean="0">
                <a:solidFill>
                  <a:srgbClr val="000000"/>
                </a:solidFill>
                <a:latin typeface="Arial" pitchFamily="34" charset="0"/>
              </a:rPr>
              <a:t>miembros</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grupo</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cumplimiento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estas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funciones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esta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manera</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1. </a:t>
            </a:r>
            <a:r>
              <a:rPr lang="en-GB" sz="800" dirty="0" err="1" smtClean="0">
                <a:solidFill>
                  <a:srgbClr val="000000"/>
                </a:solidFill>
                <a:latin typeface="Arial" pitchFamily="34" charset="0"/>
              </a:rPr>
              <a:t>Reconociendo</a:t>
            </a:r>
            <a:r>
              <a:rPr lang="en-GB" sz="800" dirty="0" smtClean="0">
                <a:solidFill>
                  <a:srgbClr val="000000"/>
                </a:solidFill>
                <a:latin typeface="Arial" pitchFamily="34" charset="0"/>
              </a:rPr>
              <a:t> sus </a:t>
            </a:r>
            <a:r>
              <a:rPr lang="en-GB" sz="800" dirty="0" err="1" smtClean="0">
                <a:solidFill>
                  <a:srgbClr val="000000"/>
                </a:solidFill>
                <a:latin typeface="Arial" pitchFamily="34" charset="0"/>
              </a:rPr>
              <a:t>responsabilidades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interinstitucionales</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evaluación</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rendimiento</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2. </a:t>
            </a:r>
            <a:r>
              <a:rPr lang="en-GB" sz="800" dirty="0" err="1" smtClean="0">
                <a:solidFill>
                  <a:srgbClr val="000000"/>
                </a:solidFill>
                <a:latin typeface="Arial" pitchFamily="34" charset="0"/>
              </a:rPr>
              <a:t>Garantizar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grupos</a:t>
            </a:r>
            <a:r>
              <a:rPr lang="en-GB" sz="800" dirty="0" smtClean="0">
                <a:solidFill>
                  <a:srgbClr val="000000"/>
                </a:solidFill>
                <a:latin typeface="Arial" pitchFamily="34" charset="0"/>
              </a:rPr>
              <a:t> de </a:t>
            </a:r>
            <a:r>
              <a:rPr lang="en-GB" sz="800" dirty="0" smtClean="0">
                <a:solidFill>
                  <a:srgbClr val="000000"/>
                </a:solidFill>
                <a:latin typeface="Arial" pitchFamily="34" charset="0"/>
              </a:rPr>
              <a:t>S&amp;E </a:t>
            </a:r>
            <a:r>
              <a:rPr lang="en-GB" sz="800" dirty="0" smtClean="0">
                <a:solidFill>
                  <a:srgbClr val="000000"/>
                </a:solidFill>
                <a:latin typeface="Arial" pitchFamily="34" charset="0"/>
              </a:rPr>
              <a:t>MANUD </a:t>
            </a:r>
            <a:r>
              <a:rPr lang="en-GB" sz="800" dirty="0" err="1" smtClean="0">
                <a:solidFill>
                  <a:srgbClr val="000000"/>
                </a:solidFill>
                <a:latin typeface="Arial" pitchFamily="34" charset="0"/>
              </a:rPr>
              <a:t>tienen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apoyo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secretaría</a:t>
            </a:r>
            <a:r>
              <a:rPr lang="en-GB" sz="800" dirty="0" smtClean="0">
                <a:solidFill>
                  <a:srgbClr val="000000"/>
                </a:solidFill>
                <a:latin typeface="Arial" pitchFamily="34" charset="0"/>
              </a:rPr>
              <a:t>. </a:t>
            </a:r>
          </a:p>
          <a:p>
            <a:endParaRPr lang="en-GB" sz="8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50</a:t>
            </a:fld>
            <a:endParaRPr lang="en-US"/>
          </a:p>
        </p:txBody>
      </p:sp>
    </p:spTree>
    <p:extLst>
      <p:ext uri="{BB962C8B-B14F-4D97-AF65-F5344CB8AC3E}">
        <p14:creationId xmlns:p14="http://schemas.microsoft.com/office/powerpoint/2010/main" val="30422322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TextEdit="1"/>
          </p:cNvSpPr>
          <p:nvPr>
            <p:ph type="sldImg"/>
          </p:nvPr>
        </p:nvSpPr>
        <p:spPr>
          <a:xfrm>
            <a:off x="931863" y="741363"/>
            <a:ext cx="4937125" cy="3702050"/>
          </a:xfrm>
          <a:ln/>
        </p:spPr>
      </p:sp>
      <p:sp>
        <p:nvSpPr>
          <p:cNvPr id="144387" name="Rectangle 3"/>
          <p:cNvSpPr>
            <a:spLocks noGrp="1"/>
          </p:cNvSpPr>
          <p:nvPr>
            <p:ph type="body" idx="1"/>
          </p:nvPr>
        </p:nvSpPr>
        <p:spPr>
          <a:xfrm>
            <a:off x="906141" y="4686412"/>
            <a:ext cx="4985393" cy="4446949"/>
          </a:xfrm>
          <a:noFill/>
        </p:spPr>
        <p:txBody>
          <a:bodyPr lIns="92816" tIns="46408" rIns="92816" bIns="46408"/>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solidFill>
                  <a:srgbClr val="000000"/>
                </a:solidFill>
                <a:latin typeface="Arial" pitchFamily="34" charset="0"/>
              </a:rPr>
              <a:t>DIAPOSITIVA ESCONDIDA</a:t>
            </a:r>
          </a:p>
          <a:p>
            <a:pPr eaLnBrk="1" hangingPunct="1"/>
            <a:endParaRPr lang="en-US" dirty="0"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052" indent="-232052">
              <a:buFont typeface="Calibri" pitchFamily="34" charset="0"/>
              <a:buAutoNum type="arabicPeriod"/>
            </a:pPr>
            <a:r>
              <a:rPr lang="en-GB" sz="900" dirty="0" smtClean="0">
                <a:solidFill>
                  <a:srgbClr val="000000"/>
                </a:solidFill>
                <a:latin typeface="Arial" pitchFamily="34" charset="0"/>
                <a:ea typeface="ＭＳ Ｐゴシック" pitchFamily="34" charset="-128"/>
                <a:cs typeface="Arial" pitchFamily="34" charset="0"/>
              </a:rPr>
              <a:t>El </a:t>
            </a:r>
            <a:r>
              <a:rPr lang="en-GB" sz="900" dirty="0" err="1" smtClean="0">
                <a:solidFill>
                  <a:srgbClr val="000000"/>
                </a:solidFill>
                <a:latin typeface="Arial" pitchFamily="34" charset="0"/>
                <a:ea typeface="ＭＳ Ｐゴシック" pitchFamily="34" charset="-128"/>
                <a:cs typeface="Arial" pitchFamily="34" charset="0"/>
              </a:rPr>
              <a:t>seguimiento</a:t>
            </a:r>
            <a:r>
              <a:rPr lang="en-GB" sz="900" dirty="0" smtClean="0">
                <a:solidFill>
                  <a:srgbClr val="000000"/>
                </a:solidFill>
                <a:latin typeface="Arial" pitchFamily="34" charset="0"/>
                <a:ea typeface="ＭＳ Ｐゴシック" pitchFamily="34" charset="-128"/>
                <a:cs typeface="Arial" pitchFamily="34" charset="0"/>
              </a:rPr>
              <a:t> </a:t>
            </a:r>
            <a:r>
              <a:rPr lang="en-GB" sz="900" dirty="0" smtClean="0">
                <a:solidFill>
                  <a:srgbClr val="000000"/>
                </a:solidFill>
                <a:latin typeface="Arial" pitchFamily="34" charset="0"/>
                <a:ea typeface="ＭＳ Ｐゴシック" pitchFamily="34" charset="-128"/>
                <a:cs typeface="Arial" pitchFamily="34" charset="0"/>
              </a:rPr>
              <a:t>y la </a:t>
            </a:r>
            <a:r>
              <a:rPr lang="en-GB" sz="900" dirty="0" err="1" smtClean="0">
                <a:solidFill>
                  <a:srgbClr val="000000"/>
                </a:solidFill>
                <a:latin typeface="Arial" pitchFamily="34" charset="0"/>
                <a:ea typeface="ＭＳ Ｐゴシック" pitchFamily="34" charset="-128"/>
                <a:cs typeface="Arial" pitchFamily="34" charset="0"/>
              </a:rPr>
              <a:t>evaluación</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actividades</a:t>
            </a:r>
            <a:r>
              <a:rPr lang="en-GB" sz="900" dirty="0" smtClean="0">
                <a:solidFill>
                  <a:srgbClr val="000000"/>
                </a:solidFill>
                <a:latin typeface="Arial" pitchFamily="34" charset="0"/>
                <a:ea typeface="ＭＳ Ｐゴシック" pitchFamily="34" charset="-128"/>
                <a:cs typeface="Arial" pitchFamily="34" charset="0"/>
              </a:rPr>
              <a:t> son </a:t>
            </a:r>
            <a:r>
              <a:rPr lang="en-GB" sz="900" dirty="0" err="1" smtClean="0">
                <a:solidFill>
                  <a:srgbClr val="000000"/>
                </a:solidFill>
                <a:latin typeface="Arial" pitchFamily="34" charset="0"/>
                <a:ea typeface="ＭＳ Ｐゴシック" pitchFamily="34" charset="-128"/>
                <a:cs typeface="Arial" pitchFamily="34" charset="0"/>
              </a:rPr>
              <a:t>esenciales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para</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seguimiento</a:t>
            </a:r>
            <a:r>
              <a:rPr lang="en-GB" sz="900" dirty="0" smtClean="0">
                <a:solidFill>
                  <a:srgbClr val="000000"/>
                </a:solidFill>
                <a:latin typeface="Arial" pitchFamily="34" charset="0"/>
                <a:ea typeface="ＭＳ Ｐゴシック" pitchFamily="34" charset="-128"/>
                <a:cs typeface="Arial" pitchFamily="34" charset="0"/>
              </a:rPr>
              <a:t> </a:t>
            </a:r>
            <a:r>
              <a:rPr lang="en-GB" sz="900" dirty="0" smtClean="0">
                <a:solidFill>
                  <a:srgbClr val="000000"/>
                </a:solidFill>
                <a:latin typeface="Arial" pitchFamily="34" charset="0"/>
                <a:ea typeface="ＭＳ Ｐゴシック" pitchFamily="34" charset="-128"/>
                <a:cs typeface="Arial" pitchFamily="34" charset="0"/>
              </a:rPr>
              <a:t>de </a:t>
            </a:r>
            <a:r>
              <a:rPr lang="en-GB" sz="900" dirty="0" err="1" smtClean="0">
                <a:solidFill>
                  <a:srgbClr val="000000"/>
                </a:solidFill>
                <a:latin typeface="Arial" pitchFamily="34" charset="0"/>
                <a:ea typeface="ＭＳ Ｐゴシック" pitchFamily="34" charset="-128"/>
                <a:cs typeface="Arial" pitchFamily="34" charset="0"/>
              </a:rPr>
              <a:t>si</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las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actividades</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llevan</a:t>
            </a:r>
            <a:r>
              <a:rPr lang="en-GB" sz="900" dirty="0" smtClean="0">
                <a:solidFill>
                  <a:srgbClr val="000000"/>
                </a:solidFill>
                <a:latin typeface="Arial" pitchFamily="34" charset="0"/>
                <a:ea typeface="ＭＳ Ｐゴシック" pitchFamily="34" charset="-128"/>
                <a:cs typeface="Arial" pitchFamily="34" charset="0"/>
              </a:rPr>
              <a:t> a </a:t>
            </a:r>
            <a:r>
              <a:rPr lang="en-GB" sz="900" dirty="0" err="1" smtClean="0">
                <a:solidFill>
                  <a:srgbClr val="000000"/>
                </a:solidFill>
                <a:latin typeface="Arial" pitchFamily="34" charset="0"/>
                <a:ea typeface="ＭＳ Ｐゴシック" pitchFamily="34" charset="-128"/>
                <a:cs typeface="Arial" pitchFamily="34" charset="0"/>
              </a:rPr>
              <a:t>cabo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como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estaba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previsto</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si</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están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teniendo</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impacto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esperado</a:t>
            </a:r>
            <a:r>
              <a:rPr lang="en-GB" sz="900" dirty="0" smtClean="0">
                <a:solidFill>
                  <a:srgbClr val="000000"/>
                </a:solidFill>
                <a:latin typeface="Arial" pitchFamily="34" charset="0"/>
                <a:ea typeface="ＭＳ Ｐゴシック" pitchFamily="34" charset="-128"/>
                <a:cs typeface="Arial" pitchFamily="34" charset="0"/>
              </a:rPr>
              <a:t>. Un </a:t>
            </a:r>
            <a:r>
              <a:rPr lang="en-GB" sz="900" dirty="0" err="1" smtClean="0">
                <a:solidFill>
                  <a:srgbClr val="000000"/>
                </a:solidFill>
                <a:latin typeface="Arial" pitchFamily="34" charset="0"/>
                <a:ea typeface="ＭＳ Ｐゴシック" pitchFamily="34" charset="-128"/>
                <a:cs typeface="Arial" pitchFamily="34" charset="0"/>
              </a:rPr>
              <a:t>seguimiento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coherente</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coordinado</a:t>
            </a:r>
            <a:r>
              <a:rPr lang="en-GB" sz="900" dirty="0" smtClean="0">
                <a:solidFill>
                  <a:srgbClr val="000000"/>
                </a:solidFill>
                <a:latin typeface="Arial" pitchFamily="34" charset="0"/>
                <a:ea typeface="ＭＳ Ｐゴシック" pitchFamily="34" charset="-128"/>
                <a:cs typeface="Arial" pitchFamily="34" charset="0"/>
              </a:rPr>
              <a:t> y un </a:t>
            </a:r>
            <a:r>
              <a:rPr lang="en-GB" sz="900" dirty="0" err="1" smtClean="0">
                <a:solidFill>
                  <a:srgbClr val="000000"/>
                </a:solidFill>
                <a:latin typeface="Arial" pitchFamily="34" charset="0"/>
                <a:ea typeface="ＭＳ Ｐゴシック" pitchFamily="34" charset="-128"/>
                <a:cs typeface="Arial" pitchFamily="34" charset="0"/>
              </a:rPr>
              <a:t>sistema</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evaluación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pueden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asegurar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a:t>
            </a:r>
          </a:p>
          <a:p>
            <a:pPr marL="696156" lvl="1" indent="-232052">
              <a:buFontTx/>
              <a:buChar char="•"/>
            </a:pPr>
            <a:r>
              <a:rPr lang="en-GB" sz="900" dirty="0" smtClean="0">
                <a:solidFill>
                  <a:srgbClr val="000000"/>
                </a:solidFill>
                <a:latin typeface="Arial" pitchFamily="34" charset="0"/>
                <a:ea typeface="ＭＳ Ｐゴシック" pitchFamily="34" charset="-128"/>
                <a:cs typeface="Arial" pitchFamily="34" charset="0"/>
              </a:rPr>
              <a:t>los </a:t>
            </a:r>
            <a:r>
              <a:rPr lang="en-GB" sz="900" dirty="0" err="1" smtClean="0">
                <a:solidFill>
                  <a:srgbClr val="000000"/>
                </a:solidFill>
                <a:latin typeface="Arial" pitchFamily="34" charset="0"/>
                <a:ea typeface="ＭＳ Ｐゴシック" pitchFamily="34" charset="-128"/>
                <a:cs typeface="Arial" pitchFamily="34" charset="0"/>
              </a:rPr>
              <a:t>datos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pertinentes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oportunos</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precisos</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pongan</a:t>
            </a:r>
            <a:r>
              <a:rPr lang="en-GB" sz="900" dirty="0" smtClean="0">
                <a:solidFill>
                  <a:srgbClr val="000000"/>
                </a:solidFill>
                <a:latin typeface="Arial" pitchFamily="34" charset="0"/>
                <a:ea typeface="ＭＳ Ｐゴシック" pitchFamily="34" charset="-128"/>
                <a:cs typeface="Arial" pitchFamily="34" charset="0"/>
              </a:rPr>
              <a:t> a </a:t>
            </a:r>
            <a:r>
              <a:rPr lang="en-GB" sz="900" dirty="0" err="1" smtClean="0">
                <a:solidFill>
                  <a:srgbClr val="000000"/>
                </a:solidFill>
                <a:latin typeface="Arial" pitchFamily="34" charset="0"/>
                <a:ea typeface="ＭＳ Ｐゴシック" pitchFamily="34" charset="-128"/>
                <a:cs typeface="Arial" pitchFamily="34" charset="0"/>
              </a:rPr>
              <a:t>disposición</a:t>
            </a:r>
            <a:r>
              <a:rPr lang="en-GB" sz="900" dirty="0" smtClean="0">
                <a:solidFill>
                  <a:srgbClr val="000000"/>
                </a:solidFill>
                <a:latin typeface="Arial" pitchFamily="34" charset="0"/>
                <a:ea typeface="ＭＳ Ｐゴシック" pitchFamily="34" charset="-128"/>
                <a:cs typeface="Arial" pitchFamily="34" charset="0"/>
              </a:rPr>
              <a:t> de los </a:t>
            </a:r>
            <a:r>
              <a:rPr lang="en-GB" sz="900" dirty="0" err="1" smtClean="0">
                <a:solidFill>
                  <a:srgbClr val="000000"/>
                </a:solidFill>
                <a:latin typeface="Arial" pitchFamily="34" charset="0"/>
                <a:ea typeface="ＭＳ Ｐゴシック" pitchFamily="34" charset="-128"/>
                <a:cs typeface="Arial" pitchFamily="34" charset="0"/>
              </a:rPr>
              <a:t>directivos</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programas</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gerentes</a:t>
            </a:r>
            <a:r>
              <a:rPr lang="en-GB" sz="900" dirty="0" smtClean="0">
                <a:solidFill>
                  <a:srgbClr val="000000"/>
                </a:solidFill>
                <a:latin typeface="Arial" pitchFamily="34" charset="0"/>
                <a:ea typeface="ＭＳ Ｐゴシック" pitchFamily="34" charset="-128"/>
                <a:cs typeface="Arial" pitchFamily="34" charset="0"/>
              </a:rPr>
              <a:t> en </a:t>
            </a:r>
            <a:r>
              <a:rPr lang="en-GB" sz="900" dirty="0" err="1" smtClean="0">
                <a:solidFill>
                  <a:srgbClr val="000000"/>
                </a:solidFill>
                <a:latin typeface="Arial" pitchFamily="34" charset="0"/>
                <a:ea typeface="ＭＳ Ｐゴシック" pitchFamily="34" charset="-128"/>
                <a:cs typeface="Arial" pitchFamily="34" charset="0"/>
              </a:rPr>
              <a:t>cada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nivel</a:t>
            </a:r>
            <a:r>
              <a:rPr lang="en-GB" sz="900" dirty="0" smtClean="0">
                <a:solidFill>
                  <a:srgbClr val="000000"/>
                </a:solidFill>
                <a:latin typeface="Arial" pitchFamily="34" charset="0"/>
                <a:ea typeface="ＭＳ Ｐゴシック" pitchFamily="34" charset="-128"/>
                <a:cs typeface="Arial" pitchFamily="34" charset="0"/>
              </a:rPr>
              <a:t> del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a:t>
            </a:r>
          </a:p>
          <a:p>
            <a:pPr marL="696156" lvl="1" indent="-232052">
              <a:buFontTx/>
              <a:buChar char="•"/>
            </a:pPr>
            <a:r>
              <a:rPr lang="en-GB" sz="900" dirty="0" smtClean="0">
                <a:solidFill>
                  <a:srgbClr val="000000"/>
                </a:solidFill>
                <a:latin typeface="Arial" pitchFamily="34" charset="0"/>
                <a:ea typeface="ＭＳ Ｐゴシック" pitchFamily="34" charset="-128"/>
                <a:cs typeface="Arial" pitchFamily="34" charset="0"/>
              </a:rPr>
              <a:t>se </a:t>
            </a:r>
            <a:r>
              <a:rPr lang="en-GB" sz="900" dirty="0" err="1" smtClean="0">
                <a:solidFill>
                  <a:srgbClr val="000000"/>
                </a:solidFill>
                <a:latin typeface="Arial" pitchFamily="34" charset="0"/>
                <a:ea typeface="ＭＳ Ｐゴシック" pitchFamily="34" charset="-128"/>
                <a:cs typeface="Arial" pitchFamily="34" charset="0"/>
              </a:rPr>
              <a:t>comuniquen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datos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seleccionados</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calidad</a:t>
            </a:r>
            <a:r>
              <a:rPr lang="en-GB" sz="900" dirty="0" smtClean="0">
                <a:solidFill>
                  <a:srgbClr val="000000"/>
                </a:solidFill>
                <a:latin typeface="Arial" pitchFamily="34" charset="0"/>
                <a:ea typeface="ＭＳ Ｐゴシック" pitchFamily="34" charset="-128"/>
                <a:cs typeface="Arial" pitchFamily="34" charset="0"/>
              </a:rPr>
              <a:t> a los </a:t>
            </a:r>
            <a:r>
              <a:rPr lang="en-GB" sz="900" dirty="0" err="1" smtClean="0">
                <a:solidFill>
                  <a:srgbClr val="000000"/>
                </a:solidFill>
                <a:latin typeface="Arial" pitchFamily="34" charset="0"/>
                <a:ea typeface="ＭＳ Ｐゴシック" pitchFamily="34" charset="-128"/>
                <a:cs typeface="Arial" pitchFamily="34" charset="0"/>
              </a:rPr>
              <a:t>dirigentes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nacionales</a:t>
            </a:r>
            <a:r>
              <a:rPr lang="en-GB" sz="900" dirty="0" smtClean="0">
                <a:solidFill>
                  <a:srgbClr val="000000"/>
                </a:solidFill>
                <a:latin typeface="Arial" pitchFamily="34" charset="0"/>
                <a:ea typeface="ＭＳ Ｐゴシック" pitchFamily="34" charset="-128"/>
                <a:cs typeface="Arial" pitchFamily="34" charset="0"/>
              </a:rPr>
              <a:t> del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y</a:t>
            </a:r>
          </a:p>
          <a:p>
            <a:pPr marL="696156" lvl="1" indent="-232052">
              <a:buFontTx/>
              <a:buChar char="•"/>
            </a:pP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nacional</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esté</a:t>
            </a:r>
            <a:r>
              <a:rPr lang="en-GB" sz="900" dirty="0" smtClean="0">
                <a:solidFill>
                  <a:srgbClr val="000000"/>
                </a:solidFill>
                <a:latin typeface="Arial" pitchFamily="34" charset="0"/>
                <a:ea typeface="ＭＳ Ｐゴシック" pitchFamily="34" charset="-128"/>
                <a:cs typeface="Arial" pitchFamily="34" charset="0"/>
              </a:rPr>
              <a:t> en </a:t>
            </a:r>
            <a:r>
              <a:rPr lang="en-GB" sz="900" dirty="0" err="1" smtClean="0">
                <a:solidFill>
                  <a:srgbClr val="000000"/>
                </a:solidFill>
                <a:latin typeface="Arial" pitchFamily="34" charset="0"/>
                <a:ea typeface="ＭＳ Ｐゴシック" pitchFamily="34" charset="-128"/>
                <a:cs typeface="Arial" pitchFamily="34" charset="0"/>
              </a:rPr>
              <a:t>condiciones</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cumplir</a:t>
            </a:r>
            <a:r>
              <a:rPr lang="en-GB" sz="900" dirty="0" smtClean="0">
                <a:solidFill>
                  <a:srgbClr val="000000"/>
                </a:solidFill>
                <a:latin typeface="Arial" pitchFamily="34" charset="0"/>
                <a:ea typeface="ＭＳ Ｐゴシック" pitchFamily="34" charset="-128"/>
                <a:cs typeface="Arial" pitchFamily="34" charset="0"/>
              </a:rPr>
              <a:t> con los </a:t>
            </a:r>
            <a:r>
              <a:rPr lang="en-GB" sz="900" dirty="0" err="1" smtClean="0">
                <a:solidFill>
                  <a:srgbClr val="000000"/>
                </a:solidFill>
                <a:latin typeface="Arial" pitchFamily="34" charset="0"/>
                <a:ea typeface="ＭＳ Ｐゴシック" pitchFamily="34" charset="-128"/>
                <a:cs typeface="Arial" pitchFamily="34" charset="0"/>
              </a:rPr>
              <a:t>requisitos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internacionales</a:t>
            </a:r>
            <a:r>
              <a:rPr lang="en-GB" sz="900" dirty="0" smtClean="0">
                <a:solidFill>
                  <a:srgbClr val="000000"/>
                </a:solidFill>
                <a:latin typeface="Arial" pitchFamily="34" charset="0"/>
                <a:ea typeface="ＭＳ Ｐゴシック" pitchFamily="34" charset="-128"/>
                <a:cs typeface="Arial" pitchFamily="34" charset="0"/>
              </a:rPr>
              <a:t> y de los </a:t>
            </a:r>
            <a:r>
              <a:rPr lang="en-GB" sz="900" dirty="0" err="1" smtClean="0">
                <a:solidFill>
                  <a:srgbClr val="000000"/>
                </a:solidFill>
                <a:latin typeface="Arial" pitchFamily="34" charset="0"/>
                <a:ea typeface="ＭＳ Ｐゴシック" pitchFamily="34" charset="-128"/>
                <a:cs typeface="Arial" pitchFamily="34" charset="0"/>
              </a:rPr>
              <a:t>donantes</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presentación</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informes</a:t>
            </a:r>
            <a:r>
              <a:rPr lang="en-GB" sz="900" dirty="0" smtClean="0">
                <a:solidFill>
                  <a:srgbClr val="000000"/>
                </a:solidFill>
                <a:latin typeface="Arial" pitchFamily="34" charset="0"/>
                <a:ea typeface="ＭＳ Ｐゴシック" pitchFamily="34" charset="-128"/>
                <a:cs typeface="Arial" pitchFamily="34" charset="0"/>
              </a:rPr>
              <a:t>.</a:t>
            </a:r>
          </a:p>
          <a:p>
            <a:pPr marL="232052" indent="-232052">
              <a:buFont typeface="Calibri" pitchFamily="34" charset="0"/>
              <a:buAutoNum type="arabicPeriod"/>
            </a:pPr>
            <a:r>
              <a:rPr lang="en-GB" sz="900" dirty="0" smtClean="0">
                <a:solidFill>
                  <a:srgbClr val="000000"/>
                </a:solidFill>
                <a:latin typeface="Arial" pitchFamily="34" charset="0"/>
                <a:ea typeface="ＭＳ Ｐゴシック" pitchFamily="34" charset="-128"/>
                <a:cs typeface="Arial" pitchFamily="34" charset="0"/>
              </a:rPr>
              <a:t>Un plan de </a:t>
            </a:r>
            <a:r>
              <a:rPr lang="en-GB" sz="900" dirty="0" err="1" smtClean="0">
                <a:solidFill>
                  <a:srgbClr val="000000"/>
                </a:solidFill>
                <a:latin typeface="Arial" pitchFamily="34" charset="0"/>
                <a:ea typeface="ＭＳ Ｐゴシック" pitchFamily="34" charset="-128"/>
                <a:cs typeface="Arial" pitchFamily="34" charset="0"/>
              </a:rPr>
              <a:t>evaluación</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seguimiento</a:t>
            </a:r>
            <a:r>
              <a:rPr lang="en-GB" sz="900" dirty="0" smtClean="0">
                <a:solidFill>
                  <a:srgbClr val="000000"/>
                </a:solidFill>
                <a:latin typeface="Arial" pitchFamily="34" charset="0"/>
                <a:ea typeface="ＭＳ Ｐゴシック" pitchFamily="34" charset="-128"/>
                <a:cs typeface="Arial" pitchFamily="34" charset="0"/>
              </a:rPr>
              <a:t> </a:t>
            </a:r>
            <a:r>
              <a:rPr lang="en-GB" sz="900" dirty="0" smtClean="0">
                <a:solidFill>
                  <a:srgbClr val="000000"/>
                </a:solidFill>
                <a:latin typeface="Arial" pitchFamily="34" charset="0"/>
                <a:ea typeface="ＭＳ Ｐゴシック" pitchFamily="34" charset="-128"/>
                <a:cs typeface="Arial" pitchFamily="34" charset="0"/>
              </a:rPr>
              <a:t>sensible a </a:t>
            </a:r>
            <a:r>
              <a:rPr lang="en-GB" sz="900" dirty="0" err="1" smtClean="0">
                <a:solidFill>
                  <a:srgbClr val="000000"/>
                </a:solidFill>
                <a:latin typeface="Arial" pitchFamily="34" charset="0"/>
                <a:ea typeface="ＭＳ Ｐゴシック" pitchFamily="34" charset="-128"/>
                <a:cs typeface="Arial" pitchFamily="34" charset="0"/>
              </a:rPr>
              <a:t>las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cuestiones</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derechos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humanos</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ocupará</a:t>
            </a:r>
            <a:r>
              <a:rPr lang="en-GB" sz="900" dirty="0" smtClean="0">
                <a:solidFill>
                  <a:srgbClr val="000000"/>
                </a:solidFill>
                <a:latin typeface="Arial" pitchFamily="34" charset="0"/>
                <a:ea typeface="ＭＳ Ｐゴシック" pitchFamily="34" charset="-128"/>
                <a:cs typeface="Arial" pitchFamily="34" charset="0"/>
              </a:rPr>
              <a:t> del </a:t>
            </a:r>
            <a:r>
              <a:rPr lang="en-GB" sz="900" dirty="0" err="1" smtClean="0">
                <a:solidFill>
                  <a:srgbClr val="000000"/>
                </a:solidFill>
                <a:latin typeface="Arial" pitchFamily="34" charset="0"/>
                <a:ea typeface="ＭＳ Ｐゴシック" pitchFamily="34" charset="-128"/>
                <a:cs typeface="Arial" pitchFamily="34" charset="0"/>
              </a:rPr>
              <a:t>proceso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efectos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directos</a:t>
            </a:r>
            <a:r>
              <a:rPr lang="en-GB" sz="900" dirty="0" smtClean="0">
                <a:solidFill>
                  <a:srgbClr val="000000"/>
                </a:solidFill>
                <a:latin typeface="Arial" pitchFamily="34" charset="0"/>
                <a:ea typeface="ＭＳ Ｐゴシック" pitchFamily="34" charset="-128"/>
                <a:cs typeface="Arial" pitchFamily="34" charset="0"/>
              </a:rPr>
              <a:t> e </a:t>
            </a:r>
            <a:r>
              <a:rPr lang="en-GB" sz="900" dirty="0" err="1" smtClean="0">
                <a:solidFill>
                  <a:srgbClr val="000000"/>
                </a:solidFill>
                <a:latin typeface="Arial" pitchFamily="34" charset="0"/>
                <a:ea typeface="ＭＳ Ｐゴシック" pitchFamily="34" charset="-128"/>
                <a:cs typeface="Arial" pitchFamily="34" charset="0"/>
              </a:rPr>
              <a:t>impacto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como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medio</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evaluar</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progreso</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eficacia</a:t>
            </a:r>
            <a:r>
              <a:rPr lang="en-GB" sz="900" dirty="0" smtClean="0">
                <a:solidFill>
                  <a:srgbClr val="000000"/>
                </a:solidFill>
                <a:latin typeface="Arial" pitchFamily="34" charset="0"/>
                <a:ea typeface="ＭＳ Ｐゴシック" pitchFamily="34" charset="-128"/>
                <a:cs typeface="Arial" pitchFamily="34" charset="0"/>
              </a:rPr>
              <a:t> del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Un </a:t>
            </a:r>
            <a:r>
              <a:rPr lang="en-GB" sz="900" b="1" dirty="0" err="1" smtClean="0">
                <a:solidFill>
                  <a:srgbClr val="000000"/>
                </a:solidFill>
                <a:latin typeface="Arial" pitchFamily="34" charset="0"/>
                <a:ea typeface="ＭＳ Ｐゴシック" pitchFamily="34" charset="-128"/>
                <a:cs typeface="Arial" pitchFamily="34" charset="0"/>
              </a:rPr>
              <a:t>seguimiento</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basado</a:t>
            </a:r>
            <a:r>
              <a:rPr lang="en-GB" sz="900" b="1" dirty="0" smtClean="0">
                <a:solidFill>
                  <a:srgbClr val="000000"/>
                </a:solidFill>
                <a:latin typeface="Arial" pitchFamily="34" charset="0"/>
                <a:ea typeface="ＭＳ Ｐゴシック" pitchFamily="34" charset="-128"/>
                <a:cs typeface="Arial" pitchFamily="34" charset="0"/>
              </a:rPr>
              <a:t> en los </a:t>
            </a:r>
            <a:r>
              <a:rPr lang="en-GB" sz="900" b="1" dirty="0" err="1" smtClean="0">
                <a:solidFill>
                  <a:srgbClr val="000000"/>
                </a:solidFill>
                <a:latin typeface="Arial" pitchFamily="34" charset="0"/>
                <a:ea typeface="ＭＳ Ｐゴシック" pitchFamily="34" charset="-128"/>
                <a:cs typeface="Arial" pitchFamily="34" charset="0"/>
              </a:rPr>
              <a:t>derechos</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humanos</a:t>
            </a:r>
            <a:r>
              <a:rPr lang="en-GB" sz="900" b="1" dirty="0" smtClean="0">
                <a:solidFill>
                  <a:srgbClr val="000000"/>
                </a:solidFill>
                <a:latin typeface="Arial" pitchFamily="34" charset="0"/>
                <a:ea typeface="ＭＳ Ｐゴシック" pitchFamily="34" charset="-128"/>
                <a:cs typeface="Arial" pitchFamily="34" charset="0"/>
              </a:rPr>
              <a:t> y el plan de </a:t>
            </a:r>
            <a:r>
              <a:rPr lang="en-GB" sz="900" b="1" dirty="0" err="1" smtClean="0">
                <a:solidFill>
                  <a:srgbClr val="000000"/>
                </a:solidFill>
                <a:latin typeface="Arial" pitchFamily="34" charset="0"/>
                <a:ea typeface="ＭＳ Ｐゴシック" pitchFamily="34" charset="-128"/>
                <a:cs typeface="Arial" pitchFamily="34" charset="0"/>
              </a:rPr>
              <a:t>evaluación</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también</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serán</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culturalmente</a:t>
            </a:r>
            <a:r>
              <a:rPr lang="en-GB" sz="900" b="1" dirty="0" smtClean="0">
                <a:solidFill>
                  <a:srgbClr val="000000"/>
                </a:solidFill>
                <a:latin typeface="Arial" pitchFamily="34" charset="0"/>
                <a:ea typeface="ＭＳ Ｐゴシック" pitchFamily="34" charset="-128"/>
                <a:cs typeface="Arial" pitchFamily="34" charset="0"/>
              </a:rPr>
              <a:t> </a:t>
            </a:r>
            <a:r>
              <a:rPr lang="en-GB" sz="900" b="1" dirty="0" err="1" smtClean="0">
                <a:solidFill>
                  <a:srgbClr val="000000"/>
                </a:solidFill>
                <a:latin typeface="Arial" pitchFamily="34" charset="0"/>
                <a:ea typeface="ＭＳ Ｐゴシック" pitchFamily="34" charset="-128"/>
                <a:cs typeface="Arial" pitchFamily="34" charset="0"/>
              </a:rPr>
              <a:t>sensibles</a:t>
            </a:r>
            <a:r>
              <a:rPr lang="en-GB" sz="900" b="1" dirty="0" smtClean="0">
                <a:solidFill>
                  <a:srgbClr val="000000"/>
                </a:solidFill>
                <a:latin typeface="Arial" pitchFamily="34" charset="0"/>
                <a:ea typeface="ＭＳ Ｐゴシック" pitchFamily="34" charset="-128"/>
                <a:cs typeface="Arial" pitchFamily="34" charset="0"/>
              </a:rPr>
              <a:t>,</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ya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requiere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introspección</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su</a:t>
            </a:r>
            <a:r>
              <a:rPr lang="en-GB" sz="900" dirty="0" smtClean="0">
                <a:solidFill>
                  <a:srgbClr val="000000"/>
                </a:solidFill>
                <a:latin typeface="Arial" pitchFamily="34" charset="0"/>
                <a:ea typeface="ＭＳ Ｐゴシック" pitchFamily="34" charset="-128"/>
                <a:cs typeface="Arial" pitchFamily="34" charset="0"/>
              </a:rPr>
              <a:t> parte en </a:t>
            </a:r>
            <a:r>
              <a:rPr lang="en-GB" sz="900" dirty="0" err="1" smtClean="0">
                <a:solidFill>
                  <a:srgbClr val="000000"/>
                </a:solidFill>
                <a:latin typeface="Arial" pitchFamily="34" charset="0"/>
                <a:ea typeface="ＭＳ Ｐゴシック" pitchFamily="34" charset="-128"/>
                <a:cs typeface="Arial" pitchFamily="34" charset="0"/>
              </a:rPr>
              <a:t>cuanto</a:t>
            </a:r>
            <a:r>
              <a:rPr lang="en-GB" sz="900" dirty="0" smtClean="0">
                <a:solidFill>
                  <a:srgbClr val="000000"/>
                </a:solidFill>
                <a:latin typeface="Arial" pitchFamily="34" charset="0"/>
                <a:ea typeface="ＭＳ Ｐゴシック" pitchFamily="34" charset="-128"/>
                <a:cs typeface="Arial" pitchFamily="34" charset="0"/>
              </a:rPr>
              <a:t> a </a:t>
            </a:r>
            <a:r>
              <a:rPr lang="en-GB" sz="900" dirty="0" err="1" smtClean="0">
                <a:solidFill>
                  <a:srgbClr val="000000"/>
                </a:solidFill>
                <a:latin typeface="Arial" pitchFamily="34" charset="0"/>
                <a:ea typeface="ＭＳ Ｐゴシック" pitchFamily="34" charset="-128"/>
                <a:cs typeface="Arial" pitchFamily="34" charset="0"/>
              </a:rPr>
              <a:t>cómo</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por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qué</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Vd</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está</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apoyando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nacional</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si</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trata</a:t>
            </a:r>
            <a:r>
              <a:rPr lang="en-GB" sz="900" dirty="0" smtClean="0">
                <a:solidFill>
                  <a:srgbClr val="000000"/>
                </a:solidFill>
                <a:latin typeface="Arial" pitchFamily="34" charset="0"/>
                <a:ea typeface="ＭＳ Ｐゴシック" pitchFamily="34" charset="-128"/>
                <a:cs typeface="Arial" pitchFamily="34" charset="0"/>
              </a:rPr>
              <a:t> de un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apropiado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para</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contexto</a:t>
            </a:r>
            <a:r>
              <a:rPr lang="en-GB" sz="900" dirty="0" smtClean="0">
                <a:solidFill>
                  <a:srgbClr val="000000"/>
                </a:solidFill>
                <a:latin typeface="Arial" pitchFamily="34" charset="0"/>
                <a:ea typeface="ＭＳ Ｐゴシック" pitchFamily="34" charset="-128"/>
                <a:cs typeface="Arial" pitchFamily="34" charset="0"/>
              </a:rPr>
              <a:t> en el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está</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trabajando</a:t>
            </a:r>
            <a:r>
              <a:rPr lang="en-GB" sz="900" dirty="0" smtClean="0">
                <a:solidFill>
                  <a:srgbClr val="000000"/>
                </a:solidFill>
                <a:latin typeface="Arial" pitchFamily="34" charset="0"/>
                <a:ea typeface="ＭＳ Ｐゴシック" pitchFamily="34" charset="-128"/>
                <a:cs typeface="Arial" pitchFamily="34" charset="0"/>
              </a:rPr>
              <a:t>. La </a:t>
            </a:r>
            <a:r>
              <a:rPr lang="en-GB" sz="900" dirty="0" err="1" smtClean="0">
                <a:solidFill>
                  <a:srgbClr val="000000"/>
                </a:solidFill>
                <a:latin typeface="Arial" pitchFamily="34" charset="0"/>
                <a:ea typeface="ＭＳ Ｐゴシック" pitchFamily="34" charset="-128"/>
                <a:cs typeface="Arial" pitchFamily="34" charset="0"/>
              </a:rPr>
              <a:t>monitorización</a:t>
            </a:r>
            <a:r>
              <a:rPr lang="en-GB" sz="900" dirty="0" smtClean="0">
                <a:solidFill>
                  <a:srgbClr val="000000"/>
                </a:solidFill>
                <a:latin typeface="Arial" pitchFamily="34" charset="0"/>
                <a:ea typeface="ＭＳ Ｐゴシック" pitchFamily="34" charset="-128"/>
                <a:cs typeface="Arial" pitchFamily="34" charset="0"/>
              </a:rPr>
              <a:t> continua y </a:t>
            </a:r>
            <a:r>
              <a:rPr lang="en-GB" sz="900" dirty="0" err="1" smtClean="0">
                <a:solidFill>
                  <a:srgbClr val="000000"/>
                </a:solidFill>
                <a:latin typeface="Arial" pitchFamily="34" charset="0"/>
                <a:ea typeface="ＭＳ Ｐゴシック" pitchFamily="34" charset="-128"/>
                <a:cs typeface="Arial" pitchFamily="34" charset="0"/>
              </a:rPr>
              <a:t>evaluación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pueden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ayudarle</a:t>
            </a:r>
            <a:r>
              <a:rPr lang="en-GB" sz="900" dirty="0" smtClean="0">
                <a:solidFill>
                  <a:srgbClr val="000000"/>
                </a:solidFill>
                <a:latin typeface="Arial" pitchFamily="34" charset="0"/>
                <a:ea typeface="ＭＳ Ｐゴシック" pitchFamily="34" charset="-128"/>
                <a:cs typeface="Arial" pitchFamily="34" charset="0"/>
              </a:rPr>
              <a:t> a </a:t>
            </a:r>
            <a:r>
              <a:rPr lang="en-GB" sz="900" dirty="0" err="1" smtClean="0">
                <a:solidFill>
                  <a:srgbClr val="000000"/>
                </a:solidFill>
                <a:latin typeface="Arial" pitchFamily="34" charset="0"/>
                <a:ea typeface="ＭＳ Ｐゴシック" pitchFamily="34" charset="-128"/>
                <a:cs typeface="Arial" pitchFamily="34" charset="0"/>
              </a:rPr>
              <a:t>determinar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si</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está</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adquiriendo</a:t>
            </a:r>
            <a:r>
              <a:rPr lang="en-GB" sz="900" dirty="0" smtClean="0">
                <a:solidFill>
                  <a:srgbClr val="000000"/>
                </a:solidFill>
                <a:latin typeface="Arial" pitchFamily="34" charset="0"/>
                <a:ea typeface="ＭＳ Ｐゴシック" pitchFamily="34" charset="-128"/>
                <a:cs typeface="Arial" pitchFamily="34" charset="0"/>
              </a:rPr>
              <a:t> los </a:t>
            </a:r>
            <a:r>
              <a:rPr lang="en-GB" sz="900" dirty="0" err="1" smtClean="0">
                <a:solidFill>
                  <a:srgbClr val="000000"/>
                </a:solidFill>
                <a:latin typeface="Arial" pitchFamily="34" charset="0"/>
                <a:ea typeface="ＭＳ Ｐゴシック" pitchFamily="34" charset="-128"/>
                <a:cs typeface="Arial" pitchFamily="34" charset="0"/>
              </a:rPr>
              <a:t>matices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culturales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puedan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ser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necesarios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para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asegurar</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éxito</a:t>
            </a:r>
            <a:r>
              <a:rPr lang="en-GB" sz="900" dirty="0" smtClean="0">
                <a:solidFill>
                  <a:srgbClr val="000000"/>
                </a:solidFill>
                <a:latin typeface="Arial" pitchFamily="34" charset="0"/>
                <a:ea typeface="ＭＳ Ｐゴシック" pitchFamily="34" charset="-128"/>
                <a:cs typeface="Arial" pitchFamily="34" charset="0"/>
              </a:rPr>
              <a:t> a largo </a:t>
            </a:r>
            <a:r>
              <a:rPr lang="en-GB" sz="900" dirty="0" err="1" smtClean="0">
                <a:solidFill>
                  <a:srgbClr val="000000"/>
                </a:solidFill>
                <a:latin typeface="Arial" pitchFamily="34" charset="0"/>
                <a:ea typeface="ＭＳ Ｐゴシック" pitchFamily="34" charset="-128"/>
                <a:cs typeface="Arial" pitchFamily="34" charset="0"/>
              </a:rPr>
              <a:t>plazo</a:t>
            </a:r>
            <a:r>
              <a:rPr lang="en-GB" sz="900" dirty="0" smtClean="0">
                <a:solidFill>
                  <a:srgbClr val="000000"/>
                </a:solidFill>
                <a:latin typeface="Arial" pitchFamily="34" charset="0"/>
                <a:ea typeface="ＭＳ Ｐゴシック" pitchFamily="34" charset="-128"/>
                <a:cs typeface="Arial" pitchFamily="34" charset="0"/>
              </a:rPr>
              <a:t>.</a:t>
            </a:r>
          </a:p>
          <a:p>
            <a:pPr marL="232052" indent="-232052">
              <a:buFont typeface="Calibri" pitchFamily="34" charset="0"/>
              <a:buAutoNum type="arabicPeriod"/>
            </a:pPr>
            <a:r>
              <a:rPr lang="en-GB" sz="900" dirty="0" smtClean="0">
                <a:solidFill>
                  <a:srgbClr val="000000"/>
                </a:solidFill>
                <a:latin typeface="Arial" pitchFamily="34" charset="0"/>
                <a:ea typeface="ＭＳ Ｐゴシック" pitchFamily="34" charset="-128"/>
                <a:cs typeface="Arial" pitchFamily="34" charset="0"/>
              </a:rPr>
              <a:t>¿</a:t>
            </a:r>
            <a:r>
              <a:rPr lang="en-GB" sz="900" dirty="0" err="1" smtClean="0">
                <a:solidFill>
                  <a:srgbClr val="000000"/>
                </a:solidFill>
                <a:latin typeface="Arial" pitchFamily="34" charset="0"/>
                <a:ea typeface="ＭＳ Ｐゴシック" pitchFamily="34" charset="-128"/>
                <a:cs typeface="Arial" pitchFamily="34" charset="0"/>
              </a:rPr>
              <a:t>Por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qué</a:t>
            </a:r>
            <a:r>
              <a:rPr lang="en-GB" sz="900" dirty="0" smtClean="0">
                <a:solidFill>
                  <a:srgbClr val="000000"/>
                </a:solidFill>
                <a:latin typeface="Arial" pitchFamily="34" charset="0"/>
                <a:ea typeface="ＭＳ Ｐゴシック" pitchFamily="34" charset="-128"/>
                <a:cs typeface="Arial" pitchFamily="34" charset="0"/>
              </a:rPr>
              <a:t> un EBDH se </a:t>
            </a:r>
            <a:r>
              <a:rPr lang="en-GB" sz="900" dirty="0" err="1" smtClean="0">
                <a:solidFill>
                  <a:srgbClr val="000000"/>
                </a:solidFill>
                <a:latin typeface="Arial" pitchFamily="34" charset="0"/>
                <a:ea typeface="ＭＳ Ｐゴシック" pitchFamily="34" charset="-128"/>
                <a:cs typeface="Arial" pitchFamily="34" charset="0"/>
              </a:rPr>
              <a:t>centran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tanto</a:t>
            </a:r>
            <a:r>
              <a:rPr lang="en-GB" sz="900" dirty="0" smtClean="0">
                <a:solidFill>
                  <a:srgbClr val="000000"/>
                </a:solidFill>
                <a:latin typeface="Arial" pitchFamily="34" charset="0"/>
                <a:ea typeface="ＭＳ Ｐゴシック" pitchFamily="34" charset="-128"/>
                <a:cs typeface="Arial" pitchFamily="34" charset="0"/>
              </a:rPr>
              <a:t> en el </a:t>
            </a:r>
            <a:r>
              <a:rPr lang="en-GB" sz="900" i="1" dirty="0" err="1" smtClean="0">
                <a:solidFill>
                  <a:srgbClr val="000000"/>
                </a:solidFill>
                <a:latin typeface="Arial" pitchFamily="34" charset="0"/>
                <a:ea typeface="ＭＳ Ｐゴシック" pitchFamily="34" charset="-128"/>
                <a:cs typeface="Arial" pitchFamily="34" charset="0"/>
              </a:rPr>
              <a:t>proceso</a:t>
            </a:r>
            <a:r>
              <a:rPr lang="en-GB" sz="900" i="1" dirty="0" smtClean="0">
                <a:solidFill>
                  <a:srgbClr val="000000"/>
                </a:solidFill>
                <a:latin typeface="Arial" pitchFamily="34" charset="0"/>
                <a:ea typeface="ＭＳ Ｐゴシック" pitchFamily="34" charset="-128"/>
                <a:cs typeface="Arial" pitchFamily="34" charset="0"/>
              </a:rPr>
              <a:t>?</a:t>
            </a:r>
          </a:p>
          <a:p>
            <a:pPr marL="696156" lvl="1" indent="-232052">
              <a:buFontTx/>
              <a:buChar char="•"/>
            </a:pPr>
            <a:r>
              <a:rPr lang="en-GB" sz="900" dirty="0" err="1" smtClean="0">
                <a:solidFill>
                  <a:srgbClr val="000000"/>
                </a:solidFill>
                <a:latin typeface="Arial" pitchFamily="34" charset="0"/>
                <a:ea typeface="ＭＳ Ｐゴシック" pitchFamily="34" charset="-128"/>
                <a:cs typeface="Arial" pitchFamily="34" charset="0"/>
              </a:rPr>
              <a:t>porque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ayuda</a:t>
            </a:r>
            <a:r>
              <a:rPr lang="en-GB" sz="900" dirty="0" smtClean="0">
                <a:solidFill>
                  <a:srgbClr val="000000"/>
                </a:solidFill>
                <a:latin typeface="Arial" pitchFamily="34" charset="0"/>
                <a:ea typeface="ＭＳ Ｐゴシック" pitchFamily="34" charset="-128"/>
                <a:cs typeface="Arial" pitchFamily="34" charset="0"/>
              </a:rPr>
              <a:t> a </a:t>
            </a:r>
            <a:r>
              <a:rPr lang="en-GB" sz="900" dirty="0" err="1" smtClean="0">
                <a:solidFill>
                  <a:srgbClr val="000000"/>
                </a:solidFill>
                <a:latin typeface="Arial" pitchFamily="34" charset="0"/>
                <a:ea typeface="ＭＳ Ｐゴシック" pitchFamily="34" charset="-128"/>
                <a:cs typeface="Arial" pitchFamily="34" charset="0"/>
              </a:rPr>
              <a:t>garantizar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las</a:t>
            </a:r>
            <a:r>
              <a:rPr lang="en-GB" sz="900" dirty="0" smtClean="0">
                <a:solidFill>
                  <a:srgbClr val="000000"/>
                </a:solidFill>
                <a:latin typeface="Arial" pitchFamily="34" charset="0"/>
                <a:ea typeface="ＭＳ Ｐゴシック" pitchFamily="34" charset="-128"/>
                <a:cs typeface="Arial" pitchFamily="34" charset="0"/>
              </a:rPr>
              <a:t> personas </a:t>
            </a:r>
            <a:r>
              <a:rPr lang="en-GB" sz="900" dirty="0" err="1" smtClean="0">
                <a:solidFill>
                  <a:srgbClr val="000000"/>
                </a:solidFill>
                <a:latin typeface="Arial" pitchFamily="34" charset="0"/>
                <a:ea typeface="ＭＳ Ｐゴシック" pitchFamily="34" charset="-128"/>
                <a:cs typeface="Arial" pitchFamily="34" charset="0"/>
              </a:rPr>
              <a:t>más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marginadas</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están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involucrando</a:t>
            </a:r>
            <a:r>
              <a:rPr lang="en-GB" sz="900" dirty="0" smtClean="0">
                <a:solidFill>
                  <a:srgbClr val="000000"/>
                </a:solidFill>
                <a:latin typeface="Arial" pitchFamily="34" charset="0"/>
                <a:ea typeface="ＭＳ Ｐゴシック" pitchFamily="34" charset="-128"/>
                <a:cs typeface="Arial" pitchFamily="34" charset="0"/>
              </a:rPr>
              <a:t> y </a:t>
            </a:r>
            <a:r>
              <a:rPr lang="en-GB" sz="900" dirty="0" err="1" smtClean="0">
                <a:solidFill>
                  <a:srgbClr val="000000"/>
                </a:solidFill>
                <a:latin typeface="Arial" pitchFamily="34" charset="0"/>
                <a:ea typeface="ＭＳ Ｐゴシック" pitchFamily="34" charset="-128"/>
                <a:cs typeface="Arial" pitchFamily="34" charset="0"/>
              </a:rPr>
              <a:t>contribuyendo</a:t>
            </a:r>
            <a:r>
              <a:rPr lang="en-GB" sz="900" dirty="0" smtClean="0">
                <a:solidFill>
                  <a:srgbClr val="000000"/>
                </a:solidFill>
                <a:latin typeface="Arial" pitchFamily="34" charset="0"/>
                <a:ea typeface="ＭＳ Ｐゴシック" pitchFamily="34" charset="-128"/>
                <a:cs typeface="Arial" pitchFamily="34" charset="0"/>
              </a:rPr>
              <a:t> al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a:t>
            </a:r>
          </a:p>
          <a:p>
            <a:pPr marL="696156" lvl="1" indent="-232052">
              <a:buFontTx/>
              <a:buChar char="•"/>
            </a:pPr>
            <a:r>
              <a:rPr lang="en-GB" sz="900" dirty="0" err="1" smtClean="0">
                <a:solidFill>
                  <a:srgbClr val="000000"/>
                </a:solidFill>
                <a:latin typeface="Arial" pitchFamily="34" charset="0"/>
                <a:ea typeface="ＭＳ Ｐゴシック" pitchFamily="34" charset="-128"/>
                <a:cs typeface="Arial" pitchFamily="34" charset="0"/>
              </a:rPr>
              <a:t>porque</a:t>
            </a:r>
            <a:r>
              <a:rPr lang="en-GB" sz="900" dirty="0" smtClean="0">
                <a:solidFill>
                  <a:srgbClr val="000000"/>
                </a:solidFill>
                <a:latin typeface="Arial" pitchFamily="34" charset="0"/>
                <a:ea typeface="ＭＳ Ｐゴシック" pitchFamily="34" charset="-128"/>
                <a:cs typeface="Arial" pitchFamily="34" charset="0"/>
              </a:rPr>
              <a:t> en el </a:t>
            </a:r>
            <a:r>
              <a:rPr lang="en-GB" sz="900" dirty="0" err="1" smtClean="0">
                <a:solidFill>
                  <a:srgbClr val="000000"/>
                </a:solidFill>
                <a:latin typeface="Arial" pitchFamily="34" charset="0"/>
                <a:ea typeface="ＭＳ Ｐゴシック" pitchFamily="34" charset="-128"/>
                <a:cs typeface="Arial" pitchFamily="34" charset="0"/>
              </a:rPr>
              <a:t>desarrollo</a:t>
            </a:r>
            <a:r>
              <a:rPr lang="en-GB" sz="900" dirty="0" smtClean="0">
                <a:solidFill>
                  <a:srgbClr val="000000"/>
                </a:solidFill>
                <a:latin typeface="Arial" pitchFamily="34" charset="0"/>
                <a:ea typeface="ＭＳ Ｐゴシック" pitchFamily="34" charset="-128"/>
                <a:cs typeface="Arial" pitchFamily="34" charset="0"/>
              </a:rPr>
              <a:t>, la </a:t>
            </a:r>
            <a:r>
              <a:rPr lang="en-GB" sz="900" dirty="0" err="1" smtClean="0">
                <a:solidFill>
                  <a:srgbClr val="000000"/>
                </a:solidFill>
                <a:latin typeface="Arial" pitchFamily="34" charset="0"/>
                <a:ea typeface="ＭＳ Ｐゴシック" pitchFamily="34" charset="-128"/>
                <a:cs typeface="Arial" pitchFamily="34" charset="0"/>
              </a:rPr>
              <a:t>eficacia</a:t>
            </a:r>
            <a:r>
              <a:rPr lang="en-GB" sz="900" dirty="0" smtClean="0">
                <a:solidFill>
                  <a:srgbClr val="000000"/>
                </a:solidFill>
                <a:latin typeface="Arial" pitchFamily="34" charset="0"/>
                <a:ea typeface="ＭＳ Ｐゴシック" pitchFamily="34" charset="-128"/>
                <a:cs typeface="Arial" pitchFamily="34" charset="0"/>
              </a:rPr>
              <a:t> de un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no se </a:t>
            </a:r>
            <a:r>
              <a:rPr lang="en-GB" sz="900" dirty="0" err="1" smtClean="0">
                <a:solidFill>
                  <a:srgbClr val="000000"/>
                </a:solidFill>
                <a:latin typeface="Arial" pitchFamily="34" charset="0"/>
                <a:ea typeface="ＭＳ Ｐゴシック" pitchFamily="34" charset="-128"/>
                <a:cs typeface="Arial" pitchFamily="34" charset="0"/>
              </a:rPr>
              <a:t>ve</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sólo</a:t>
            </a:r>
            <a:r>
              <a:rPr lang="en-GB" sz="900" dirty="0" smtClean="0">
                <a:solidFill>
                  <a:srgbClr val="000000"/>
                </a:solidFill>
                <a:latin typeface="Arial" pitchFamily="34" charset="0"/>
                <a:ea typeface="ＭＳ Ｐゴシック" pitchFamily="34" charset="-128"/>
                <a:cs typeface="Arial" pitchFamily="34" charset="0"/>
              </a:rPr>
              <a:t> en sus </a:t>
            </a:r>
            <a:r>
              <a:rPr lang="en-GB" sz="900" dirty="0" err="1" smtClean="0">
                <a:solidFill>
                  <a:srgbClr val="000000"/>
                </a:solidFill>
                <a:latin typeface="Arial" pitchFamily="34" charset="0"/>
                <a:ea typeface="ＭＳ Ｐゴシック" pitchFamily="34" charset="-128"/>
                <a:cs typeface="Arial" pitchFamily="34" charset="0"/>
              </a:rPr>
              <a:t>productos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sino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también</a:t>
            </a:r>
            <a:r>
              <a:rPr lang="en-GB" sz="900" dirty="0" smtClean="0">
                <a:solidFill>
                  <a:srgbClr val="000000"/>
                </a:solidFill>
                <a:latin typeface="Arial" pitchFamily="34" charset="0"/>
                <a:ea typeface="ＭＳ Ｐゴシック" pitchFamily="34" charset="-128"/>
                <a:cs typeface="Arial" pitchFamily="34" charset="0"/>
              </a:rPr>
              <a:t> en sus </a:t>
            </a:r>
            <a:r>
              <a:rPr lang="en-GB" sz="900" dirty="0" err="1" smtClean="0">
                <a:solidFill>
                  <a:srgbClr val="000000"/>
                </a:solidFill>
                <a:latin typeface="Arial" pitchFamily="34" charset="0"/>
                <a:ea typeface="ＭＳ Ｐゴシック" pitchFamily="34" charset="-128"/>
                <a:cs typeface="Arial" pitchFamily="34" charset="0"/>
              </a:rPr>
              <a:t>procesos</a:t>
            </a:r>
            <a:r>
              <a:rPr lang="en-GB" sz="900" dirty="0" smtClean="0">
                <a:solidFill>
                  <a:srgbClr val="000000"/>
                </a:solidFill>
                <a:latin typeface="Arial" pitchFamily="34" charset="0"/>
                <a:ea typeface="ＭＳ Ｐゴシック" pitchFamily="34" charset="-128"/>
                <a:cs typeface="Arial" pitchFamily="34" charset="0"/>
              </a:rPr>
              <a:t>;</a:t>
            </a:r>
          </a:p>
          <a:p>
            <a:pPr marL="696156" lvl="1" indent="-232052">
              <a:buFontTx/>
              <a:buChar char="•"/>
            </a:pPr>
            <a:r>
              <a:rPr lang="en-GB" sz="900" dirty="0" err="1" smtClean="0">
                <a:solidFill>
                  <a:srgbClr val="000000"/>
                </a:solidFill>
                <a:latin typeface="Arial" pitchFamily="34" charset="0"/>
                <a:ea typeface="ＭＳ Ｐゴシック" pitchFamily="34" charset="-128"/>
                <a:cs typeface="Arial" pitchFamily="34" charset="0"/>
              </a:rPr>
              <a:t>porque</a:t>
            </a:r>
            <a:r>
              <a:rPr lang="en-GB" sz="900" dirty="0" smtClean="0">
                <a:solidFill>
                  <a:srgbClr val="000000"/>
                </a:solidFill>
                <a:latin typeface="Arial" pitchFamily="34" charset="0"/>
                <a:ea typeface="ＭＳ Ｐゴシック" pitchFamily="34" charset="-128"/>
                <a:cs typeface="Arial" pitchFamily="34" charset="0"/>
              </a:rPr>
              <a:t> los </a:t>
            </a:r>
            <a:r>
              <a:rPr lang="en-GB" sz="900" dirty="0" err="1" smtClean="0">
                <a:solidFill>
                  <a:srgbClr val="000000"/>
                </a:solidFill>
                <a:latin typeface="Arial" pitchFamily="34" charset="0"/>
                <a:ea typeface="ＭＳ Ｐゴシック" pitchFamily="34" charset="-128"/>
                <a:cs typeface="Arial" pitchFamily="34" charset="0"/>
              </a:rPr>
              <a:t>efectos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directos</a:t>
            </a:r>
            <a:r>
              <a:rPr lang="en-GB" sz="900" dirty="0" smtClean="0">
                <a:solidFill>
                  <a:srgbClr val="000000"/>
                </a:solidFill>
                <a:latin typeface="Arial" pitchFamily="34" charset="0"/>
                <a:ea typeface="ＭＳ Ｐゴシック" pitchFamily="34" charset="-128"/>
                <a:cs typeface="Arial" pitchFamily="34" charset="0"/>
              </a:rPr>
              <a:t> finales de un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en lo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se </a:t>
            </a:r>
            <a:r>
              <a:rPr lang="en-GB" sz="900" dirty="0" err="1" smtClean="0">
                <a:solidFill>
                  <a:srgbClr val="000000"/>
                </a:solidFill>
                <a:latin typeface="Arial" pitchFamily="34" charset="0"/>
                <a:ea typeface="ＭＳ Ｐゴシック" pitchFamily="34" charset="-128"/>
                <a:cs typeface="Arial" pitchFamily="34" charset="0"/>
              </a:rPr>
              <a:t>refiere</a:t>
            </a:r>
            <a:r>
              <a:rPr lang="en-GB" sz="900" dirty="0" smtClean="0">
                <a:solidFill>
                  <a:srgbClr val="000000"/>
                </a:solidFill>
                <a:latin typeface="Arial" pitchFamily="34" charset="0"/>
                <a:ea typeface="ＭＳ Ｐゴシック" pitchFamily="34" charset="-128"/>
                <a:cs typeface="Arial" pitchFamily="34" charset="0"/>
              </a:rPr>
              <a:t> a la </a:t>
            </a:r>
            <a:r>
              <a:rPr lang="en-GB" sz="900" dirty="0" err="1" smtClean="0">
                <a:solidFill>
                  <a:srgbClr val="000000"/>
                </a:solidFill>
                <a:latin typeface="Arial" pitchFamily="34" charset="0"/>
                <a:ea typeface="ＭＳ Ｐゴシック" pitchFamily="34" charset="-128"/>
                <a:cs typeface="Arial" pitchFamily="34" charset="0"/>
              </a:rPr>
              <a:t>realización</a:t>
            </a:r>
            <a:r>
              <a:rPr lang="en-GB" sz="900" dirty="0" smtClean="0">
                <a:solidFill>
                  <a:srgbClr val="000000"/>
                </a:solidFill>
                <a:latin typeface="Arial" pitchFamily="34" charset="0"/>
                <a:ea typeface="ＭＳ Ｐゴシック" pitchFamily="34" charset="-128"/>
                <a:cs typeface="Arial" pitchFamily="34" charset="0"/>
              </a:rPr>
              <a:t> de los </a:t>
            </a:r>
            <a:r>
              <a:rPr lang="en-GB" sz="900" dirty="0" err="1" smtClean="0">
                <a:solidFill>
                  <a:srgbClr val="000000"/>
                </a:solidFill>
                <a:latin typeface="Arial" pitchFamily="34" charset="0"/>
                <a:ea typeface="ＭＳ Ｐゴシック" pitchFamily="34" charset="-128"/>
                <a:cs typeface="Arial" pitchFamily="34" charset="0"/>
              </a:rPr>
              <a:t>derechos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humanos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podrían</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ser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visibles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sólo</a:t>
            </a:r>
            <a:r>
              <a:rPr lang="en-GB" sz="900" dirty="0" smtClean="0">
                <a:solidFill>
                  <a:srgbClr val="000000"/>
                </a:solidFill>
                <a:latin typeface="Arial" pitchFamily="34" charset="0"/>
                <a:ea typeface="ＭＳ Ｐゴシック" pitchFamily="34" charset="-128"/>
                <a:cs typeface="Arial" pitchFamily="34" charset="0"/>
              </a:rPr>
              <a:t> a largo </a:t>
            </a:r>
            <a:r>
              <a:rPr lang="en-GB" sz="900" dirty="0" err="1" smtClean="0">
                <a:solidFill>
                  <a:srgbClr val="000000"/>
                </a:solidFill>
                <a:latin typeface="Arial" pitchFamily="34" charset="0"/>
                <a:ea typeface="ＭＳ Ｐゴシック" pitchFamily="34" charset="-128"/>
                <a:cs typeface="Arial" pitchFamily="34" charset="0"/>
              </a:rPr>
              <a:t>plazo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Una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buena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manera</a:t>
            </a:r>
            <a:r>
              <a:rPr lang="en-GB" sz="900" dirty="0" smtClean="0">
                <a:solidFill>
                  <a:srgbClr val="000000"/>
                </a:solidFill>
                <a:latin typeface="Arial" pitchFamily="34" charset="0"/>
                <a:ea typeface="ＭＳ Ｐゴシック" pitchFamily="34" charset="-128"/>
                <a:cs typeface="Arial" pitchFamily="34" charset="0"/>
              </a:rPr>
              <a:t> de </a:t>
            </a:r>
            <a:r>
              <a:rPr lang="en-GB" sz="900" dirty="0" err="1" smtClean="0">
                <a:solidFill>
                  <a:srgbClr val="000000"/>
                </a:solidFill>
                <a:latin typeface="Arial" pitchFamily="34" charset="0"/>
                <a:ea typeface="ＭＳ Ｐゴシック" pitchFamily="34" charset="-128"/>
                <a:cs typeface="Arial" pitchFamily="34" charset="0"/>
              </a:rPr>
              <a:t>comprobar</a:t>
            </a:r>
            <a:r>
              <a:rPr lang="en-GB" sz="900" dirty="0" smtClean="0">
                <a:solidFill>
                  <a:srgbClr val="000000"/>
                </a:solidFill>
                <a:latin typeface="Arial" pitchFamily="34" charset="0"/>
                <a:ea typeface="ＭＳ Ｐゴシック" pitchFamily="34" charset="-128"/>
                <a:cs typeface="Arial" pitchFamily="34" charset="0"/>
              </a:rPr>
              <a:t> la </a:t>
            </a:r>
            <a:r>
              <a:rPr lang="en-GB" sz="900" dirty="0" err="1" smtClean="0">
                <a:solidFill>
                  <a:srgbClr val="000000"/>
                </a:solidFill>
                <a:latin typeface="Arial" pitchFamily="34" charset="0"/>
                <a:ea typeface="ＭＳ Ｐゴシック" pitchFamily="34" charset="-128"/>
                <a:cs typeface="Arial" pitchFamily="34" charset="0"/>
              </a:rPr>
              <a:t>eficacia</a:t>
            </a:r>
            <a:r>
              <a:rPr lang="en-GB" sz="900" dirty="0" smtClean="0">
                <a:solidFill>
                  <a:srgbClr val="000000"/>
                </a:solidFill>
                <a:latin typeface="Arial" pitchFamily="34" charset="0"/>
                <a:ea typeface="ＭＳ Ｐゴシック" pitchFamily="34" charset="-128"/>
                <a:cs typeface="Arial" pitchFamily="34" charset="0"/>
              </a:rPr>
              <a:t> del </a:t>
            </a:r>
            <a:r>
              <a:rPr lang="en-GB" sz="900" dirty="0" err="1" smtClean="0">
                <a:solidFill>
                  <a:srgbClr val="000000"/>
                </a:solidFill>
                <a:latin typeface="Arial" pitchFamily="34" charset="0"/>
                <a:ea typeface="ＭＳ Ｐゴシック" pitchFamily="34" charset="-128"/>
                <a:cs typeface="Arial" pitchFamily="34" charset="0"/>
              </a:rPr>
              <a:t>programa</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garantizar</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que</a:t>
            </a:r>
            <a:r>
              <a:rPr lang="en-GB" sz="900" dirty="0" smtClean="0">
                <a:solidFill>
                  <a:srgbClr val="000000"/>
                </a:solidFill>
                <a:latin typeface="Arial" pitchFamily="34" charset="0"/>
                <a:ea typeface="ＭＳ Ｐゴシック" pitchFamily="34" charset="-128"/>
                <a:cs typeface="Arial" pitchFamily="34" charset="0"/>
              </a:rPr>
              <a:t> el </a:t>
            </a:r>
            <a:r>
              <a:rPr lang="en-GB" sz="900" dirty="0" err="1" smtClean="0">
                <a:solidFill>
                  <a:srgbClr val="000000"/>
                </a:solidFill>
                <a:latin typeface="Arial" pitchFamily="34" charset="0"/>
                <a:ea typeface="ＭＳ Ｐゴシック" pitchFamily="34" charset="-128"/>
                <a:cs typeface="Arial" pitchFamily="34" charset="0"/>
              </a:rPr>
              <a:t>proceso</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es</a:t>
            </a:r>
            <a:r>
              <a:rPr lang="en-GB" sz="900" dirty="0" smtClean="0">
                <a:solidFill>
                  <a:srgbClr val="000000"/>
                </a:solidFill>
                <a:latin typeface="Arial" pitchFamily="34" charset="0"/>
                <a:ea typeface="ＭＳ Ｐゴシック" pitchFamily="34" charset="-128"/>
                <a:cs typeface="Arial" pitchFamily="34" charset="0"/>
              </a:rPr>
              <a:t> sensible a los </a:t>
            </a:r>
            <a:r>
              <a:rPr lang="en-GB" sz="900" dirty="0" err="1" smtClean="0">
                <a:solidFill>
                  <a:srgbClr val="000000"/>
                </a:solidFill>
                <a:latin typeface="Arial" pitchFamily="34" charset="0"/>
                <a:ea typeface="ＭＳ Ｐゴシック" pitchFamily="34" charset="-128"/>
                <a:cs typeface="Arial" pitchFamily="34" charset="0"/>
              </a:rPr>
              <a:t>derechos</a:t>
            </a:r>
            <a:r>
              <a:rPr lang="en-GB" sz="900" dirty="0" smtClean="0">
                <a:solidFill>
                  <a:srgbClr val="000000"/>
                </a:solidFill>
                <a:latin typeface="Arial" pitchFamily="34" charset="0"/>
                <a:ea typeface="ＭＳ Ｐゴシック" pitchFamily="34" charset="-128"/>
                <a:cs typeface="Arial" pitchFamily="34" charset="0"/>
              </a:rPr>
              <a:t> </a:t>
            </a:r>
            <a:r>
              <a:rPr lang="en-GB" sz="900" dirty="0" err="1" smtClean="0">
                <a:solidFill>
                  <a:srgbClr val="000000"/>
                </a:solidFill>
                <a:latin typeface="Arial" pitchFamily="34" charset="0"/>
                <a:ea typeface="ＭＳ Ｐゴシック" pitchFamily="34" charset="-128"/>
                <a:cs typeface="Arial" pitchFamily="34" charset="0"/>
              </a:rPr>
              <a:t>humanos</a:t>
            </a:r>
            <a:r>
              <a:rPr lang="en-GB" sz="900" dirty="0" smtClean="0">
                <a:solidFill>
                  <a:srgbClr val="000000"/>
                </a:solidFill>
                <a:latin typeface="Arial" pitchFamily="34" charset="0"/>
                <a:ea typeface="ＭＳ Ｐゴシック" pitchFamily="34" charset="-128"/>
                <a:cs typeface="Arial" pitchFamily="34" charset="0"/>
              </a:rPr>
              <a:t>.</a:t>
            </a:r>
          </a:p>
          <a:p>
            <a:endParaRPr lang="en-GB" sz="9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52</a:t>
            </a:fld>
            <a:endParaRPr lang="en-US"/>
          </a:p>
        </p:txBody>
      </p:sp>
    </p:spTree>
    <p:extLst>
      <p:ext uri="{BB962C8B-B14F-4D97-AF65-F5344CB8AC3E}">
        <p14:creationId xmlns:p14="http://schemas.microsoft.com/office/powerpoint/2010/main" val="26476699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052" indent="-232052">
              <a:buFont typeface="Calibri" pitchFamily="34" charset="0"/>
              <a:buAutoNum type="arabicPeriod"/>
            </a:pPr>
            <a:r>
              <a:rPr lang="en-GB" dirty="0" smtClean="0">
                <a:solidFill>
                  <a:srgbClr val="000000"/>
                </a:solidFill>
                <a:latin typeface="Arial" pitchFamily="34" charset="0"/>
                <a:ea typeface="Batang" pitchFamily="18" charset="-127"/>
                <a:cs typeface="Arial" pitchFamily="34" charset="0"/>
              </a:rPr>
              <a:t>Un </a:t>
            </a:r>
            <a:r>
              <a:rPr lang="en-GB" dirty="0" err="1" smtClean="0">
                <a:solidFill>
                  <a:srgbClr val="000000"/>
                </a:solidFill>
                <a:latin typeface="Arial" pitchFamily="34" charset="0"/>
                <a:ea typeface="Batang" pitchFamily="18" charset="-127"/>
                <a:cs typeface="Arial" pitchFamily="34" charset="0"/>
              </a:rPr>
              <a:t>sistema</a:t>
            </a:r>
            <a:r>
              <a:rPr lang="en-GB" dirty="0" smtClean="0">
                <a:solidFill>
                  <a:srgbClr val="000000"/>
                </a:solidFill>
                <a:latin typeface="Arial" pitchFamily="34" charset="0"/>
                <a:ea typeface="Batang" pitchFamily="18" charset="-127"/>
                <a:cs typeface="Arial" pitchFamily="34" charset="0"/>
              </a:rPr>
              <a:t> de </a:t>
            </a:r>
            <a:r>
              <a:rPr lang="en-GB" dirty="0" smtClean="0">
                <a:solidFill>
                  <a:srgbClr val="000000"/>
                </a:solidFill>
                <a:latin typeface="Arial" pitchFamily="34" charset="0"/>
                <a:ea typeface="Batang" pitchFamily="18" charset="-127"/>
                <a:cs typeface="Arial" pitchFamily="34" charset="0"/>
              </a:rPr>
              <a:t>S&amp;E </a:t>
            </a:r>
            <a:r>
              <a:rPr lang="en-GB" dirty="0" err="1" smtClean="0">
                <a:solidFill>
                  <a:srgbClr val="000000"/>
                </a:solidFill>
                <a:latin typeface="Arial" pitchFamily="34" charset="0"/>
                <a:ea typeface="Batang" pitchFamily="18" charset="-127"/>
                <a:cs typeface="Arial" pitchFamily="34" charset="0"/>
              </a:rPr>
              <a:t>puede</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ser</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diseñado</a:t>
            </a:r>
            <a:r>
              <a:rPr lang="en-GB" dirty="0" smtClean="0">
                <a:solidFill>
                  <a:srgbClr val="000000"/>
                </a:solidFill>
                <a:latin typeface="Arial" pitchFamily="34" charset="0"/>
                <a:ea typeface="Batang" pitchFamily="18" charset="-127"/>
                <a:cs typeface="Arial" pitchFamily="34" charset="0"/>
              </a:rPr>
              <a:t> en </a:t>
            </a:r>
            <a:r>
              <a:rPr lang="en-GB" dirty="0" err="1" smtClean="0">
                <a:solidFill>
                  <a:srgbClr val="000000"/>
                </a:solidFill>
                <a:latin typeface="Arial" pitchFamily="34" charset="0"/>
                <a:ea typeface="Batang" pitchFamily="18" charset="-127"/>
                <a:cs typeface="Arial" pitchFamily="34" charset="0"/>
              </a:rPr>
              <a:t>torno</a:t>
            </a:r>
            <a:r>
              <a:rPr lang="en-GB" dirty="0" smtClean="0">
                <a:solidFill>
                  <a:srgbClr val="000000"/>
                </a:solidFill>
                <a:latin typeface="Arial" pitchFamily="34" charset="0"/>
                <a:ea typeface="Batang" pitchFamily="18" charset="-127"/>
                <a:cs typeface="Arial" pitchFamily="34" charset="0"/>
              </a:rPr>
              <a:t> a </a:t>
            </a:r>
            <a:r>
              <a:rPr lang="en-GB" dirty="0" err="1" smtClean="0">
                <a:solidFill>
                  <a:srgbClr val="000000"/>
                </a:solidFill>
                <a:latin typeface="Arial" pitchFamily="34" charset="0"/>
                <a:ea typeface="Batang" pitchFamily="18" charset="-127"/>
                <a:cs typeface="Arial" pitchFamily="34" charset="0"/>
              </a:rPr>
              <a:t>una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serie</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preguntas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fundamentales</a:t>
            </a:r>
            <a:r>
              <a:rPr lang="en-GB" dirty="0" smtClean="0">
                <a:solidFill>
                  <a:srgbClr val="000000"/>
                </a:solidFill>
                <a:latin typeface="Arial" pitchFamily="34" charset="0"/>
                <a:ea typeface="Batang" pitchFamily="18" charset="-127"/>
                <a:cs typeface="Arial" pitchFamily="34" charset="0"/>
              </a:rPr>
              <a:t>:</a:t>
            </a:r>
          </a:p>
          <a:p>
            <a:pPr marL="696156" lvl="1" indent="-232052">
              <a:buFontTx/>
              <a:buChar char="•"/>
            </a:pPr>
            <a:r>
              <a:rPr lang="en-GB" dirty="0" smtClean="0">
                <a:solidFill>
                  <a:srgbClr val="000000"/>
                </a:solidFill>
                <a:latin typeface="Arial" pitchFamily="34" charset="0"/>
                <a:ea typeface="Batang" pitchFamily="18" charset="-127"/>
                <a:cs typeface="Arial" pitchFamily="34" charset="0"/>
              </a:rPr>
              <a:t>¿</a:t>
            </a:r>
            <a:r>
              <a:rPr lang="en-GB" dirty="0" err="1" smtClean="0">
                <a:solidFill>
                  <a:srgbClr val="000000"/>
                </a:solidFill>
                <a:latin typeface="Arial" pitchFamily="34" charset="0"/>
                <a:ea typeface="Batang" pitchFamily="18" charset="-127"/>
                <a:cs typeface="Arial" pitchFamily="34" charset="0"/>
              </a:rPr>
              <a:t>Qué</a:t>
            </a:r>
            <a:r>
              <a:rPr lang="en-GB" dirty="0" smtClean="0">
                <a:solidFill>
                  <a:srgbClr val="000000"/>
                </a:solidFill>
                <a:latin typeface="Arial" pitchFamily="34" charset="0"/>
                <a:ea typeface="Batang" pitchFamily="18" charset="-127"/>
                <a:cs typeface="Arial" pitchFamily="34" charset="0"/>
              </a:rPr>
              <a:t> se </a:t>
            </a:r>
            <a:r>
              <a:rPr lang="en-GB" dirty="0" err="1" smtClean="0">
                <a:solidFill>
                  <a:srgbClr val="000000"/>
                </a:solidFill>
                <a:latin typeface="Arial" pitchFamily="34" charset="0"/>
                <a:ea typeface="Batang" pitchFamily="18" charset="-127"/>
                <a:cs typeface="Arial" pitchFamily="34" charset="0"/>
              </a:rPr>
              <a:t>mide</a:t>
            </a:r>
            <a:r>
              <a:rPr lang="en-GB" dirty="0" smtClean="0">
                <a:solidFill>
                  <a:srgbClr val="000000"/>
                </a:solidFill>
                <a:latin typeface="Arial" pitchFamily="34" charset="0"/>
                <a:ea typeface="Batang" pitchFamily="18" charset="-127"/>
                <a:cs typeface="Arial" pitchFamily="34" charset="0"/>
              </a:rPr>
              <a:t>?</a:t>
            </a:r>
          </a:p>
          <a:p>
            <a:pPr marL="696156" lvl="1" indent="-232052">
              <a:buFontTx/>
              <a:buChar char="•"/>
            </a:pPr>
            <a:r>
              <a:rPr lang="en-GB" dirty="0" smtClean="0">
                <a:solidFill>
                  <a:srgbClr val="000000"/>
                </a:solidFill>
                <a:latin typeface="Arial" pitchFamily="34" charset="0"/>
                <a:ea typeface="Batang" pitchFamily="18" charset="-127"/>
                <a:cs typeface="Arial" pitchFamily="34" charset="0"/>
              </a:rPr>
              <a:t>¿</a:t>
            </a:r>
            <a:r>
              <a:rPr lang="en-GB" dirty="0" err="1" smtClean="0">
                <a:solidFill>
                  <a:srgbClr val="000000"/>
                </a:solidFill>
                <a:latin typeface="Arial" pitchFamily="34" charset="0"/>
                <a:ea typeface="Batang" pitchFamily="18" charset="-127"/>
                <a:cs typeface="Arial" pitchFamily="34" charset="0"/>
              </a:rPr>
              <a:t>Cómo</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medir</a:t>
            </a:r>
            <a:r>
              <a:rPr lang="en-GB" dirty="0" smtClean="0">
                <a:solidFill>
                  <a:srgbClr val="000000"/>
                </a:solidFill>
                <a:latin typeface="Arial" pitchFamily="34" charset="0"/>
                <a:ea typeface="Batang" pitchFamily="18" charset="-127"/>
                <a:cs typeface="Arial" pitchFamily="34" charset="0"/>
              </a:rPr>
              <a:t>?</a:t>
            </a:r>
          </a:p>
          <a:p>
            <a:pPr marL="696156" lvl="1" indent="-232052">
              <a:buFontTx/>
              <a:buChar char="•"/>
            </a:pPr>
            <a:r>
              <a:rPr lang="en-GB" dirty="0" smtClean="0">
                <a:solidFill>
                  <a:srgbClr val="000000"/>
                </a:solidFill>
                <a:latin typeface="Arial" pitchFamily="34" charset="0"/>
                <a:ea typeface="Batang" pitchFamily="18" charset="-127"/>
                <a:cs typeface="Arial" pitchFamily="34" charset="0"/>
              </a:rPr>
              <a:t>¿</a:t>
            </a:r>
            <a:r>
              <a:rPr lang="en-GB" dirty="0" err="1" smtClean="0">
                <a:solidFill>
                  <a:srgbClr val="000000"/>
                </a:solidFill>
                <a:latin typeface="Arial" pitchFamily="34" charset="0"/>
                <a:ea typeface="Batang" pitchFamily="18" charset="-127"/>
                <a:cs typeface="Arial" pitchFamily="34" charset="0"/>
              </a:rPr>
              <a:t>Quién</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debe</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participar</a:t>
            </a:r>
            <a:r>
              <a:rPr lang="en-GB" dirty="0" smtClean="0">
                <a:solidFill>
                  <a:srgbClr val="000000"/>
                </a:solidFill>
                <a:latin typeface="Arial" pitchFamily="34" charset="0"/>
                <a:ea typeface="Batang" pitchFamily="18" charset="-127"/>
                <a:cs typeface="Arial" pitchFamily="34" charset="0"/>
              </a:rPr>
              <a:t>?</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53</a:t>
            </a:fld>
            <a:endParaRPr lang="en-US"/>
          </a:p>
        </p:txBody>
      </p:sp>
    </p:spTree>
    <p:extLst>
      <p:ext uri="{BB962C8B-B14F-4D97-AF65-F5344CB8AC3E}">
        <p14:creationId xmlns:p14="http://schemas.microsoft.com/office/powerpoint/2010/main" val="15321269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052" indent="-232052">
              <a:buFont typeface="Calibri" pitchFamily="34" charset="0"/>
              <a:buAutoNum type="arabicPeriod"/>
            </a:pPr>
            <a:r>
              <a:rPr lang="en-GB" dirty="0" smtClean="0">
                <a:solidFill>
                  <a:srgbClr val="000000"/>
                </a:solidFill>
                <a:latin typeface="Arial" pitchFamily="34" charset="0"/>
                <a:ea typeface="ＭＳ Ｐゴシック" pitchFamily="34" charset="-128"/>
              </a:rPr>
              <a:t>Un EBDH da </a:t>
            </a:r>
            <a:r>
              <a:rPr lang="en-GB" dirty="0" err="1" smtClean="0">
                <a:solidFill>
                  <a:srgbClr val="000000"/>
                </a:solidFill>
                <a:latin typeface="Arial" pitchFamily="34" charset="0"/>
                <a:ea typeface="ＭＳ Ｐゴシック" pitchFamily="34" charset="-128"/>
              </a:rPr>
              <a:t>importancia</a:t>
            </a:r>
            <a:r>
              <a:rPr lang="en-GB" dirty="0" smtClean="0">
                <a:solidFill>
                  <a:srgbClr val="000000"/>
                </a:solidFill>
                <a:latin typeface="Arial" pitchFamily="34" charset="0"/>
                <a:ea typeface="ＭＳ Ｐゴシック" pitchFamily="34" charset="-128"/>
              </a:rPr>
              <a:t> no </a:t>
            </a:r>
            <a:r>
              <a:rPr lang="en-GB" dirty="0" err="1" smtClean="0">
                <a:solidFill>
                  <a:srgbClr val="000000"/>
                </a:solidFill>
                <a:latin typeface="Arial" pitchFamily="34" charset="0"/>
                <a:ea typeface="ＭＳ Ｐゴシック" pitchFamily="34" charset="-128"/>
              </a:rPr>
              <a:t>sólo</a:t>
            </a:r>
            <a:r>
              <a:rPr lang="en-GB" dirty="0" smtClean="0">
                <a:solidFill>
                  <a:srgbClr val="000000"/>
                </a:solidFill>
                <a:latin typeface="Arial" pitchFamily="34" charset="0"/>
                <a:ea typeface="ＭＳ Ｐゴシック" pitchFamily="34" charset="-128"/>
              </a:rPr>
              <a:t> a los </a:t>
            </a:r>
            <a:r>
              <a:rPr lang="en-GB" u="sng" dirty="0" err="1" smtClean="0">
                <a:solidFill>
                  <a:srgbClr val="000000"/>
                </a:solidFill>
                <a:latin typeface="Arial" pitchFamily="34" charset="0"/>
                <a:ea typeface="ＭＳ Ｐゴシック" pitchFamily="34" charset="-128"/>
              </a:rPr>
              <a:t>resultados</a:t>
            </a:r>
            <a:r>
              <a:rPr lang="en-GB" u="sng" dirty="0" smtClean="0">
                <a:solidFill>
                  <a:srgbClr val="000000"/>
                </a:solidFill>
                <a:latin typeface="Arial" pitchFamily="34" charset="0"/>
                <a:ea typeface="ＭＳ Ｐゴシック" pitchFamily="34" charset="-128"/>
              </a:rPr>
              <a:t> </a:t>
            </a:r>
            <a:r>
              <a:rPr lang="en-GB" u="sng" dirty="0" err="1" smtClean="0">
                <a:solidFill>
                  <a:srgbClr val="000000"/>
                </a:solidFill>
                <a:latin typeface="Arial" pitchFamily="34" charset="0"/>
                <a:ea typeface="ＭＳ Ｐゴシック" pitchFamily="34" charset="-128"/>
              </a:rPr>
              <a:t>previstos</a:t>
            </a:r>
            <a:r>
              <a:rPr lang="en-GB" dirty="0" smtClean="0">
                <a:solidFill>
                  <a:srgbClr val="000000"/>
                </a:solidFill>
                <a:latin typeface="Arial" pitchFamily="34" charset="0"/>
                <a:ea typeface="ＭＳ Ｐゴシック" pitchFamily="34" charset="-128"/>
              </a:rPr>
              <a:t> de un </a:t>
            </a:r>
            <a:r>
              <a:rPr lang="en-GB" dirty="0" err="1" smtClean="0">
                <a:solidFill>
                  <a:srgbClr val="000000"/>
                </a:solidFill>
                <a:latin typeface="Arial" pitchFamily="34" charset="0"/>
                <a:ea typeface="ＭＳ Ｐゴシック" pitchFamily="34" charset="-128"/>
              </a:rPr>
              <a:t>programa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sino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también</a:t>
            </a:r>
            <a:r>
              <a:rPr lang="en-GB" dirty="0" smtClean="0">
                <a:solidFill>
                  <a:srgbClr val="000000"/>
                </a:solidFill>
                <a:latin typeface="Arial" pitchFamily="34" charset="0"/>
                <a:ea typeface="ＭＳ Ｐゴシック" pitchFamily="34" charset="-128"/>
              </a:rPr>
              <a:t> a los </a:t>
            </a:r>
            <a:r>
              <a:rPr lang="en-GB" u="sng" dirty="0" err="1" smtClean="0">
                <a:solidFill>
                  <a:srgbClr val="000000"/>
                </a:solidFill>
                <a:latin typeface="Arial" pitchFamily="34" charset="0"/>
                <a:ea typeface="ＭＳ Ｐゴシック" pitchFamily="34" charset="-128"/>
              </a:rPr>
              <a:t>procesos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por</a:t>
            </a:r>
            <a:r>
              <a:rPr lang="en-GB" dirty="0" smtClean="0">
                <a:solidFill>
                  <a:srgbClr val="000000"/>
                </a:solidFill>
                <a:latin typeface="Arial" pitchFamily="34" charset="0"/>
                <a:ea typeface="ＭＳ Ｐゴシック" pitchFamily="34" charset="-128"/>
              </a:rPr>
              <a:t> los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aplica</a:t>
            </a:r>
            <a:r>
              <a:rPr lang="en-GB" dirty="0" smtClean="0">
                <a:solidFill>
                  <a:srgbClr val="000000"/>
                </a:solidFill>
                <a:latin typeface="Arial" pitchFamily="34" charset="0"/>
                <a:ea typeface="ＭＳ Ｐゴシック" pitchFamily="34" charset="-128"/>
              </a:rPr>
              <a:t> el </a:t>
            </a:r>
            <a:r>
              <a:rPr lang="en-GB" dirty="0" err="1" smtClean="0">
                <a:solidFill>
                  <a:srgbClr val="000000"/>
                </a:solidFill>
                <a:latin typeface="Arial" pitchFamily="34" charset="0"/>
                <a:ea typeface="ＭＳ Ｐゴシック" pitchFamily="34" charset="-128"/>
              </a:rPr>
              <a:t>programa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Por</a:t>
            </a:r>
            <a:r>
              <a:rPr lang="en-GB" dirty="0" smtClean="0">
                <a:solidFill>
                  <a:srgbClr val="000000"/>
                </a:solidFill>
                <a:latin typeface="Arial" pitchFamily="34" charset="0"/>
                <a:ea typeface="ＭＳ Ｐゴシック" pitchFamily="34" charset="-128"/>
              </a:rPr>
              <a:t> lo </a:t>
            </a:r>
            <a:r>
              <a:rPr lang="en-GB" dirty="0" err="1" smtClean="0">
                <a:solidFill>
                  <a:srgbClr val="000000"/>
                </a:solidFill>
                <a:latin typeface="Arial" pitchFamily="34" charset="0"/>
                <a:ea typeface="ＭＳ Ｐゴシック" pitchFamily="34" charset="-128"/>
              </a:rPr>
              <a:t>tanto</a:t>
            </a:r>
            <a:r>
              <a:rPr lang="en-GB" dirty="0" smtClean="0">
                <a:solidFill>
                  <a:srgbClr val="000000"/>
                </a:solidFill>
                <a:latin typeface="Arial" pitchFamily="34" charset="0"/>
                <a:ea typeface="ＭＳ Ｐゴシック" pitchFamily="34" charset="-128"/>
              </a:rPr>
              <a:t>, un EBDH y GBR </a:t>
            </a:r>
            <a:r>
              <a:rPr lang="en-GB" dirty="0" err="1" smtClean="0">
                <a:solidFill>
                  <a:srgbClr val="000000"/>
                </a:solidFill>
                <a:latin typeface="Arial" pitchFamily="34" charset="0"/>
                <a:ea typeface="ＭＳ Ｐゴシック" pitchFamily="34" charset="-128"/>
              </a:rPr>
              <a:t>exigen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supervisar</a:t>
            </a:r>
            <a:r>
              <a:rPr lang="en-GB" dirty="0" smtClean="0">
                <a:solidFill>
                  <a:srgbClr val="000000"/>
                </a:solidFill>
                <a:latin typeface="Arial" pitchFamily="34" charset="0"/>
                <a:ea typeface="ＭＳ Ｐゴシック" pitchFamily="34" charset="-128"/>
              </a:rPr>
              <a:t> </a:t>
            </a:r>
            <a:r>
              <a:rPr lang="en-GB" b="1" dirty="0" smtClean="0">
                <a:solidFill>
                  <a:srgbClr val="000000"/>
                </a:solidFill>
                <a:latin typeface="Arial" pitchFamily="34" charset="0"/>
                <a:ea typeface="ＭＳ Ｐゴシック" pitchFamily="34" charset="-128"/>
              </a:rPr>
              <a:t>el </a:t>
            </a:r>
            <a:r>
              <a:rPr lang="en-GB" b="1" dirty="0" err="1" smtClean="0">
                <a:solidFill>
                  <a:srgbClr val="000000"/>
                </a:solidFill>
                <a:latin typeface="Arial" pitchFamily="34" charset="0"/>
                <a:ea typeface="ＭＳ Ｐゴシック" pitchFamily="34" charset="-128"/>
              </a:rPr>
              <a:t>proceso</a:t>
            </a:r>
            <a:r>
              <a:rPr lang="en-GB" b="1" dirty="0" smtClean="0">
                <a:solidFill>
                  <a:srgbClr val="000000"/>
                </a:solidFill>
                <a:latin typeface="Arial" pitchFamily="34" charset="0"/>
                <a:ea typeface="ＭＳ Ｐゴシック" pitchFamily="34" charset="-128"/>
              </a:rPr>
              <a:t> de </a:t>
            </a:r>
            <a:r>
              <a:rPr lang="en-GB" b="1" dirty="0" err="1" smtClean="0">
                <a:solidFill>
                  <a:srgbClr val="000000"/>
                </a:solidFill>
                <a:latin typeface="Arial" pitchFamily="34" charset="0"/>
                <a:ea typeface="ＭＳ Ｐゴシック" pitchFamily="34" charset="-128"/>
              </a:rPr>
              <a:t>implementación</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así</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como</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las</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productos</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Idealmente</a:t>
            </a:r>
            <a:r>
              <a:rPr lang="en-GB" b="1" dirty="0" smtClean="0">
                <a:solidFill>
                  <a:srgbClr val="000000"/>
                </a:solidFill>
                <a:latin typeface="Arial" pitchFamily="34" charset="0"/>
                <a:ea typeface="ＭＳ Ｐゴシック" pitchFamily="34" charset="-128"/>
              </a:rPr>
              <a:t>, un EBDH </a:t>
            </a:r>
            <a:r>
              <a:rPr lang="en-GB" b="1" dirty="0" err="1" smtClean="0">
                <a:solidFill>
                  <a:srgbClr val="000000"/>
                </a:solidFill>
                <a:latin typeface="Arial" pitchFamily="34" charset="0"/>
                <a:ea typeface="ＭＳ Ｐゴシック" pitchFamily="34" charset="-128"/>
              </a:rPr>
              <a:t>deben</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aplicarse</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mientras</a:t>
            </a:r>
            <a:r>
              <a:rPr lang="en-GB" b="1" dirty="0" smtClean="0">
                <a:solidFill>
                  <a:srgbClr val="000000"/>
                </a:solidFill>
                <a:latin typeface="Arial" pitchFamily="34" charset="0"/>
                <a:ea typeface="ＭＳ Ｐゴシック" pitchFamily="34" charset="-128"/>
              </a:rPr>
              <a:t> se </a:t>
            </a:r>
            <a:r>
              <a:rPr lang="en-GB" b="1" dirty="0" err="1" smtClean="0">
                <a:solidFill>
                  <a:srgbClr val="000000"/>
                </a:solidFill>
                <a:latin typeface="Arial" pitchFamily="34" charset="0"/>
                <a:ea typeface="ＭＳ Ｐゴシック" pitchFamily="34" charset="-128"/>
              </a:rPr>
              <a:t>miden</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también</a:t>
            </a:r>
            <a:r>
              <a:rPr lang="en-GB" b="1" dirty="0" smtClean="0">
                <a:solidFill>
                  <a:srgbClr val="000000"/>
                </a:solidFill>
                <a:latin typeface="Arial" pitchFamily="34" charset="0"/>
                <a:ea typeface="ＭＳ Ｐゴシック" pitchFamily="34" charset="-128"/>
              </a:rPr>
              <a:t> los </a:t>
            </a:r>
            <a:r>
              <a:rPr lang="en-GB" b="1" dirty="0" err="1" smtClean="0">
                <a:solidFill>
                  <a:srgbClr val="000000"/>
                </a:solidFill>
                <a:latin typeface="Arial" pitchFamily="34" charset="0"/>
                <a:ea typeface="ＭＳ Ｐゴシック" pitchFamily="34" charset="-128"/>
              </a:rPr>
              <a:t>efectos</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directos</a:t>
            </a:r>
            <a:r>
              <a:rPr lang="en-GB" b="1" dirty="0" smtClean="0">
                <a:solidFill>
                  <a:srgbClr val="000000"/>
                </a:solidFill>
                <a:latin typeface="Arial" pitchFamily="34" charset="0"/>
                <a:ea typeface="ＭＳ Ｐゴシック" pitchFamily="34" charset="-128"/>
              </a:rPr>
              <a:t> e </a:t>
            </a:r>
            <a:r>
              <a:rPr lang="en-GB" b="1" dirty="0" err="1" smtClean="0">
                <a:solidFill>
                  <a:srgbClr val="000000"/>
                </a:solidFill>
                <a:latin typeface="Arial" pitchFamily="34" charset="0"/>
                <a:ea typeface="ＭＳ Ｐゴシック" pitchFamily="34" charset="-128"/>
              </a:rPr>
              <a:t>impactos</a:t>
            </a:r>
            <a:r>
              <a:rPr lang="en-GB" b="1" dirty="0" smtClean="0">
                <a:solidFill>
                  <a:srgbClr val="000000"/>
                </a:solidFill>
                <a:latin typeface="Arial" pitchFamily="34" charset="0"/>
                <a:ea typeface="ＭＳ Ｐゴシック" pitchFamily="34" charset="-128"/>
              </a:rPr>
              <a:t>. Sin embargo, se </a:t>
            </a:r>
            <a:r>
              <a:rPr lang="en-GB" b="1" dirty="0" err="1" smtClean="0">
                <a:solidFill>
                  <a:srgbClr val="000000"/>
                </a:solidFill>
                <a:latin typeface="Arial" pitchFamily="34" charset="0"/>
                <a:ea typeface="ＭＳ Ｐゴシック" pitchFamily="34" charset="-128"/>
              </a:rPr>
              <a:t>entiende</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que</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estos</a:t>
            </a:r>
            <a:r>
              <a:rPr lang="en-GB" b="1" dirty="0" smtClean="0">
                <a:solidFill>
                  <a:srgbClr val="000000"/>
                </a:solidFill>
                <a:latin typeface="Arial" pitchFamily="34" charset="0"/>
                <a:ea typeface="ＭＳ Ｐゴシック" pitchFamily="34" charset="-128"/>
              </a:rPr>
              <a:t> son mucho </a:t>
            </a:r>
            <a:r>
              <a:rPr lang="en-GB" b="1" dirty="0" err="1" smtClean="0">
                <a:solidFill>
                  <a:srgbClr val="000000"/>
                </a:solidFill>
                <a:latin typeface="Arial" pitchFamily="34" charset="0"/>
                <a:ea typeface="ＭＳ Ｐゴシック" pitchFamily="34" charset="-128"/>
              </a:rPr>
              <a:t>más</a:t>
            </a:r>
            <a:r>
              <a:rPr lang="en-GB" b="1" dirty="0" smtClean="0">
                <a:solidFill>
                  <a:srgbClr val="000000"/>
                </a:solidFill>
                <a:latin typeface="Arial" pitchFamily="34" charset="0"/>
                <a:ea typeface="ＭＳ Ｐゴシック" pitchFamily="34" charset="-128"/>
              </a:rPr>
              <a:t> </a:t>
            </a:r>
            <a:r>
              <a:rPr lang="en-GB" b="1" dirty="0" err="1" smtClean="0">
                <a:solidFill>
                  <a:srgbClr val="000000"/>
                </a:solidFill>
                <a:latin typeface="Arial" pitchFamily="34" charset="0"/>
                <a:ea typeface="ＭＳ Ｐゴシック" pitchFamily="34" charset="-128"/>
              </a:rPr>
              <a:t>difíciles</a:t>
            </a:r>
            <a:r>
              <a:rPr lang="en-GB" b="1" dirty="0" smtClean="0">
                <a:solidFill>
                  <a:srgbClr val="000000"/>
                </a:solidFill>
                <a:latin typeface="Arial" pitchFamily="34" charset="0"/>
                <a:ea typeface="ＭＳ Ｐゴシック" pitchFamily="34" charset="-128"/>
              </a:rPr>
              <a:t> de </a:t>
            </a:r>
            <a:r>
              <a:rPr lang="en-GB" b="1" dirty="0" err="1" smtClean="0">
                <a:solidFill>
                  <a:srgbClr val="000000"/>
                </a:solidFill>
                <a:latin typeface="Arial" pitchFamily="34" charset="0"/>
                <a:ea typeface="ＭＳ Ｐゴシック" pitchFamily="34" charset="-128"/>
              </a:rPr>
              <a:t>medir</a:t>
            </a:r>
            <a:r>
              <a:rPr lang="en-GB" b="1" dirty="0" smtClean="0">
                <a:solidFill>
                  <a:srgbClr val="000000"/>
                </a:solidFill>
                <a:latin typeface="Arial" pitchFamily="34" charset="0"/>
                <a:ea typeface="ＭＳ Ｐゴシック" pitchFamily="34" charset="-128"/>
              </a:rPr>
              <a:t>.</a:t>
            </a:r>
          </a:p>
          <a:p>
            <a:pPr marL="232052" indent="-232052"/>
            <a:endParaRPr lang="en-GB" b="1" dirty="0" smtClean="0">
              <a:solidFill>
                <a:srgbClr val="000000"/>
              </a:solidFill>
              <a:latin typeface="Arial" pitchFamily="34" charset="0"/>
              <a:ea typeface="ＭＳ Ｐゴシック" pitchFamily="34" charset="-128"/>
            </a:endParaRPr>
          </a:p>
          <a:p>
            <a:pPr lvl="1">
              <a:lnSpc>
                <a:spcPct val="80000"/>
              </a:lnSpc>
            </a:pPr>
            <a:endParaRPr lang="en-GB" b="1" dirty="0" smtClean="0">
              <a:solidFill>
                <a:srgbClr val="000000"/>
              </a:solidFill>
              <a:latin typeface="Arial" pitchFamily="34" charset="0"/>
              <a:ea typeface="ＭＳ Ｐゴシック" pitchFamily="34" charset="-128"/>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54</a:t>
            </a:fld>
            <a:endParaRPr lang="en-US"/>
          </a:p>
        </p:txBody>
      </p:sp>
    </p:spTree>
    <p:extLst>
      <p:ext uri="{BB962C8B-B14F-4D97-AF65-F5344CB8AC3E}">
        <p14:creationId xmlns:p14="http://schemas.microsoft.com/office/powerpoint/2010/main" val="2309525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000" b="1" i="1" dirty="0" smtClean="0">
                <a:solidFill>
                  <a:srgbClr val="000000"/>
                </a:solidFill>
                <a:latin typeface="Arial" pitchFamily="34" charset="0"/>
              </a:rPr>
              <a:t>Manual de GBR, p.14-15 </a:t>
            </a:r>
            <a:r>
              <a:rPr lang="en-GB" sz="1000" b="1" dirty="0" smtClean="0">
                <a:solidFill>
                  <a:srgbClr val="000000"/>
                </a:solidFill>
              </a:rPr>
              <a:t>ESTE DOCUMENTO ESTÁ AÚN EN FORMATO DE PROYECTO Y NO ESTÁ DISPONIBLE PARA SU DISTRIBUCIÓN; SÓLO PARA REFERENCIA DEL FACILITADOR/PR </a:t>
            </a:r>
          </a:p>
          <a:p>
            <a:endParaRPr lang="en-GB" sz="1000" b="1" i="1" dirty="0" smtClean="0">
              <a:solidFill>
                <a:srgbClr val="000000"/>
              </a:solidFill>
              <a:latin typeface="Arial" pitchFamily="34" charset="0"/>
            </a:endParaRPr>
          </a:p>
          <a:p>
            <a:r>
              <a:rPr lang="en-GB" sz="1000" b="1" i="1" dirty="0" err="1" smtClean="0">
                <a:solidFill>
                  <a:srgbClr val="000000"/>
                </a:solidFill>
                <a:latin typeface="Arial" pitchFamily="34" charset="0"/>
              </a:rPr>
              <a:t>Formulación</a:t>
            </a:r>
            <a:r>
              <a:rPr lang="en-GB" sz="1000" b="1" i="1" dirty="0" smtClean="0">
                <a:solidFill>
                  <a:srgbClr val="000000"/>
                </a:solidFill>
                <a:latin typeface="Arial" pitchFamily="34" charset="0"/>
              </a:rPr>
              <a:t> de los </a:t>
            </a:r>
            <a:r>
              <a:rPr lang="en-GB" sz="1000" b="1" i="1" dirty="0" err="1" smtClean="0">
                <a:solidFill>
                  <a:srgbClr val="000000"/>
                </a:solidFill>
                <a:latin typeface="Arial" pitchFamily="34" charset="0"/>
              </a:rPr>
              <a:t>resultados</a:t>
            </a:r>
            <a:r>
              <a:rPr lang="en-GB" sz="1000" b="1" i="1" dirty="0" smtClean="0">
                <a:solidFill>
                  <a:srgbClr val="000000"/>
                </a:solidFill>
                <a:latin typeface="Arial" pitchFamily="34" charset="0"/>
              </a:rPr>
              <a:t> </a:t>
            </a:r>
          </a:p>
          <a:p>
            <a:r>
              <a:rPr lang="en-GB" sz="1000" b="1" dirty="0" err="1" smtClean="0">
                <a:solidFill>
                  <a:srgbClr val="000000"/>
                </a:solidFill>
                <a:latin typeface="Arial" pitchFamily="34" charset="0"/>
              </a:rPr>
              <a:t>Fase</a:t>
            </a:r>
            <a:r>
              <a:rPr lang="en-GB" sz="1000" b="1" dirty="0" smtClean="0">
                <a:solidFill>
                  <a:srgbClr val="000000"/>
                </a:solidFill>
                <a:latin typeface="Arial" pitchFamily="34" charset="0"/>
              </a:rPr>
              <a:t> 1: </a:t>
            </a:r>
            <a:r>
              <a:rPr lang="en-GB" sz="1000" b="1" dirty="0" err="1" smtClean="0">
                <a:solidFill>
                  <a:srgbClr val="000000"/>
                </a:solidFill>
                <a:latin typeface="Arial" pitchFamily="34" charset="0"/>
              </a:rPr>
              <a:t>Análisis</a:t>
            </a:r>
            <a:r>
              <a:rPr lang="en-GB" sz="1000" b="1" dirty="0" smtClean="0">
                <a:solidFill>
                  <a:srgbClr val="000000"/>
                </a:solidFill>
                <a:latin typeface="Arial" pitchFamily="34" charset="0"/>
              </a:rPr>
              <a:t> de </a:t>
            </a:r>
            <a:r>
              <a:rPr lang="en-GB" sz="1000" b="1" dirty="0" err="1" smtClean="0">
                <a:solidFill>
                  <a:srgbClr val="000000"/>
                </a:solidFill>
                <a:latin typeface="Arial" pitchFamily="34" charset="0"/>
              </a:rPr>
              <a:t>país</a:t>
            </a:r>
            <a:r>
              <a:rPr lang="en-GB" sz="1000" b="1" dirty="0" smtClean="0">
                <a:solidFill>
                  <a:srgbClr val="000000"/>
                </a:solidFill>
                <a:latin typeface="Arial" pitchFamily="34" charset="0"/>
              </a:rPr>
              <a:t> </a:t>
            </a:r>
          </a:p>
          <a:p>
            <a:r>
              <a:rPr lang="en-GB" sz="1000" dirty="0" smtClean="0">
                <a:solidFill>
                  <a:srgbClr val="000000"/>
                </a:solidFill>
                <a:latin typeface="Arial" pitchFamily="34" charset="0"/>
              </a:rPr>
              <a:t>(</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causal,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pauta</a:t>
            </a:r>
            <a:r>
              <a:rPr lang="en-GB" sz="1000" dirty="0" smtClean="0">
                <a:solidFill>
                  <a:srgbClr val="000000"/>
                </a:solidFill>
                <a:latin typeface="Arial" pitchFamily="34" charset="0"/>
              </a:rPr>
              <a:t> de roles y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deficiencias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capacidad</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principios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programación</a:t>
            </a:r>
            <a:r>
              <a:rPr lang="en-GB" sz="1000" dirty="0" smtClean="0">
                <a:solidFill>
                  <a:srgbClr val="000000"/>
                </a:solidFill>
                <a:latin typeface="Arial" pitchFamily="34" charset="0"/>
              </a:rPr>
              <a:t>) </a:t>
            </a:r>
          </a:p>
          <a:p>
            <a:endParaRPr lang="en-GB" sz="1000" dirty="0" smtClean="0">
              <a:solidFill>
                <a:srgbClr val="000000"/>
              </a:solidFill>
              <a:latin typeface="Arial" pitchFamily="34" charset="0"/>
            </a:endParaRPr>
          </a:p>
          <a:p>
            <a:r>
              <a:rPr lang="en-GB" sz="1000" dirty="0" smtClean="0">
                <a:solidFill>
                  <a:srgbClr val="000000"/>
                </a:solidFill>
                <a:latin typeface="Arial" pitchFamily="34" charset="0"/>
              </a:rPr>
              <a:t>El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país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incluirá</a:t>
            </a:r>
            <a:r>
              <a:rPr lang="en-GB" sz="1000" dirty="0" smtClean="0">
                <a:solidFill>
                  <a:srgbClr val="000000"/>
                </a:solidFill>
                <a:latin typeface="Arial" pitchFamily="34" charset="0"/>
              </a:rPr>
              <a:t> los </a:t>
            </a:r>
            <a:r>
              <a:rPr lang="en-GB" sz="1000" dirty="0" err="1" smtClean="0">
                <a:solidFill>
                  <a:srgbClr val="000000"/>
                </a:solidFill>
                <a:latin typeface="Arial" pitchFamily="34" charset="0"/>
              </a:rPr>
              <a:t>elementos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siguientes</a:t>
            </a:r>
            <a:r>
              <a:rPr lang="en-GB" sz="1000" dirty="0" smtClean="0">
                <a:solidFill>
                  <a:srgbClr val="000000"/>
                </a:solidFill>
                <a:latin typeface="Arial" pitchFamily="34" charset="0"/>
              </a:rPr>
              <a:t>: </a:t>
            </a:r>
          </a:p>
          <a:p>
            <a:r>
              <a:rPr lang="en-GB" sz="1000" b="1" dirty="0" err="1" smtClean="0">
                <a:solidFill>
                  <a:srgbClr val="000000"/>
                </a:solidFill>
                <a:latin typeface="Arial" pitchFamily="34" charset="0"/>
              </a:rPr>
              <a:t>Fase</a:t>
            </a:r>
            <a:r>
              <a:rPr lang="en-GB" sz="1000" b="1" dirty="0" smtClean="0">
                <a:solidFill>
                  <a:srgbClr val="000000"/>
                </a:solidFill>
                <a:latin typeface="Arial" pitchFamily="34" charset="0"/>
              </a:rPr>
              <a:t> 1a:</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primero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consiste</a:t>
            </a:r>
            <a:r>
              <a:rPr lang="en-GB" sz="1000" dirty="0" smtClean="0">
                <a:solidFill>
                  <a:srgbClr val="000000"/>
                </a:solidFill>
                <a:latin typeface="Arial" pitchFamily="34" charset="0"/>
              </a:rPr>
              <a:t> en </a:t>
            </a:r>
            <a:r>
              <a:rPr lang="en-GB" sz="1000" dirty="0" err="1" smtClean="0">
                <a:solidFill>
                  <a:srgbClr val="000000"/>
                </a:solidFill>
                <a:latin typeface="Arial" pitchFamily="34" charset="0"/>
              </a:rPr>
              <a:t>reunir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información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sobre</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situación</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país</a:t>
            </a:r>
            <a:r>
              <a:rPr lang="en-GB" sz="1000" dirty="0" smtClean="0">
                <a:solidFill>
                  <a:srgbClr val="000000"/>
                </a:solidFill>
                <a:latin typeface="Arial" pitchFamily="34" charset="0"/>
              </a:rPr>
              <a:t> con el fin de </a:t>
            </a:r>
            <a:r>
              <a:rPr lang="en-GB" sz="1000" dirty="0" err="1" smtClean="0">
                <a:solidFill>
                  <a:srgbClr val="000000"/>
                </a:solidFill>
                <a:latin typeface="Arial" pitchFamily="34" charset="0"/>
              </a:rPr>
              <a:t>estar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plenamente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informado</a:t>
            </a:r>
            <a:r>
              <a:rPr lang="en-GB" sz="1000" dirty="0" smtClean="0">
                <a:solidFill>
                  <a:srgbClr val="000000"/>
                </a:solidFill>
                <a:latin typeface="Arial" pitchFamily="34" charset="0"/>
              </a:rPr>
              <a:t> del </a:t>
            </a:r>
            <a:r>
              <a:rPr lang="en-GB" sz="1000" dirty="0" err="1" smtClean="0">
                <a:solidFill>
                  <a:srgbClr val="000000"/>
                </a:solidFill>
                <a:latin typeface="Arial" pitchFamily="34" charset="0"/>
              </a:rPr>
              <a:t>contexto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político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económico</a:t>
            </a:r>
            <a:r>
              <a:rPr lang="en-GB" sz="1000" dirty="0" smtClean="0">
                <a:solidFill>
                  <a:srgbClr val="000000"/>
                </a:solidFill>
                <a:latin typeface="Arial" pitchFamily="34" charset="0"/>
              </a:rPr>
              <a:t>, social y cultural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influye</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medio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ambiente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Esto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incluye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revisión</a:t>
            </a:r>
            <a:r>
              <a:rPr lang="en-GB" sz="1000" dirty="0" smtClean="0">
                <a:solidFill>
                  <a:srgbClr val="000000"/>
                </a:solidFill>
                <a:latin typeface="Arial" pitchFamily="34" charset="0"/>
              </a:rPr>
              <a:t> de los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nacionales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existentes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determinar</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cuál</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la </a:t>
            </a:r>
            <a:r>
              <a:rPr lang="en-GB" sz="1000" dirty="0" err="1" smtClean="0">
                <a:solidFill>
                  <a:srgbClr val="000000"/>
                </a:solidFill>
                <a:latin typeface="Arial" pitchFamily="34" charset="0"/>
              </a:rPr>
              <a:t>contribución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analítica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necesaria</a:t>
            </a:r>
            <a:r>
              <a:rPr lang="en-GB" sz="1000" dirty="0" smtClean="0">
                <a:solidFill>
                  <a:srgbClr val="000000"/>
                </a:solidFill>
                <a:latin typeface="Arial" pitchFamily="34" charset="0"/>
              </a:rPr>
              <a:t> de los UNCT. </a:t>
            </a:r>
          </a:p>
          <a:p>
            <a:endParaRPr lang="en-GB" sz="1000" dirty="0" smtClean="0">
              <a:solidFill>
                <a:srgbClr val="000000"/>
              </a:solidFill>
              <a:latin typeface="Arial" pitchFamily="34" charset="0"/>
            </a:endParaRPr>
          </a:p>
          <a:p>
            <a:r>
              <a:rPr lang="en-GB" sz="1000" b="1" dirty="0" err="1" smtClean="0">
                <a:solidFill>
                  <a:srgbClr val="000000"/>
                </a:solidFill>
                <a:latin typeface="Arial" pitchFamily="34" charset="0"/>
              </a:rPr>
              <a:t>Fase</a:t>
            </a:r>
            <a:r>
              <a:rPr lang="en-GB" sz="1000" b="1" dirty="0" smtClean="0">
                <a:solidFill>
                  <a:srgbClr val="000000"/>
                </a:solidFill>
                <a:latin typeface="Arial" pitchFamily="34" charset="0"/>
              </a:rPr>
              <a:t> 1b:</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segundo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apreciación</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situación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que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ayude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identificar</a:t>
            </a:r>
            <a:r>
              <a:rPr lang="en-GB" sz="1000" dirty="0" smtClean="0">
                <a:solidFill>
                  <a:srgbClr val="000000"/>
                </a:solidFill>
                <a:latin typeface="Arial" pitchFamily="34" charset="0"/>
              </a:rPr>
              <a:t> los </a:t>
            </a:r>
            <a:r>
              <a:rPr lang="en-GB" sz="1000" dirty="0" err="1" smtClean="0">
                <a:solidFill>
                  <a:srgbClr val="000000"/>
                </a:solidFill>
                <a:latin typeface="Arial" pitchFamily="34" charset="0"/>
              </a:rPr>
              <a:t>principales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problemas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desarrollo</a:t>
            </a:r>
            <a:r>
              <a:rPr lang="en-GB" sz="1000" dirty="0" smtClean="0">
                <a:solidFill>
                  <a:srgbClr val="000000"/>
                </a:solidFill>
                <a:latin typeface="Arial" pitchFamily="34" charset="0"/>
              </a:rPr>
              <a:t> u </a:t>
            </a:r>
            <a:r>
              <a:rPr lang="en-GB" sz="1000" dirty="0" err="1" smtClean="0">
                <a:solidFill>
                  <a:srgbClr val="000000"/>
                </a:solidFill>
                <a:latin typeface="Arial" pitchFamily="34" charset="0"/>
              </a:rPr>
              <a:t>oportunidades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para</a:t>
            </a:r>
            <a:r>
              <a:rPr lang="en-GB" sz="1000" dirty="0" smtClean="0">
                <a:solidFill>
                  <a:srgbClr val="000000"/>
                </a:solidFill>
                <a:latin typeface="Arial" pitchFamily="34" charset="0"/>
              </a:rPr>
              <a:t> un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más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profundo</a:t>
            </a:r>
            <a:r>
              <a:rPr lang="en-GB" sz="1000" dirty="0" smtClean="0">
                <a:solidFill>
                  <a:srgbClr val="000000"/>
                </a:solidFill>
                <a:latin typeface="Arial" pitchFamily="34" charset="0"/>
              </a:rPr>
              <a:t>. </a:t>
            </a:r>
          </a:p>
          <a:p>
            <a:endParaRPr lang="en-GB" sz="1000" dirty="0" smtClean="0">
              <a:solidFill>
                <a:srgbClr val="000000"/>
              </a:solidFill>
              <a:latin typeface="Arial" pitchFamily="34" charset="0"/>
            </a:endParaRPr>
          </a:p>
          <a:p>
            <a:r>
              <a:rPr lang="en-GB" sz="1000" b="1" dirty="0" err="1" smtClean="0">
                <a:solidFill>
                  <a:srgbClr val="000000"/>
                </a:solidFill>
                <a:latin typeface="Arial" pitchFamily="34" charset="0"/>
              </a:rPr>
              <a:t>Fase</a:t>
            </a:r>
            <a:r>
              <a:rPr lang="en-GB" sz="1000" b="1" dirty="0" smtClean="0">
                <a:solidFill>
                  <a:srgbClr val="000000"/>
                </a:solidFill>
                <a:latin typeface="Arial" pitchFamily="34" charset="0"/>
              </a:rPr>
              <a:t> 1c:</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tercero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consiste</a:t>
            </a:r>
            <a:r>
              <a:rPr lang="en-GB" sz="1000" dirty="0" smtClean="0">
                <a:solidFill>
                  <a:srgbClr val="000000"/>
                </a:solidFill>
                <a:latin typeface="Arial" pitchFamily="34" charset="0"/>
              </a:rPr>
              <a:t> en un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las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causas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fundamentales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relaciones</a:t>
            </a:r>
            <a:r>
              <a:rPr lang="en-GB" sz="1000" dirty="0" smtClean="0">
                <a:solidFill>
                  <a:srgbClr val="000000"/>
                </a:solidFill>
                <a:latin typeface="Arial" pitchFamily="34" charset="0"/>
              </a:rPr>
              <a:t> entre los </a:t>
            </a:r>
            <a:r>
              <a:rPr lang="en-GB" sz="1000" dirty="0" err="1" smtClean="0">
                <a:solidFill>
                  <a:srgbClr val="000000"/>
                </a:solidFill>
                <a:latin typeface="Arial" pitchFamily="34" charset="0"/>
              </a:rPr>
              <a:t>portadores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deberes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titulares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derechos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cuestiones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brecha</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capacidad</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Incluye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enriquecer</a:t>
            </a:r>
            <a:r>
              <a:rPr lang="en-GB" sz="1000" dirty="0" smtClean="0">
                <a:solidFill>
                  <a:srgbClr val="000000"/>
                </a:solidFill>
                <a:latin typeface="Arial" pitchFamily="34" charset="0"/>
              </a:rPr>
              <a:t> el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través</a:t>
            </a:r>
            <a:r>
              <a:rPr lang="en-GB" sz="1000" dirty="0" smtClean="0">
                <a:solidFill>
                  <a:srgbClr val="000000"/>
                </a:solidFill>
                <a:latin typeface="Arial" pitchFamily="34" charset="0"/>
              </a:rPr>
              <a:t> de un </a:t>
            </a:r>
            <a:r>
              <a:rPr lang="en-GB" sz="1000" dirty="0" err="1" smtClean="0">
                <a:solidFill>
                  <a:srgbClr val="000000"/>
                </a:solidFill>
                <a:latin typeface="Arial" pitchFamily="34" charset="0"/>
              </a:rPr>
              <a:t>análisis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pauta</a:t>
            </a:r>
            <a:r>
              <a:rPr lang="en-GB" sz="1000" dirty="0" smtClean="0">
                <a:solidFill>
                  <a:srgbClr val="000000"/>
                </a:solidFill>
                <a:latin typeface="Arial" pitchFamily="34" charset="0"/>
              </a:rPr>
              <a:t> de roles, </a:t>
            </a:r>
            <a:r>
              <a:rPr lang="en-GB" sz="1000" dirty="0" err="1" smtClean="0">
                <a:solidFill>
                  <a:srgbClr val="000000"/>
                </a:solidFill>
                <a:latin typeface="Arial" pitchFamily="34" charset="0"/>
              </a:rPr>
              <a:t>así</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como</a:t>
            </a:r>
            <a:r>
              <a:rPr lang="en-GB" sz="1000" dirty="0" smtClean="0">
                <a:solidFill>
                  <a:srgbClr val="000000"/>
                </a:solidFill>
                <a:latin typeface="Arial" pitchFamily="34" charset="0"/>
              </a:rPr>
              <a:t> a </a:t>
            </a:r>
            <a:r>
              <a:rPr lang="en-GB" sz="1000" dirty="0" err="1" smtClean="0">
                <a:solidFill>
                  <a:srgbClr val="000000"/>
                </a:solidFill>
                <a:latin typeface="Arial" pitchFamily="34" charset="0"/>
              </a:rPr>
              <a:t>través</a:t>
            </a:r>
            <a:r>
              <a:rPr lang="en-GB" sz="1000" dirty="0" smtClean="0">
                <a:solidFill>
                  <a:srgbClr val="000000"/>
                </a:solidFill>
                <a:latin typeface="Arial" pitchFamily="34" charset="0"/>
              </a:rPr>
              <a:t> de la </a:t>
            </a:r>
            <a:r>
              <a:rPr lang="en-GB" sz="1000" dirty="0" err="1" smtClean="0">
                <a:solidFill>
                  <a:srgbClr val="000000"/>
                </a:solidFill>
                <a:latin typeface="Arial" pitchFamily="34" charset="0"/>
              </a:rPr>
              <a:t>lente</a:t>
            </a:r>
            <a:r>
              <a:rPr lang="en-GB" sz="1000" dirty="0" smtClean="0">
                <a:solidFill>
                  <a:srgbClr val="000000"/>
                </a:solidFill>
                <a:latin typeface="Arial" pitchFamily="34" charset="0"/>
              </a:rPr>
              <a:t> de los </a:t>
            </a:r>
            <a:r>
              <a:rPr lang="en-GB" sz="1000" dirty="0" err="1" smtClean="0">
                <a:solidFill>
                  <a:srgbClr val="000000"/>
                </a:solidFill>
                <a:latin typeface="Arial" pitchFamily="34" charset="0"/>
              </a:rPr>
              <a:t>cinco</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principios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programación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Naciones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Unidas</a:t>
            </a:r>
            <a:r>
              <a:rPr lang="en-GB" sz="1000" dirty="0" smtClean="0">
                <a:solidFill>
                  <a:srgbClr val="000000"/>
                </a:solidFill>
                <a:latin typeface="Arial" pitchFamily="34" charset="0"/>
              </a:rPr>
              <a:t> y </a:t>
            </a:r>
            <a:r>
              <a:rPr lang="en-GB" sz="1000" dirty="0" err="1" smtClean="0">
                <a:solidFill>
                  <a:srgbClr val="000000"/>
                </a:solidFill>
                <a:latin typeface="Arial" pitchFamily="34" charset="0"/>
              </a:rPr>
              <a:t>otras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cuestiones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temáticas</a:t>
            </a:r>
            <a:r>
              <a:rPr lang="en-GB" sz="1000" dirty="0" smtClean="0">
                <a:solidFill>
                  <a:srgbClr val="000000"/>
                </a:solidFill>
                <a:latin typeface="Arial" pitchFamily="34" charset="0"/>
              </a:rPr>
              <a:t> en </a:t>
            </a:r>
            <a:r>
              <a:rPr lang="en-GB" sz="1000" dirty="0" err="1" smtClean="0">
                <a:solidFill>
                  <a:srgbClr val="000000"/>
                </a:solidFill>
                <a:latin typeface="Arial" pitchFamily="34" charset="0"/>
              </a:rPr>
              <a:t>su</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caso</a:t>
            </a:r>
            <a:r>
              <a:rPr lang="en-GB" sz="1000" dirty="0" smtClean="0">
                <a:solidFill>
                  <a:srgbClr val="000000"/>
                </a:solidFill>
                <a:latin typeface="Arial" pitchFamily="34" charset="0"/>
              </a:rPr>
              <a:t>. En el </a:t>
            </a:r>
            <a:r>
              <a:rPr lang="en-GB" sz="1000" dirty="0" err="1" smtClean="0">
                <a:solidFill>
                  <a:srgbClr val="000000"/>
                </a:solidFill>
                <a:latin typeface="Arial" pitchFamily="34" charset="0"/>
              </a:rPr>
              <a:t>escenario</a:t>
            </a:r>
            <a:r>
              <a:rPr lang="en-GB" sz="1000" dirty="0" smtClean="0">
                <a:solidFill>
                  <a:srgbClr val="000000"/>
                </a:solidFill>
                <a:latin typeface="Arial" pitchFamily="34" charset="0"/>
              </a:rPr>
              <a:t> post-</a:t>
            </a:r>
            <a:r>
              <a:rPr lang="en-GB" sz="1000" dirty="0" err="1" smtClean="0">
                <a:solidFill>
                  <a:srgbClr val="000000"/>
                </a:solidFill>
                <a:latin typeface="Arial" pitchFamily="34" charset="0"/>
              </a:rPr>
              <a:t>conflicto</a:t>
            </a:r>
            <a:r>
              <a:rPr lang="en-GB" sz="1000" dirty="0" smtClean="0">
                <a:solidFill>
                  <a:srgbClr val="000000"/>
                </a:solidFill>
                <a:latin typeface="Arial" pitchFamily="34" charset="0"/>
              </a:rPr>
              <a:t> y de </a:t>
            </a:r>
            <a:r>
              <a:rPr lang="en-GB" sz="1000" dirty="0" err="1" smtClean="0">
                <a:solidFill>
                  <a:srgbClr val="000000"/>
                </a:solidFill>
                <a:latin typeface="Arial" pitchFamily="34" charset="0"/>
              </a:rPr>
              <a:t>prevención</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conflictos</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una</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revisión</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exhaustiva</a:t>
            </a:r>
            <a:r>
              <a:rPr lang="en-GB" sz="1000" dirty="0" smtClean="0">
                <a:solidFill>
                  <a:srgbClr val="000000"/>
                </a:solidFill>
                <a:latin typeface="Arial" pitchFamily="34" charset="0"/>
              </a:rPr>
              <a:t> de los </a:t>
            </a:r>
            <a:r>
              <a:rPr lang="en-GB" sz="1000" dirty="0" err="1" smtClean="0">
                <a:solidFill>
                  <a:srgbClr val="000000"/>
                </a:solidFill>
                <a:latin typeface="Arial" pitchFamily="34" charset="0"/>
              </a:rPr>
              <a:t>factores</a:t>
            </a:r>
            <a:r>
              <a:rPr lang="en-GB" sz="1000" dirty="0" smtClean="0">
                <a:solidFill>
                  <a:srgbClr val="000000"/>
                </a:solidFill>
                <a:latin typeface="Arial" pitchFamily="34" charset="0"/>
              </a:rPr>
              <a:t> de </a:t>
            </a:r>
            <a:r>
              <a:rPr lang="en-GB" sz="1000" dirty="0" err="1" smtClean="0">
                <a:solidFill>
                  <a:srgbClr val="000000"/>
                </a:solidFill>
                <a:latin typeface="Arial" pitchFamily="34" charset="0"/>
              </a:rPr>
              <a:t>conflicto</a:t>
            </a:r>
            <a:r>
              <a:rPr lang="en-GB" sz="1000" dirty="0" smtClean="0">
                <a:solidFill>
                  <a:srgbClr val="000000"/>
                </a:solidFill>
                <a:latin typeface="Arial" pitchFamily="34" charset="0"/>
              </a:rPr>
              <a:t> forma parte de </a:t>
            </a:r>
            <a:r>
              <a:rPr lang="en-GB" sz="1000" dirty="0" err="1" smtClean="0">
                <a:solidFill>
                  <a:srgbClr val="000000"/>
                </a:solidFill>
                <a:latin typeface="Arial" pitchFamily="34" charset="0"/>
              </a:rPr>
              <a:t>este</a:t>
            </a:r>
            <a:r>
              <a:rPr lang="en-GB" sz="1000" dirty="0" smtClean="0">
                <a:solidFill>
                  <a:srgbClr val="000000"/>
                </a:solidFill>
                <a:latin typeface="Arial" pitchFamily="34" charset="0"/>
              </a:rPr>
              <a:t> </a:t>
            </a:r>
            <a:r>
              <a:rPr lang="en-GB" sz="1000" dirty="0" err="1" smtClean="0">
                <a:solidFill>
                  <a:srgbClr val="000000"/>
                </a:solidFill>
                <a:latin typeface="Arial" pitchFamily="34" charset="0"/>
              </a:rPr>
              <a:t>análisis</a:t>
            </a:r>
            <a:endParaRPr lang="en-GB" sz="1000" dirty="0" smtClean="0">
              <a:solidFill>
                <a:srgbClr val="000000"/>
              </a:solidFill>
              <a:latin typeface="Arial" pitchFamily="34" charset="0"/>
            </a:endParaRP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a:t>
            </a:fld>
            <a:endParaRPr lang="en-US"/>
          </a:p>
        </p:txBody>
      </p:sp>
    </p:spTree>
    <p:extLst>
      <p:ext uri="{BB962C8B-B14F-4D97-AF65-F5344CB8AC3E}">
        <p14:creationId xmlns:p14="http://schemas.microsoft.com/office/powerpoint/2010/main" val="333728472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052" indent="-232052">
              <a:buFont typeface="Calibri" pitchFamily="34" charset="0"/>
              <a:buAutoNum type="arabicPeriod"/>
            </a:pPr>
            <a:r>
              <a:rPr lang="en-GB" i="1" dirty="0" smtClean="0">
                <a:solidFill>
                  <a:srgbClr val="000000"/>
                </a:solidFill>
                <a:latin typeface="Arial" pitchFamily="34" charset="0"/>
                <a:ea typeface="ＭＳ Ｐゴシック" pitchFamily="34" charset="-128"/>
              </a:rPr>
              <a:t>¿</a:t>
            </a:r>
            <a:r>
              <a:rPr lang="en-GB" i="1" dirty="0" err="1" smtClean="0">
                <a:solidFill>
                  <a:srgbClr val="000000"/>
                </a:solidFill>
                <a:latin typeface="Arial" pitchFamily="34" charset="0"/>
                <a:ea typeface="ＭＳ Ｐゴシック" pitchFamily="34" charset="-128"/>
              </a:rPr>
              <a:t>Quién</a:t>
            </a:r>
            <a:r>
              <a:rPr lang="en-GB" i="1" dirty="0" smtClean="0">
                <a:solidFill>
                  <a:srgbClr val="000000"/>
                </a:solidFill>
                <a:latin typeface="Arial" pitchFamily="34" charset="0"/>
                <a:ea typeface="ＭＳ Ｐゴシック" pitchFamily="34" charset="-128"/>
              </a:rPr>
              <a:t> </a:t>
            </a:r>
            <a:r>
              <a:rPr lang="en-GB" i="1" dirty="0" err="1" smtClean="0">
                <a:solidFill>
                  <a:srgbClr val="000000"/>
                </a:solidFill>
                <a:latin typeface="Arial" pitchFamily="34" charset="0"/>
                <a:ea typeface="ＭＳ Ｐゴシック" pitchFamily="34" charset="-128"/>
              </a:rPr>
              <a:t>debe</a:t>
            </a:r>
            <a:r>
              <a:rPr lang="en-GB" i="1" dirty="0" smtClean="0">
                <a:solidFill>
                  <a:srgbClr val="000000"/>
                </a:solidFill>
                <a:latin typeface="Arial" pitchFamily="34" charset="0"/>
                <a:ea typeface="ＭＳ Ｐゴシック" pitchFamily="34" charset="-128"/>
              </a:rPr>
              <a:t> </a:t>
            </a:r>
            <a:r>
              <a:rPr lang="en-GB" i="1" dirty="0" err="1" smtClean="0">
                <a:solidFill>
                  <a:srgbClr val="000000"/>
                </a:solidFill>
                <a:latin typeface="Arial" pitchFamily="34" charset="0"/>
                <a:ea typeface="ＭＳ Ｐゴシック" pitchFamily="34" charset="-128"/>
              </a:rPr>
              <a:t>participar</a:t>
            </a:r>
            <a:r>
              <a:rPr lang="en-GB" i="1" dirty="0" smtClean="0">
                <a:solidFill>
                  <a:srgbClr val="000000"/>
                </a:solidFill>
                <a:latin typeface="Arial" pitchFamily="34" charset="0"/>
                <a:ea typeface="ＭＳ Ｐゴシック" pitchFamily="34" charset="-128"/>
              </a:rPr>
              <a:t>?</a:t>
            </a:r>
          </a:p>
          <a:p>
            <a:pPr marL="232052" indent="-232052">
              <a:buFont typeface="Calibri" pitchFamily="34" charset="0"/>
              <a:buAutoNum type="arabicPeriod"/>
            </a:pPr>
            <a:r>
              <a:rPr lang="en-GB" dirty="0" err="1" smtClean="0">
                <a:solidFill>
                  <a:srgbClr val="000000"/>
                </a:solidFill>
                <a:latin typeface="Arial" pitchFamily="34" charset="0"/>
                <a:ea typeface="ＭＳ Ｐゴシック" pitchFamily="34" charset="-128"/>
              </a:rPr>
              <a:t>Esto</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refiere</a:t>
            </a:r>
            <a:r>
              <a:rPr lang="en-GB" dirty="0" smtClean="0">
                <a:solidFill>
                  <a:srgbClr val="000000"/>
                </a:solidFill>
                <a:latin typeface="Arial" pitchFamily="34" charset="0"/>
                <a:ea typeface="ＭＳ Ｐゴシック" pitchFamily="34" charset="-128"/>
              </a:rPr>
              <a:t> al principio de </a:t>
            </a:r>
            <a:r>
              <a:rPr lang="en-GB" dirty="0" err="1" smtClean="0">
                <a:solidFill>
                  <a:srgbClr val="000000"/>
                </a:solidFill>
                <a:latin typeface="Arial" pitchFamily="34" charset="0"/>
                <a:ea typeface="ＭＳ Ｐゴシック" pitchFamily="34" charset="-128"/>
              </a:rPr>
              <a:t>participación</a:t>
            </a:r>
            <a:r>
              <a:rPr lang="en-GB" dirty="0" smtClean="0">
                <a:solidFill>
                  <a:srgbClr val="000000"/>
                </a:solidFill>
                <a:latin typeface="Arial" pitchFamily="34" charset="0"/>
                <a:ea typeface="ＭＳ Ｐゴシック" pitchFamily="34" charset="-128"/>
              </a:rPr>
              <a:t>. Un EBDH </a:t>
            </a:r>
            <a:r>
              <a:rPr lang="en-GB" dirty="0" err="1" smtClean="0">
                <a:solidFill>
                  <a:srgbClr val="000000"/>
                </a:solidFill>
                <a:latin typeface="Arial" pitchFamily="34" charset="0"/>
                <a:ea typeface="ＭＳ Ｐゴシック" pitchFamily="34" charset="-128"/>
              </a:rPr>
              <a:t>pide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garantice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tanto</a:t>
            </a:r>
            <a:r>
              <a:rPr lang="en-GB" dirty="0" smtClean="0">
                <a:solidFill>
                  <a:srgbClr val="000000"/>
                </a:solidFill>
                <a:latin typeface="Arial" pitchFamily="34" charset="0"/>
                <a:ea typeface="ＭＳ Ｐゴシック" pitchFamily="34" charset="-128"/>
              </a:rPr>
              <a:t> los </a:t>
            </a:r>
            <a:r>
              <a:rPr lang="en-GB" dirty="0" err="1" smtClean="0">
                <a:solidFill>
                  <a:srgbClr val="000000"/>
                </a:solidFill>
                <a:latin typeface="Arial" pitchFamily="34" charset="0"/>
                <a:ea typeface="ＭＳ Ｐゴシック" pitchFamily="34" charset="-128"/>
              </a:rPr>
              <a:t>titulares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derechos</a:t>
            </a:r>
            <a:r>
              <a:rPr lang="en-GB" dirty="0" smtClean="0">
                <a:solidFill>
                  <a:srgbClr val="000000"/>
                </a:solidFill>
                <a:latin typeface="Arial" pitchFamily="34" charset="0"/>
                <a:ea typeface="ＭＳ Ｐゴシック" pitchFamily="34" charset="-128"/>
              </a:rPr>
              <a:t> y los  </a:t>
            </a:r>
            <a:r>
              <a:rPr lang="en-GB" dirty="0" err="1" smtClean="0">
                <a:solidFill>
                  <a:srgbClr val="000000"/>
                </a:solidFill>
                <a:latin typeface="Arial" pitchFamily="34" charset="0"/>
                <a:ea typeface="ＭＳ Ｐゴシック" pitchFamily="34" charset="-128"/>
              </a:rPr>
              <a:t>portadores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deberes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estén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involucrados</a:t>
            </a:r>
            <a:r>
              <a:rPr lang="en-GB" dirty="0" smtClean="0">
                <a:solidFill>
                  <a:srgbClr val="000000"/>
                </a:solidFill>
                <a:latin typeface="Arial" pitchFamily="34" charset="0"/>
                <a:ea typeface="ＭＳ Ｐゴシック" pitchFamily="34" charset="-128"/>
              </a:rPr>
              <a:t> en el </a:t>
            </a:r>
            <a:r>
              <a:rPr lang="en-GB" dirty="0" smtClean="0">
                <a:solidFill>
                  <a:srgbClr val="000000"/>
                </a:solidFill>
                <a:latin typeface="Arial" pitchFamily="34" charset="0"/>
                <a:ea typeface="ＭＳ Ｐゴシック" pitchFamily="34" charset="-128"/>
              </a:rPr>
              <a:t>S&amp;E, </a:t>
            </a:r>
            <a:r>
              <a:rPr lang="en-GB" dirty="0" err="1" smtClean="0">
                <a:solidFill>
                  <a:srgbClr val="000000"/>
                </a:solidFill>
                <a:latin typeface="Arial" pitchFamily="34" charset="0"/>
                <a:ea typeface="ＭＳ Ｐゴシック" pitchFamily="34" charset="-128"/>
              </a:rPr>
              <a:t>así</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como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individuos</a:t>
            </a:r>
            <a:r>
              <a:rPr lang="en-GB" dirty="0" smtClean="0">
                <a:solidFill>
                  <a:srgbClr val="000000"/>
                </a:solidFill>
                <a:latin typeface="Arial" pitchFamily="34" charset="0"/>
                <a:ea typeface="ＭＳ Ｐゴシック" pitchFamily="34" charset="-128"/>
              </a:rPr>
              <a:t> o </a:t>
            </a:r>
            <a:r>
              <a:rPr lang="en-GB" dirty="0" err="1" smtClean="0">
                <a:solidFill>
                  <a:srgbClr val="000000"/>
                </a:solidFill>
                <a:latin typeface="Arial" pitchFamily="34" charset="0"/>
                <a:ea typeface="ＭＳ Ｐゴシック" pitchFamily="34" charset="-128"/>
              </a:rPr>
              <a:t>grupos</a:t>
            </a:r>
            <a:r>
              <a:rPr lang="en-GB" dirty="0" smtClean="0">
                <a:solidFill>
                  <a:srgbClr val="000000"/>
                </a:solidFill>
                <a:latin typeface="Arial" pitchFamily="34" charset="0"/>
                <a:ea typeface="ＭＳ Ｐゴシック" pitchFamily="34" charset="-128"/>
              </a:rPr>
              <a:t>, tales </a:t>
            </a:r>
            <a:r>
              <a:rPr lang="en-GB" dirty="0" err="1" smtClean="0">
                <a:solidFill>
                  <a:srgbClr val="000000"/>
                </a:solidFill>
                <a:latin typeface="Arial" pitchFamily="34" charset="0"/>
                <a:ea typeface="ＭＳ Ｐゴシック" pitchFamily="34" charset="-128"/>
              </a:rPr>
              <a:t>como</a:t>
            </a:r>
            <a:r>
              <a:rPr lang="en-GB" dirty="0" smtClean="0">
                <a:solidFill>
                  <a:srgbClr val="000000"/>
                </a:solidFill>
                <a:latin typeface="Arial" pitchFamily="34" charset="0"/>
                <a:ea typeface="ＭＳ Ｐゴシック" pitchFamily="34" charset="-128"/>
              </a:rPr>
              <a:t> ONGs, </a:t>
            </a:r>
            <a:r>
              <a:rPr lang="en-GB" dirty="0" err="1" smtClean="0">
                <a:solidFill>
                  <a:srgbClr val="000000"/>
                </a:solidFill>
                <a:latin typeface="Arial" pitchFamily="34" charset="0"/>
                <a:ea typeface="ＭＳ Ｐゴシック" pitchFamily="34" charset="-128"/>
              </a:rPr>
              <a:t>externos</a:t>
            </a:r>
            <a:r>
              <a:rPr lang="en-GB" dirty="0" smtClean="0">
                <a:solidFill>
                  <a:srgbClr val="000000"/>
                </a:solidFill>
                <a:latin typeface="Arial" pitchFamily="34" charset="0"/>
                <a:ea typeface="ＭＳ Ｐゴシック" pitchFamily="34" charset="-128"/>
              </a:rPr>
              <a:t> al </a:t>
            </a:r>
            <a:r>
              <a:rPr lang="en-GB" dirty="0" err="1" smtClean="0">
                <a:solidFill>
                  <a:srgbClr val="000000"/>
                </a:solidFill>
                <a:latin typeface="Arial" pitchFamily="34" charset="0"/>
                <a:ea typeface="ＭＳ Ｐゴシック" pitchFamily="34" charset="-128"/>
              </a:rPr>
              <a:t>proyecto</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puedan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dar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una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perspectiva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objetiva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Alcanzar</a:t>
            </a:r>
            <a:r>
              <a:rPr lang="en-GB" dirty="0" smtClean="0">
                <a:solidFill>
                  <a:srgbClr val="000000"/>
                </a:solidFill>
                <a:latin typeface="Arial" pitchFamily="34" charset="0"/>
                <a:ea typeface="ＭＳ Ｐゴシック" pitchFamily="34" charset="-128"/>
              </a:rPr>
              <a:t> a los </a:t>
            </a:r>
            <a:r>
              <a:rPr lang="en-GB" dirty="0" err="1" smtClean="0">
                <a:solidFill>
                  <a:srgbClr val="000000"/>
                </a:solidFill>
                <a:latin typeface="Arial" pitchFamily="34" charset="0"/>
                <a:ea typeface="ＭＳ Ｐゴシック" pitchFamily="34" charset="-128"/>
              </a:rPr>
              <a:t>grupos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desfavorecidos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puede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requerir</a:t>
            </a:r>
            <a:r>
              <a:rPr lang="en-GB" dirty="0" smtClean="0">
                <a:solidFill>
                  <a:srgbClr val="000000"/>
                </a:solidFill>
                <a:latin typeface="Arial" pitchFamily="34" charset="0"/>
                <a:ea typeface="ＭＳ Ｐゴシック" pitchFamily="34" charset="-128"/>
              </a:rPr>
              <a:t> la </a:t>
            </a:r>
            <a:r>
              <a:rPr lang="en-GB" dirty="0" err="1" smtClean="0">
                <a:solidFill>
                  <a:srgbClr val="000000"/>
                </a:solidFill>
                <a:latin typeface="Arial" pitchFamily="34" charset="0"/>
                <a:ea typeface="ＭＳ Ｐゴシック" pitchFamily="34" charset="-128"/>
              </a:rPr>
              <a:t>asociación</a:t>
            </a:r>
            <a:r>
              <a:rPr lang="en-GB" dirty="0" smtClean="0">
                <a:solidFill>
                  <a:srgbClr val="000000"/>
                </a:solidFill>
                <a:latin typeface="Arial" pitchFamily="34" charset="0"/>
                <a:ea typeface="ＭＳ Ｐゴシック" pitchFamily="34" charset="-128"/>
              </a:rPr>
              <a:t> con </a:t>
            </a:r>
            <a:r>
              <a:rPr lang="en-GB" dirty="0" err="1" smtClean="0">
                <a:solidFill>
                  <a:srgbClr val="000000"/>
                </a:solidFill>
                <a:latin typeface="Arial" pitchFamily="34" charset="0"/>
                <a:ea typeface="ＭＳ Ｐゴシック" pitchFamily="34" charset="-128"/>
              </a:rPr>
              <a:t>grupos</a:t>
            </a:r>
            <a:r>
              <a:rPr lang="en-GB" dirty="0" smtClean="0">
                <a:solidFill>
                  <a:srgbClr val="000000"/>
                </a:solidFill>
                <a:latin typeface="Arial" pitchFamily="34" charset="0"/>
                <a:ea typeface="ＭＳ Ｐゴシック" pitchFamily="34" charset="-128"/>
              </a:rPr>
              <a:t> locales o la </a:t>
            </a:r>
            <a:r>
              <a:rPr lang="en-GB" dirty="0" err="1" smtClean="0">
                <a:solidFill>
                  <a:srgbClr val="000000"/>
                </a:solidFill>
                <a:latin typeface="Arial" pitchFamily="34" charset="0"/>
                <a:ea typeface="ＭＳ Ｐゴシック" pitchFamily="34" charset="-128"/>
              </a:rPr>
              <a:t>adopción</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técnicas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específicas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alcanzar</a:t>
            </a:r>
            <a:r>
              <a:rPr lang="en-GB" dirty="0" smtClean="0">
                <a:solidFill>
                  <a:srgbClr val="000000"/>
                </a:solidFill>
                <a:latin typeface="Arial" pitchFamily="34" charset="0"/>
                <a:ea typeface="ＭＳ Ｐゴシック" pitchFamily="34" charset="-128"/>
              </a:rPr>
              <a:t> a los </a:t>
            </a:r>
            <a:r>
              <a:rPr lang="en-GB" dirty="0" err="1" smtClean="0">
                <a:solidFill>
                  <a:srgbClr val="000000"/>
                </a:solidFill>
                <a:latin typeface="Arial" pitchFamily="34" charset="0"/>
                <a:ea typeface="ＭＳ Ｐゴシック" pitchFamily="34" charset="-128"/>
              </a:rPr>
              <a:t>marginados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excluidos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Todas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estas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partes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interesadas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deben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participar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activamente</a:t>
            </a:r>
            <a:r>
              <a:rPr lang="en-GB" dirty="0" smtClean="0">
                <a:solidFill>
                  <a:srgbClr val="000000"/>
                </a:solidFill>
                <a:latin typeface="Arial" pitchFamily="34" charset="0"/>
                <a:ea typeface="ＭＳ Ｐゴシック" pitchFamily="34" charset="-128"/>
              </a:rPr>
              <a:t> en los </a:t>
            </a:r>
            <a:r>
              <a:rPr lang="en-GB" dirty="0" err="1" smtClean="0">
                <a:solidFill>
                  <a:srgbClr val="000000"/>
                </a:solidFill>
                <a:latin typeface="Arial" pitchFamily="34" charset="0"/>
                <a:ea typeface="ＭＳ Ｐゴシック" pitchFamily="34" charset="-128"/>
              </a:rPr>
              <a:t>procesos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seguimiento</a:t>
            </a:r>
            <a:r>
              <a:rPr lang="en-GB" dirty="0" smtClean="0">
                <a:solidFill>
                  <a:srgbClr val="000000"/>
                </a:solidFill>
                <a:latin typeface="Arial" pitchFamily="34" charset="0"/>
                <a:ea typeface="ＭＳ Ｐゴシック" pitchFamily="34" charset="-128"/>
              </a:rPr>
              <a:t> </a:t>
            </a:r>
            <a:r>
              <a:rPr lang="en-GB" dirty="0" smtClean="0">
                <a:solidFill>
                  <a:srgbClr val="000000"/>
                </a:solidFill>
                <a:latin typeface="Arial" pitchFamily="34" charset="0"/>
                <a:ea typeface="ＭＳ Ｐゴシック" pitchFamily="34" charset="-128"/>
              </a:rPr>
              <a:t>y </a:t>
            </a:r>
            <a:r>
              <a:rPr lang="en-GB" dirty="0" err="1" smtClean="0">
                <a:solidFill>
                  <a:srgbClr val="000000"/>
                </a:solidFill>
                <a:latin typeface="Arial" pitchFamily="34" charset="0"/>
                <a:ea typeface="ＭＳ Ｐゴシック" pitchFamily="34" charset="-128"/>
              </a:rPr>
              <a:t>evaluación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También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deben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tomar</a:t>
            </a:r>
            <a:r>
              <a:rPr lang="en-GB" dirty="0" smtClean="0">
                <a:solidFill>
                  <a:srgbClr val="000000"/>
                </a:solidFill>
                <a:latin typeface="Arial" pitchFamily="34" charset="0"/>
                <a:ea typeface="ＭＳ Ｐゴシック" pitchFamily="34" charset="-128"/>
              </a:rPr>
              <a:t> parte en los </a:t>
            </a:r>
            <a:r>
              <a:rPr lang="en-GB" dirty="0" err="1" smtClean="0">
                <a:solidFill>
                  <a:srgbClr val="000000"/>
                </a:solidFill>
                <a:latin typeface="Arial" pitchFamily="34" charset="0"/>
                <a:ea typeface="ＭＳ Ｐゴシック" pitchFamily="34" charset="-128"/>
              </a:rPr>
              <a:t>talleres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donde</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difunden</a:t>
            </a:r>
            <a:r>
              <a:rPr lang="en-GB" dirty="0" smtClean="0">
                <a:solidFill>
                  <a:srgbClr val="000000"/>
                </a:solidFill>
                <a:latin typeface="Arial" pitchFamily="34" charset="0"/>
                <a:ea typeface="ＭＳ Ｐゴシック" pitchFamily="34" charset="-128"/>
              </a:rPr>
              <a:t> los </a:t>
            </a:r>
            <a:r>
              <a:rPr lang="en-GB" dirty="0" err="1" smtClean="0">
                <a:solidFill>
                  <a:srgbClr val="000000"/>
                </a:solidFill>
                <a:latin typeface="Arial" pitchFamily="34" charset="0"/>
                <a:ea typeface="ＭＳ Ｐゴシック" pitchFamily="34" charset="-128"/>
              </a:rPr>
              <a:t>resultados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dicho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trabajo</a:t>
            </a:r>
            <a:r>
              <a:rPr lang="en-GB" dirty="0" smtClean="0">
                <a:solidFill>
                  <a:srgbClr val="000000"/>
                </a:solidFill>
                <a:latin typeface="Arial" pitchFamily="34" charset="0"/>
                <a:ea typeface="ＭＳ Ｐゴシック" pitchFamily="34" charset="-128"/>
              </a:rPr>
              <a:t>.</a:t>
            </a:r>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55</a:t>
            </a:fld>
            <a:endParaRPr lang="en-US"/>
          </a:p>
        </p:txBody>
      </p:sp>
    </p:spTree>
    <p:extLst>
      <p:ext uri="{BB962C8B-B14F-4D97-AF65-F5344CB8AC3E}">
        <p14:creationId xmlns:p14="http://schemas.microsoft.com/office/powerpoint/2010/main" val="10405100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32052" indent="-232052">
              <a:buFont typeface="Calibri" pitchFamily="34" charset="0"/>
              <a:buAutoNum type="arabicPeriod"/>
            </a:pPr>
            <a:r>
              <a:rPr lang="en-GB" dirty="0" smtClean="0">
                <a:solidFill>
                  <a:srgbClr val="000000"/>
                </a:solidFill>
                <a:latin typeface="Arial" pitchFamily="34" charset="0"/>
                <a:ea typeface="Batang" pitchFamily="18" charset="-127"/>
                <a:cs typeface="Arial" pitchFamily="34" charset="0"/>
              </a:rPr>
              <a:t>Los </a:t>
            </a:r>
            <a:r>
              <a:rPr lang="en-GB" dirty="0" err="1" smtClean="0">
                <a:solidFill>
                  <a:srgbClr val="000000"/>
                </a:solidFill>
                <a:latin typeface="Arial" pitchFamily="34" charset="0"/>
                <a:ea typeface="Batang" pitchFamily="18" charset="-127"/>
                <a:cs typeface="Arial" pitchFamily="34" charset="0"/>
              </a:rPr>
              <a:t>mejores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indicadores</a:t>
            </a:r>
            <a:r>
              <a:rPr lang="en-GB" dirty="0" smtClean="0">
                <a:solidFill>
                  <a:srgbClr val="000000"/>
                </a:solidFill>
                <a:latin typeface="Arial" pitchFamily="34" charset="0"/>
                <a:ea typeface="Batang" pitchFamily="18" charset="-127"/>
                <a:cs typeface="Arial" pitchFamily="34" charset="0"/>
              </a:rPr>
              <a:t> son los </a:t>
            </a:r>
            <a:r>
              <a:rPr lang="en-GB" dirty="0" err="1" smtClean="0">
                <a:solidFill>
                  <a:srgbClr val="000000"/>
                </a:solidFill>
                <a:latin typeface="Arial" pitchFamily="34" charset="0"/>
                <a:ea typeface="Batang" pitchFamily="18" charset="-127"/>
                <a:cs typeface="Arial" pitchFamily="34" charset="0"/>
              </a:rPr>
              <a:t>que</a:t>
            </a:r>
            <a:r>
              <a:rPr lang="en-GB" dirty="0" smtClean="0">
                <a:solidFill>
                  <a:srgbClr val="000000"/>
                </a:solidFill>
                <a:latin typeface="Arial" pitchFamily="34" charset="0"/>
                <a:ea typeface="Batang" pitchFamily="18" charset="-127"/>
                <a:cs typeface="Arial" pitchFamily="34" charset="0"/>
              </a:rPr>
              <a:t> son </a:t>
            </a:r>
            <a:r>
              <a:rPr lang="en-GB" dirty="0" err="1" smtClean="0">
                <a:solidFill>
                  <a:srgbClr val="000000"/>
                </a:solidFill>
                <a:latin typeface="Arial" pitchFamily="34" charset="0"/>
                <a:ea typeface="Batang" pitchFamily="18" charset="-127"/>
                <a:cs typeface="Arial" pitchFamily="34" charset="0"/>
              </a:rPr>
              <a:t>claros</a:t>
            </a:r>
            <a:r>
              <a:rPr lang="en-GB" dirty="0" smtClean="0">
                <a:solidFill>
                  <a:srgbClr val="000000"/>
                </a:solidFill>
                <a:latin typeface="Arial" pitchFamily="34" charset="0"/>
                <a:ea typeface="Batang" pitchFamily="18" charset="-127"/>
                <a:cs typeface="Arial" pitchFamily="34" charset="0"/>
              </a:rPr>
              <a:t> y </a:t>
            </a:r>
            <a:r>
              <a:rPr lang="en-GB" dirty="0" err="1" smtClean="0">
                <a:solidFill>
                  <a:srgbClr val="000000"/>
                </a:solidFill>
                <a:latin typeface="Arial" pitchFamily="34" charset="0"/>
                <a:ea typeface="Batang" pitchFamily="18" charset="-127"/>
                <a:cs typeface="Arial" pitchFamily="34" charset="0"/>
              </a:rPr>
              <a:t>sencillas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Ejemplos</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indicadores</a:t>
            </a:r>
            <a:r>
              <a:rPr lang="en-GB" dirty="0" smtClean="0">
                <a:solidFill>
                  <a:srgbClr val="000000"/>
                </a:solidFill>
                <a:latin typeface="Arial" pitchFamily="34" charset="0"/>
                <a:ea typeface="Batang" pitchFamily="18" charset="-127"/>
                <a:cs typeface="Arial" pitchFamily="34" charset="0"/>
              </a:rPr>
              <a:t> del FNUAP </a:t>
            </a:r>
            <a:r>
              <a:rPr lang="en-GB" dirty="0" err="1" smtClean="0">
                <a:solidFill>
                  <a:srgbClr val="000000"/>
                </a:solidFill>
                <a:latin typeface="Arial" pitchFamily="34" charset="0"/>
                <a:ea typeface="Batang" pitchFamily="18" charset="-127"/>
                <a:cs typeface="Arial" pitchFamily="34" charset="0"/>
              </a:rPr>
              <a:t>incluyen</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algunos</a:t>
            </a:r>
            <a:r>
              <a:rPr lang="en-GB" dirty="0" smtClean="0">
                <a:solidFill>
                  <a:srgbClr val="000000"/>
                </a:solidFill>
                <a:latin typeface="Arial" pitchFamily="34" charset="0"/>
                <a:ea typeface="Batang" pitchFamily="18" charset="-127"/>
                <a:cs typeface="Arial" pitchFamily="34" charset="0"/>
              </a:rPr>
              <a:t> de los </a:t>
            </a:r>
            <a:r>
              <a:rPr lang="en-GB" dirty="0" err="1" smtClean="0">
                <a:solidFill>
                  <a:srgbClr val="000000"/>
                </a:solidFill>
                <a:latin typeface="Arial" pitchFamily="34" charset="0"/>
                <a:ea typeface="Batang" pitchFamily="18" charset="-127"/>
                <a:cs typeface="Arial" pitchFamily="34" charset="0"/>
              </a:rPr>
              <a:t>indicadores</a:t>
            </a:r>
            <a:r>
              <a:rPr lang="en-GB" dirty="0" smtClean="0">
                <a:solidFill>
                  <a:srgbClr val="000000"/>
                </a:solidFill>
                <a:latin typeface="Arial" pitchFamily="34" charset="0"/>
                <a:ea typeface="Batang" pitchFamily="18" charset="-127"/>
                <a:cs typeface="Arial" pitchFamily="34" charset="0"/>
              </a:rPr>
              <a:t> de los ODM, tales </a:t>
            </a:r>
            <a:r>
              <a:rPr lang="en-GB" dirty="0" err="1" smtClean="0">
                <a:solidFill>
                  <a:srgbClr val="000000"/>
                </a:solidFill>
                <a:latin typeface="Arial" pitchFamily="34" charset="0"/>
                <a:ea typeface="Batang" pitchFamily="18" charset="-127"/>
                <a:cs typeface="Arial" pitchFamily="34" charset="0"/>
              </a:rPr>
              <a:t>como</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proporciones</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niñas</a:t>
            </a:r>
            <a:r>
              <a:rPr lang="en-GB" dirty="0" smtClean="0">
                <a:solidFill>
                  <a:srgbClr val="000000"/>
                </a:solidFill>
                <a:latin typeface="Arial" pitchFamily="34" charset="0"/>
                <a:ea typeface="Batang" pitchFamily="18" charset="-127"/>
                <a:cs typeface="Arial" pitchFamily="34" charset="0"/>
              </a:rPr>
              <a:t> y </a:t>
            </a:r>
            <a:r>
              <a:rPr lang="en-GB" dirty="0" err="1" smtClean="0">
                <a:solidFill>
                  <a:srgbClr val="000000"/>
                </a:solidFill>
                <a:latin typeface="Arial" pitchFamily="34" charset="0"/>
                <a:ea typeface="Batang" pitchFamily="18" charset="-127"/>
                <a:cs typeface="Arial" pitchFamily="34" charset="0"/>
              </a:rPr>
              <a:t>niños</a:t>
            </a:r>
            <a:r>
              <a:rPr lang="en-GB" dirty="0" smtClean="0">
                <a:solidFill>
                  <a:srgbClr val="000000"/>
                </a:solidFill>
                <a:latin typeface="Arial" pitchFamily="34" charset="0"/>
                <a:ea typeface="Batang" pitchFamily="18" charset="-127"/>
                <a:cs typeface="Arial" pitchFamily="34" charset="0"/>
              </a:rPr>
              <a:t> en la </a:t>
            </a:r>
            <a:r>
              <a:rPr lang="en-GB" dirty="0" err="1" smtClean="0">
                <a:solidFill>
                  <a:srgbClr val="000000"/>
                </a:solidFill>
                <a:latin typeface="Arial" pitchFamily="34" charset="0"/>
                <a:ea typeface="Batang" pitchFamily="18" charset="-127"/>
                <a:cs typeface="Arial" pitchFamily="34" charset="0"/>
              </a:rPr>
              <a:t>escuela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primaria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educación</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secundaria</a:t>
            </a:r>
            <a:r>
              <a:rPr lang="en-GB" dirty="0" smtClean="0">
                <a:solidFill>
                  <a:srgbClr val="000000"/>
                </a:solidFill>
                <a:latin typeface="Arial" pitchFamily="34" charset="0"/>
                <a:ea typeface="Batang" pitchFamily="18" charset="-127"/>
                <a:cs typeface="Arial" pitchFamily="34" charset="0"/>
              </a:rPr>
              <a:t> y </a:t>
            </a:r>
            <a:r>
              <a:rPr lang="en-GB" dirty="0" err="1" smtClean="0">
                <a:solidFill>
                  <a:srgbClr val="000000"/>
                </a:solidFill>
                <a:latin typeface="Arial" pitchFamily="34" charset="0"/>
                <a:ea typeface="Batang" pitchFamily="18" charset="-127"/>
                <a:cs typeface="Arial" pitchFamily="34" charset="0"/>
              </a:rPr>
              <a:t>terciaria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tasa</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mortalidad</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materna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tasa</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uso</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anticonceptivos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tasa</a:t>
            </a:r>
            <a:r>
              <a:rPr lang="en-GB" dirty="0" smtClean="0">
                <a:solidFill>
                  <a:srgbClr val="000000"/>
                </a:solidFill>
                <a:latin typeface="Arial" pitchFamily="34" charset="0"/>
                <a:ea typeface="Batang" pitchFamily="18" charset="-127"/>
                <a:cs typeface="Arial" pitchFamily="34" charset="0"/>
              </a:rPr>
              <a:t> de </a:t>
            </a:r>
            <a:r>
              <a:rPr lang="en-GB" dirty="0" err="1" smtClean="0">
                <a:solidFill>
                  <a:srgbClr val="000000"/>
                </a:solidFill>
                <a:latin typeface="Arial" pitchFamily="34" charset="0"/>
                <a:ea typeface="Batang" pitchFamily="18" charset="-127"/>
                <a:cs typeface="Arial" pitchFamily="34" charset="0"/>
              </a:rPr>
              <a:t>prevalencia</a:t>
            </a:r>
            <a:r>
              <a:rPr lang="en-GB" dirty="0" smtClean="0">
                <a:solidFill>
                  <a:srgbClr val="000000"/>
                </a:solidFill>
                <a:latin typeface="Arial" pitchFamily="34" charset="0"/>
                <a:ea typeface="Batang" pitchFamily="18" charset="-127"/>
                <a:cs typeface="Arial" pitchFamily="34" charset="0"/>
              </a:rPr>
              <a:t> del VIH; y </a:t>
            </a:r>
            <a:r>
              <a:rPr lang="en-GB" dirty="0" err="1" smtClean="0">
                <a:solidFill>
                  <a:srgbClr val="000000"/>
                </a:solidFill>
                <a:latin typeface="Arial" pitchFamily="34" charset="0"/>
                <a:ea typeface="Batang" pitchFamily="18" charset="-127"/>
                <a:cs typeface="Arial" pitchFamily="34" charset="0"/>
              </a:rPr>
              <a:t>así</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sucesivamente</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Otros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indicadores</a:t>
            </a:r>
            <a:r>
              <a:rPr lang="en-GB" dirty="0" smtClean="0">
                <a:solidFill>
                  <a:srgbClr val="000000"/>
                </a:solidFill>
                <a:latin typeface="Arial" pitchFamily="34" charset="0"/>
                <a:ea typeface="Batang" pitchFamily="18" charset="-127"/>
                <a:cs typeface="Arial" pitchFamily="34" charset="0"/>
              </a:rPr>
              <a:t> del FNUAP, </a:t>
            </a:r>
            <a:r>
              <a:rPr lang="en-GB" dirty="0" err="1" smtClean="0">
                <a:solidFill>
                  <a:srgbClr val="000000"/>
                </a:solidFill>
                <a:latin typeface="Arial" pitchFamily="34" charset="0"/>
                <a:ea typeface="Batang" pitchFamily="18" charset="-127"/>
                <a:cs typeface="Arial" pitchFamily="34" charset="0"/>
              </a:rPr>
              <a:t>como</a:t>
            </a:r>
            <a:r>
              <a:rPr lang="en-GB" dirty="0" smtClean="0">
                <a:solidFill>
                  <a:srgbClr val="000000"/>
                </a:solidFill>
                <a:latin typeface="Arial" pitchFamily="34" charset="0"/>
                <a:ea typeface="Batang" pitchFamily="18" charset="-127"/>
                <a:cs typeface="Arial" pitchFamily="34" charset="0"/>
              </a:rPr>
              <a:t> los </a:t>
            </a:r>
            <a:r>
              <a:rPr lang="en-GB" dirty="0" err="1" smtClean="0">
                <a:solidFill>
                  <a:srgbClr val="000000"/>
                </a:solidFill>
                <a:latin typeface="Arial" pitchFamily="34" charset="0"/>
                <a:ea typeface="Batang" pitchFamily="18" charset="-127"/>
                <a:cs typeface="Arial" pitchFamily="34" charset="0"/>
              </a:rPr>
              <a:t>que</a:t>
            </a:r>
            <a:r>
              <a:rPr lang="en-GB" dirty="0" smtClean="0">
                <a:solidFill>
                  <a:srgbClr val="000000"/>
                </a:solidFill>
                <a:latin typeface="Arial" pitchFamily="34" charset="0"/>
                <a:ea typeface="Batang" pitchFamily="18" charset="-127"/>
                <a:cs typeface="Arial" pitchFamily="34" charset="0"/>
              </a:rPr>
              <a:t> se </a:t>
            </a:r>
            <a:r>
              <a:rPr lang="en-GB" dirty="0" err="1" smtClean="0">
                <a:solidFill>
                  <a:srgbClr val="000000"/>
                </a:solidFill>
                <a:latin typeface="Arial" pitchFamily="34" charset="0"/>
                <a:ea typeface="Batang" pitchFamily="18" charset="-127"/>
                <a:cs typeface="Arial" pitchFamily="34" charset="0"/>
              </a:rPr>
              <a:t>utilizan</a:t>
            </a:r>
            <a:r>
              <a:rPr lang="en-GB" dirty="0" smtClean="0">
                <a:solidFill>
                  <a:srgbClr val="000000"/>
                </a:solidFill>
                <a:latin typeface="Arial" pitchFamily="34" charset="0"/>
                <a:ea typeface="Batang" pitchFamily="18" charset="-127"/>
                <a:cs typeface="Arial" pitchFamily="34" charset="0"/>
              </a:rPr>
              <a:t> en los </a:t>
            </a:r>
            <a:r>
              <a:rPr lang="en-GB" dirty="0" err="1" smtClean="0">
                <a:solidFill>
                  <a:srgbClr val="000000"/>
                </a:solidFill>
                <a:latin typeface="Arial" pitchFamily="34" charset="0"/>
                <a:ea typeface="Batang" pitchFamily="18" charset="-127"/>
                <a:cs typeface="Arial" pitchFamily="34" charset="0"/>
              </a:rPr>
              <a:t>programas</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centrados</a:t>
            </a:r>
            <a:r>
              <a:rPr lang="en-GB" dirty="0" smtClean="0">
                <a:solidFill>
                  <a:srgbClr val="000000"/>
                </a:solidFill>
                <a:latin typeface="Arial" pitchFamily="34" charset="0"/>
                <a:ea typeface="Batang" pitchFamily="18" charset="-127"/>
                <a:cs typeface="Arial" pitchFamily="34" charset="0"/>
              </a:rPr>
              <a:t> en la </a:t>
            </a:r>
            <a:r>
              <a:rPr lang="en-GB" dirty="0" err="1" smtClean="0">
                <a:solidFill>
                  <a:srgbClr val="000000"/>
                </a:solidFill>
                <a:latin typeface="Arial" pitchFamily="34" charset="0"/>
                <a:ea typeface="Batang" pitchFamily="18" charset="-127"/>
                <a:cs typeface="Arial" pitchFamily="34" charset="0"/>
              </a:rPr>
              <a:t>mortalidad</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materna</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Batang" pitchFamily="18" charset="-127"/>
                <a:cs typeface="Arial" pitchFamily="34" charset="0"/>
              </a:rPr>
              <a:t>incluyen</a:t>
            </a:r>
            <a:r>
              <a:rPr lang="en-GB" dirty="0" smtClean="0">
                <a:solidFill>
                  <a:srgbClr val="000000"/>
                </a:solidFill>
                <a:latin typeface="Arial" pitchFamily="34" charset="0"/>
                <a:ea typeface="Batang" pitchFamily="18" charset="-127"/>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proporción</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todos</a:t>
            </a:r>
            <a:r>
              <a:rPr lang="en-GB" dirty="0" smtClean="0">
                <a:solidFill>
                  <a:srgbClr val="000000"/>
                </a:solidFill>
                <a:latin typeface="Arial" pitchFamily="34" charset="0"/>
                <a:ea typeface="ＭＳ Ｐゴシック" pitchFamily="34" charset="-128"/>
                <a:cs typeface="Arial" pitchFamily="34" charset="0"/>
              </a:rPr>
              <a:t> los </a:t>
            </a:r>
            <a:r>
              <a:rPr lang="en-GB" dirty="0" err="1" smtClean="0">
                <a:solidFill>
                  <a:srgbClr val="000000"/>
                </a:solidFill>
                <a:latin typeface="Arial" pitchFamily="34" charset="0"/>
                <a:ea typeface="ＭＳ Ｐゴシック" pitchFamily="34" charset="-128"/>
                <a:cs typeface="Arial" pitchFamily="34" charset="0"/>
              </a:rPr>
              <a:t>nacimientos</a:t>
            </a:r>
            <a:r>
              <a:rPr lang="en-GB" dirty="0" smtClean="0">
                <a:solidFill>
                  <a:srgbClr val="000000"/>
                </a:solidFill>
                <a:latin typeface="Arial" pitchFamily="34" charset="0"/>
                <a:ea typeface="ＭＳ Ｐゴシック" pitchFamily="34" charset="-128"/>
                <a:cs typeface="Arial" pitchFamily="34" charset="0"/>
              </a:rPr>
              <a:t> en los </a:t>
            </a:r>
            <a:r>
              <a:rPr lang="en-GB" dirty="0" err="1" smtClean="0">
                <a:solidFill>
                  <a:srgbClr val="000000"/>
                </a:solidFill>
                <a:latin typeface="Arial" pitchFamily="34" charset="0"/>
                <a:ea typeface="ＭＳ Ｐゴシック" pitchFamily="34" charset="-128"/>
                <a:cs typeface="Arial" pitchFamily="34" charset="0"/>
              </a:rPr>
              <a:t>centros</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emergencia</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básica</a:t>
            </a:r>
            <a:r>
              <a:rPr lang="en-GB" dirty="0" smtClean="0">
                <a:solidFill>
                  <a:srgbClr val="000000"/>
                </a:solidFill>
                <a:latin typeface="Arial" pitchFamily="34" charset="0"/>
                <a:ea typeface="ＭＳ Ｐゴシック" pitchFamily="34" charset="-128"/>
                <a:cs typeface="Arial" pitchFamily="34" charset="0"/>
              </a:rPr>
              <a:t> e integral de </a:t>
            </a:r>
            <a:r>
              <a:rPr lang="en-GB" dirty="0" err="1" smtClean="0">
                <a:solidFill>
                  <a:srgbClr val="000000"/>
                </a:solidFill>
                <a:latin typeface="Arial" pitchFamily="34" charset="0"/>
                <a:ea typeface="ＭＳ Ｐゴシック" pitchFamily="34" charset="-128"/>
                <a:cs typeface="Arial" pitchFamily="34" charset="0"/>
              </a:rPr>
              <a:t>atención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obstétrica</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cesáreas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como</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porcentaje</a:t>
            </a:r>
            <a:r>
              <a:rPr lang="en-GB" dirty="0" smtClean="0">
                <a:solidFill>
                  <a:srgbClr val="000000"/>
                </a:solidFill>
                <a:latin typeface="Arial" pitchFamily="34" charset="0"/>
                <a:ea typeface="ＭＳ Ｐゴシック" pitchFamily="34" charset="-128"/>
                <a:cs typeface="Arial" pitchFamily="34" charset="0"/>
              </a:rPr>
              <a:t> (%) de </a:t>
            </a:r>
            <a:r>
              <a:rPr lang="en-GB" dirty="0" err="1" smtClean="0">
                <a:solidFill>
                  <a:srgbClr val="000000"/>
                </a:solidFill>
                <a:latin typeface="Arial" pitchFamily="34" charset="0"/>
                <a:ea typeface="ＭＳ Ｐゴシック" pitchFamily="34" charset="-128"/>
                <a:cs typeface="Arial" pitchFamily="34" charset="0"/>
              </a:rPr>
              <a:t>todos</a:t>
            </a:r>
            <a:r>
              <a:rPr lang="en-GB" dirty="0" smtClean="0">
                <a:solidFill>
                  <a:srgbClr val="000000"/>
                </a:solidFill>
                <a:latin typeface="Arial" pitchFamily="34" charset="0"/>
                <a:ea typeface="ＭＳ Ｐゴシック" pitchFamily="34" charset="-128"/>
                <a:cs typeface="Arial" pitchFamily="34" charset="0"/>
              </a:rPr>
              <a:t> los </a:t>
            </a:r>
            <a:r>
              <a:rPr lang="en-GB" dirty="0" err="1" smtClean="0">
                <a:solidFill>
                  <a:srgbClr val="000000"/>
                </a:solidFill>
                <a:latin typeface="Arial" pitchFamily="34" charset="0"/>
                <a:ea typeface="ＭＳ Ｐゴシック" pitchFamily="34" charset="-128"/>
                <a:cs typeface="Arial" pitchFamily="34" charset="0"/>
              </a:rPr>
              <a:t>nacimientos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tasa</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letalidad</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obstétrica</a:t>
            </a:r>
            <a:r>
              <a:rPr lang="en-GB" dirty="0" smtClean="0">
                <a:solidFill>
                  <a:srgbClr val="000000"/>
                </a:solidFill>
                <a:latin typeface="Arial" pitchFamily="34" charset="0"/>
                <a:ea typeface="ＭＳ Ｐゴシック" pitchFamily="34" charset="-128"/>
                <a:cs typeface="Arial" pitchFamily="34" charset="0"/>
              </a:rPr>
              <a:t>, y </a:t>
            </a:r>
            <a:r>
              <a:rPr lang="en-GB" dirty="0" err="1" smtClean="0">
                <a:solidFill>
                  <a:srgbClr val="000000"/>
                </a:solidFill>
                <a:latin typeface="Arial" pitchFamily="34" charset="0"/>
                <a:ea typeface="ＭＳ Ｐゴシック" pitchFamily="34" charset="-128"/>
                <a:cs typeface="Arial" pitchFamily="34" charset="0"/>
              </a:rPr>
              <a:t>cantidad</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instalaciones</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emergencia</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básica</a:t>
            </a:r>
            <a:r>
              <a:rPr lang="en-GB" dirty="0" smtClean="0">
                <a:solidFill>
                  <a:srgbClr val="000000"/>
                </a:solidFill>
                <a:latin typeface="Arial" pitchFamily="34" charset="0"/>
                <a:ea typeface="ＭＳ Ｐゴシック" pitchFamily="34" charset="-128"/>
                <a:cs typeface="Arial" pitchFamily="34" charset="0"/>
              </a:rPr>
              <a:t> e integral de </a:t>
            </a:r>
            <a:r>
              <a:rPr lang="en-GB" dirty="0" err="1" smtClean="0">
                <a:solidFill>
                  <a:srgbClr val="000000"/>
                </a:solidFill>
                <a:latin typeface="Arial" pitchFamily="34" charset="0"/>
                <a:ea typeface="ＭＳ Ｐゴシック" pitchFamily="34" charset="-128"/>
                <a:cs typeface="Arial" pitchFamily="34" charset="0"/>
              </a:rPr>
              <a:t>atención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obstétrica</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disponibles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para</a:t>
            </a:r>
            <a:r>
              <a:rPr lang="en-GB" dirty="0" smtClean="0">
                <a:solidFill>
                  <a:srgbClr val="000000"/>
                </a:solidFill>
                <a:latin typeface="Arial" pitchFamily="34" charset="0"/>
                <a:ea typeface="ＭＳ Ｐゴシック" pitchFamily="34" charset="-128"/>
                <a:cs typeface="Arial" pitchFamily="34" charset="0"/>
              </a:rPr>
              <a:t> la </a:t>
            </a:r>
            <a:r>
              <a:rPr lang="en-GB" dirty="0" err="1" smtClean="0">
                <a:solidFill>
                  <a:srgbClr val="000000"/>
                </a:solidFill>
                <a:latin typeface="Arial" pitchFamily="34" charset="0"/>
                <a:ea typeface="ＭＳ Ｐゴシック" pitchFamily="34" charset="-128"/>
                <a:cs typeface="Arial" pitchFamily="34" charset="0"/>
              </a:rPr>
              <a:t>población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etc</a:t>
            </a:r>
            <a:endParaRPr lang="en-GB" dirty="0" smtClean="0">
              <a:solidFill>
                <a:srgbClr val="000000"/>
              </a:solidFill>
              <a:latin typeface="Arial" pitchFamily="34" charset="0"/>
              <a:ea typeface="ＭＳ Ｐゴシック" pitchFamily="34" charset="-128"/>
              <a:cs typeface="Arial" pitchFamily="34" charset="0"/>
            </a:endParaRPr>
          </a:p>
          <a:p>
            <a:pPr marL="232052" indent="-232052">
              <a:buFont typeface="Calibri" pitchFamily="34" charset="0"/>
              <a:buAutoNum type="arabicPeriod"/>
            </a:pPr>
            <a:r>
              <a:rPr lang="en-GB" dirty="0" smtClean="0">
                <a:solidFill>
                  <a:srgbClr val="000000"/>
                </a:solidFill>
                <a:latin typeface="Arial" pitchFamily="34" charset="0"/>
                <a:ea typeface="ＭＳ Ｐゴシック" pitchFamily="34" charset="-128"/>
                <a:cs typeface="Arial" pitchFamily="34" charset="0"/>
              </a:rPr>
              <a:t>Se </a:t>
            </a:r>
            <a:r>
              <a:rPr lang="en-GB" dirty="0" err="1" smtClean="0">
                <a:solidFill>
                  <a:srgbClr val="000000"/>
                </a:solidFill>
                <a:latin typeface="Arial" pitchFamily="34" charset="0"/>
                <a:ea typeface="ＭＳ Ｐゴシック" pitchFamily="34" charset="-128"/>
                <a:cs typeface="Arial" pitchFamily="34" charset="0"/>
              </a:rPr>
              <a:t>deben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elegir</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indicadores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que</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capturen</a:t>
            </a:r>
            <a:r>
              <a:rPr lang="en-GB" dirty="0" smtClean="0">
                <a:solidFill>
                  <a:srgbClr val="000000"/>
                </a:solidFill>
                <a:latin typeface="Arial" pitchFamily="34" charset="0"/>
                <a:ea typeface="ＭＳ Ｐゴシック" pitchFamily="34" charset="-128"/>
                <a:cs typeface="Arial" pitchFamily="34" charset="0"/>
              </a:rPr>
              <a:t> la </a:t>
            </a:r>
            <a:r>
              <a:rPr lang="en-GB" dirty="0" err="1" smtClean="0">
                <a:solidFill>
                  <a:srgbClr val="000000"/>
                </a:solidFill>
                <a:latin typeface="Arial" pitchFamily="34" charset="0"/>
                <a:ea typeface="ＭＳ Ｐゴシック" pitchFamily="34" charset="-128"/>
                <a:cs typeface="Arial" pitchFamily="34" charset="0"/>
              </a:rPr>
              <a:t>medida</a:t>
            </a:r>
            <a:r>
              <a:rPr lang="en-GB" dirty="0" smtClean="0">
                <a:solidFill>
                  <a:srgbClr val="000000"/>
                </a:solidFill>
                <a:latin typeface="Arial" pitchFamily="34" charset="0"/>
                <a:ea typeface="ＭＳ Ｐゴシック" pitchFamily="34" charset="-128"/>
                <a:cs typeface="Arial" pitchFamily="34" charset="0"/>
              </a:rPr>
              <a:t> en </a:t>
            </a:r>
            <a:r>
              <a:rPr lang="en-GB" dirty="0" err="1" smtClean="0">
                <a:solidFill>
                  <a:srgbClr val="000000"/>
                </a:solidFill>
                <a:latin typeface="Arial" pitchFamily="34" charset="0"/>
                <a:ea typeface="ＭＳ Ｐゴシック" pitchFamily="34" charset="-128"/>
                <a:cs typeface="Arial" pitchFamily="34" charset="0"/>
              </a:rPr>
              <a:t>que</a:t>
            </a:r>
            <a:r>
              <a:rPr lang="en-GB" dirty="0" smtClean="0">
                <a:solidFill>
                  <a:srgbClr val="000000"/>
                </a:solidFill>
                <a:latin typeface="Arial" pitchFamily="34" charset="0"/>
                <a:ea typeface="ＭＳ Ｐゴシック" pitchFamily="34" charset="-128"/>
                <a:cs typeface="Arial" pitchFamily="34" charset="0"/>
              </a:rPr>
              <a:t> los </a:t>
            </a:r>
            <a:r>
              <a:rPr lang="en-GB" dirty="0" err="1" smtClean="0">
                <a:solidFill>
                  <a:srgbClr val="000000"/>
                </a:solidFill>
                <a:latin typeface="Arial" pitchFamily="34" charset="0"/>
                <a:ea typeface="ＭＳ Ｐゴシック" pitchFamily="34" charset="-128"/>
                <a:cs typeface="Arial" pitchFamily="34" charset="0"/>
              </a:rPr>
              <a:t>derechos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humanos</a:t>
            </a:r>
            <a:r>
              <a:rPr lang="en-GB" dirty="0" smtClean="0">
                <a:solidFill>
                  <a:srgbClr val="000000"/>
                </a:solidFill>
                <a:latin typeface="Arial" pitchFamily="34" charset="0"/>
                <a:ea typeface="ＭＳ Ｐゴシック" pitchFamily="34" charset="-128"/>
                <a:cs typeface="Arial" pitchFamily="34" charset="0"/>
              </a:rPr>
              <a:t> se </a:t>
            </a:r>
            <a:r>
              <a:rPr lang="en-GB" dirty="0" err="1" smtClean="0">
                <a:solidFill>
                  <a:srgbClr val="000000"/>
                </a:solidFill>
                <a:latin typeface="Arial" pitchFamily="34" charset="0"/>
                <a:ea typeface="ＭＳ Ｐゴシック" pitchFamily="34" charset="-128"/>
                <a:cs typeface="Arial" pitchFamily="34" charset="0"/>
              </a:rPr>
              <a:t>han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incorporado</a:t>
            </a:r>
            <a:r>
              <a:rPr lang="en-GB" dirty="0" smtClean="0">
                <a:solidFill>
                  <a:srgbClr val="000000"/>
                </a:solidFill>
                <a:latin typeface="Arial" pitchFamily="34" charset="0"/>
                <a:ea typeface="ＭＳ Ｐゴシック" pitchFamily="34" charset="-128"/>
                <a:cs typeface="Arial" pitchFamily="34" charset="0"/>
              </a:rPr>
              <a:t> a </a:t>
            </a:r>
            <a:r>
              <a:rPr lang="en-GB" dirty="0" err="1" smtClean="0">
                <a:solidFill>
                  <a:srgbClr val="000000"/>
                </a:solidFill>
                <a:latin typeface="Arial" pitchFamily="34" charset="0"/>
                <a:ea typeface="ＭＳ Ｐゴシック" pitchFamily="34" charset="-128"/>
                <a:cs typeface="Arial" pitchFamily="34" charset="0"/>
              </a:rPr>
              <a:t>todas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las</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etapas</a:t>
            </a:r>
            <a:r>
              <a:rPr lang="en-GB" dirty="0" smtClean="0">
                <a:solidFill>
                  <a:srgbClr val="000000"/>
                </a:solidFill>
                <a:latin typeface="Arial" pitchFamily="34" charset="0"/>
                <a:ea typeface="ＭＳ Ｐゴシック" pitchFamily="34" charset="-128"/>
                <a:cs typeface="Arial" pitchFamily="34" charset="0"/>
              </a:rPr>
              <a:t> del </a:t>
            </a:r>
            <a:r>
              <a:rPr lang="en-GB" dirty="0" err="1" smtClean="0">
                <a:solidFill>
                  <a:srgbClr val="000000"/>
                </a:solidFill>
                <a:latin typeface="Arial" pitchFamily="34" charset="0"/>
                <a:ea typeface="ＭＳ Ｐゴシック" pitchFamily="34" charset="-128"/>
                <a:cs typeface="Arial" pitchFamily="34" charset="0"/>
              </a:rPr>
              <a:t>programa</a:t>
            </a:r>
            <a:r>
              <a:rPr lang="en-GB" dirty="0" smtClean="0">
                <a:solidFill>
                  <a:srgbClr val="000000"/>
                </a:solidFill>
                <a:latin typeface="Arial" pitchFamily="34" charset="0"/>
                <a:ea typeface="ＭＳ Ｐゴシック" pitchFamily="34" charset="-128"/>
                <a:cs typeface="Arial" pitchFamily="34" charset="0"/>
              </a:rPr>
              <a:t> (de la </a:t>
            </a:r>
            <a:r>
              <a:rPr lang="en-GB" dirty="0" err="1" smtClean="0">
                <a:solidFill>
                  <a:srgbClr val="000000"/>
                </a:solidFill>
                <a:latin typeface="Arial" pitchFamily="34" charset="0"/>
                <a:ea typeface="ＭＳ Ｐゴシック" pitchFamily="34" charset="-128"/>
                <a:cs typeface="Arial" pitchFamily="34" charset="0"/>
              </a:rPr>
              <a:t>evaluación</a:t>
            </a:r>
            <a:r>
              <a:rPr lang="en-GB" dirty="0" smtClean="0">
                <a:solidFill>
                  <a:srgbClr val="000000"/>
                </a:solidFill>
                <a:latin typeface="Arial" pitchFamily="34" charset="0"/>
                <a:ea typeface="ＭＳ Ｐゴシック" pitchFamily="34" charset="-128"/>
                <a:cs typeface="Arial" pitchFamily="34" charset="0"/>
              </a:rPr>
              <a:t> de la </a:t>
            </a:r>
            <a:r>
              <a:rPr lang="en-GB" dirty="0" err="1" smtClean="0">
                <a:solidFill>
                  <a:srgbClr val="000000"/>
                </a:solidFill>
                <a:latin typeface="Arial" pitchFamily="34" charset="0"/>
                <a:ea typeface="ＭＳ Ｐゴシック" pitchFamily="34" charset="-128"/>
                <a:cs typeface="Arial" pitchFamily="34" charset="0"/>
              </a:rPr>
              <a:t>situación</a:t>
            </a:r>
            <a:r>
              <a:rPr lang="en-GB" dirty="0" smtClean="0">
                <a:solidFill>
                  <a:srgbClr val="000000"/>
                </a:solidFill>
                <a:latin typeface="Arial" pitchFamily="34" charset="0"/>
                <a:ea typeface="ＭＳ Ｐゴシック" pitchFamily="34" charset="-128"/>
                <a:cs typeface="Arial" pitchFamily="34" charset="0"/>
              </a:rPr>
              <a:t> y </a:t>
            </a:r>
            <a:r>
              <a:rPr lang="en-GB" dirty="0" err="1" smtClean="0">
                <a:solidFill>
                  <a:srgbClr val="000000"/>
                </a:solidFill>
                <a:latin typeface="Arial" pitchFamily="34" charset="0"/>
                <a:ea typeface="ＭＳ Ｐゴシック" pitchFamily="34" charset="-128"/>
                <a:cs typeface="Arial" pitchFamily="34" charset="0"/>
              </a:rPr>
              <a:t>análisis</a:t>
            </a:r>
            <a:r>
              <a:rPr lang="en-GB" dirty="0" smtClean="0">
                <a:solidFill>
                  <a:srgbClr val="000000"/>
                </a:solidFill>
                <a:latin typeface="Arial" pitchFamily="34" charset="0"/>
                <a:ea typeface="ＭＳ Ｐゴシック" pitchFamily="34" charset="-128"/>
                <a:cs typeface="Arial" pitchFamily="34" charset="0"/>
              </a:rPr>
              <a:t> al </a:t>
            </a:r>
            <a:r>
              <a:rPr lang="en-GB" dirty="0" err="1" smtClean="0">
                <a:solidFill>
                  <a:srgbClr val="000000"/>
                </a:solidFill>
                <a:latin typeface="Arial" pitchFamily="34" charset="0"/>
                <a:ea typeface="ＭＳ Ｐゴシック" pitchFamily="34" charset="-128"/>
                <a:cs typeface="Arial" pitchFamily="34" charset="0"/>
              </a:rPr>
              <a:t>seguimiento</a:t>
            </a:r>
            <a:r>
              <a:rPr lang="en-GB" dirty="0" smtClean="0">
                <a:solidFill>
                  <a:srgbClr val="000000"/>
                </a:solidFill>
                <a:latin typeface="Arial" pitchFamily="34" charset="0"/>
                <a:ea typeface="ＭＳ Ｐゴシック" pitchFamily="34" charset="-128"/>
                <a:cs typeface="Arial" pitchFamily="34" charset="0"/>
              </a:rPr>
              <a:t> </a:t>
            </a:r>
            <a:r>
              <a:rPr lang="en-GB" dirty="0" smtClean="0">
                <a:solidFill>
                  <a:srgbClr val="000000"/>
                </a:solidFill>
                <a:latin typeface="Arial" pitchFamily="34" charset="0"/>
                <a:ea typeface="ＭＳ Ｐゴシック" pitchFamily="34" charset="-128"/>
                <a:cs typeface="Arial" pitchFamily="34" charset="0"/>
              </a:rPr>
              <a:t>y </a:t>
            </a:r>
            <a:r>
              <a:rPr lang="en-GB" dirty="0" err="1" smtClean="0">
                <a:solidFill>
                  <a:srgbClr val="000000"/>
                </a:solidFill>
                <a:latin typeface="Arial" pitchFamily="34" charset="0"/>
                <a:ea typeface="ＭＳ Ｐゴシック" pitchFamily="34" charset="-128"/>
                <a:cs typeface="Arial" pitchFamily="34" charset="0"/>
              </a:rPr>
              <a:t>evaluación</a:t>
            </a:r>
            <a:r>
              <a:rPr lang="en-GB" dirty="0" smtClean="0">
                <a:solidFill>
                  <a:srgbClr val="000000"/>
                </a:solidFill>
                <a:latin typeface="Arial" pitchFamily="34" charset="0"/>
                <a:ea typeface="ＭＳ Ｐゴシック" pitchFamily="34" charset="-128"/>
                <a:cs typeface="Arial" pitchFamily="34" charset="0"/>
              </a:rPr>
              <a:t>), y </a:t>
            </a:r>
            <a:r>
              <a:rPr lang="en-GB" dirty="0" err="1" smtClean="0">
                <a:solidFill>
                  <a:srgbClr val="000000"/>
                </a:solidFill>
                <a:latin typeface="Arial" pitchFamily="34" charset="0"/>
                <a:ea typeface="ＭＳ Ｐゴシック" pitchFamily="34" charset="-128"/>
                <a:cs typeface="Arial" pitchFamily="34" charset="0"/>
              </a:rPr>
              <a:t>demostrar</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cómo</a:t>
            </a:r>
            <a:r>
              <a:rPr lang="en-GB" dirty="0" smtClean="0">
                <a:solidFill>
                  <a:srgbClr val="000000"/>
                </a:solidFill>
                <a:latin typeface="Arial" pitchFamily="34" charset="0"/>
                <a:ea typeface="ＭＳ Ｐゴシック" pitchFamily="34" charset="-128"/>
                <a:cs typeface="Arial" pitchFamily="34" charset="0"/>
              </a:rPr>
              <a:t> los </a:t>
            </a:r>
            <a:r>
              <a:rPr lang="en-GB" dirty="0" err="1" smtClean="0">
                <a:solidFill>
                  <a:srgbClr val="000000"/>
                </a:solidFill>
                <a:latin typeface="Arial" pitchFamily="34" charset="0"/>
                <a:ea typeface="ＭＳ Ｐゴシック" pitchFamily="34" charset="-128"/>
                <a:cs typeface="Arial" pitchFamily="34" charset="0"/>
              </a:rPr>
              <a:t>derechos</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incorporación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han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contribuido</a:t>
            </a:r>
            <a:r>
              <a:rPr lang="en-GB" dirty="0" smtClean="0">
                <a:solidFill>
                  <a:srgbClr val="000000"/>
                </a:solidFill>
                <a:latin typeface="Arial" pitchFamily="34" charset="0"/>
                <a:ea typeface="ＭＳ Ｐゴシック" pitchFamily="34" charset="-128"/>
                <a:cs typeface="Arial" pitchFamily="34" charset="0"/>
              </a:rPr>
              <a:t> a la </a:t>
            </a:r>
            <a:r>
              <a:rPr lang="en-GB" dirty="0" err="1" smtClean="0">
                <a:solidFill>
                  <a:srgbClr val="000000"/>
                </a:solidFill>
                <a:latin typeface="Arial" pitchFamily="34" charset="0"/>
                <a:ea typeface="ＭＳ Ｐゴシック" pitchFamily="34" charset="-128"/>
                <a:cs typeface="Arial" pitchFamily="34" charset="0"/>
              </a:rPr>
              <a:t>eficacia</a:t>
            </a:r>
            <a:r>
              <a:rPr lang="en-GB" dirty="0" smtClean="0">
                <a:solidFill>
                  <a:srgbClr val="000000"/>
                </a:solidFill>
                <a:latin typeface="Arial" pitchFamily="34" charset="0"/>
                <a:ea typeface="ＭＳ Ｐゴシック" pitchFamily="34" charset="-128"/>
                <a:cs typeface="Arial" pitchFamily="34" charset="0"/>
              </a:rPr>
              <a:t> general del </a:t>
            </a:r>
            <a:r>
              <a:rPr lang="en-GB" dirty="0" err="1" smtClean="0">
                <a:solidFill>
                  <a:srgbClr val="000000"/>
                </a:solidFill>
                <a:latin typeface="Arial" pitchFamily="34" charset="0"/>
                <a:ea typeface="ＭＳ Ｐゴシック" pitchFamily="34" charset="-128"/>
                <a:cs typeface="Arial" pitchFamily="34" charset="0"/>
              </a:rPr>
              <a:t>programa</a:t>
            </a:r>
            <a:r>
              <a:rPr lang="en-GB" dirty="0" smtClean="0">
                <a:solidFill>
                  <a:srgbClr val="000000"/>
                </a:solidFill>
                <a:latin typeface="Arial" pitchFamily="34" charset="0"/>
                <a:ea typeface="ＭＳ Ｐゴシック" pitchFamily="34" charset="-128"/>
                <a:cs typeface="Arial" pitchFamily="34" charset="0"/>
              </a:rPr>
              <a:t>.</a:t>
            </a:r>
          </a:p>
          <a:p>
            <a:pPr marL="232052" indent="-232052">
              <a:buFont typeface="Calibri" pitchFamily="34" charset="0"/>
              <a:buAutoNum type="arabicPeriod"/>
            </a:pPr>
            <a:r>
              <a:rPr lang="en-GB" dirty="0" smtClean="0">
                <a:solidFill>
                  <a:srgbClr val="000000"/>
                </a:solidFill>
                <a:latin typeface="Arial" pitchFamily="34" charset="0"/>
                <a:ea typeface="ＭＳ Ｐゴシック" pitchFamily="34" charset="-128"/>
                <a:cs typeface="Arial" pitchFamily="34" charset="0"/>
              </a:rPr>
              <a:t>Sin embargo, </a:t>
            </a:r>
            <a:r>
              <a:rPr lang="en-GB" dirty="0" err="1" smtClean="0">
                <a:solidFill>
                  <a:srgbClr val="000000"/>
                </a:solidFill>
                <a:latin typeface="Arial" pitchFamily="34" charset="0"/>
                <a:ea typeface="ＭＳ Ｐゴシック" pitchFamily="34" charset="-128"/>
                <a:cs typeface="Arial" pitchFamily="34" charset="0"/>
              </a:rPr>
              <a:t>también</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debe</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asegurarse</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que</a:t>
            </a:r>
            <a:r>
              <a:rPr lang="en-GB" dirty="0" smtClean="0">
                <a:solidFill>
                  <a:srgbClr val="000000"/>
                </a:solidFill>
                <a:latin typeface="Arial" pitchFamily="34" charset="0"/>
                <a:ea typeface="ＭＳ Ｐゴシック" pitchFamily="34" charset="-128"/>
                <a:cs typeface="Arial" pitchFamily="34" charset="0"/>
              </a:rPr>
              <a:t> el </a:t>
            </a:r>
            <a:r>
              <a:rPr lang="en-GB" dirty="0" err="1" smtClean="0">
                <a:solidFill>
                  <a:srgbClr val="000000"/>
                </a:solidFill>
                <a:latin typeface="Arial" pitchFamily="34" charset="0"/>
                <a:ea typeface="ＭＳ Ｐゴシック" pitchFamily="34" charset="-128"/>
                <a:cs typeface="Arial" pitchFamily="34" charset="0"/>
              </a:rPr>
              <a:t>proceso</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seguimiento</a:t>
            </a:r>
            <a:r>
              <a:rPr lang="en-GB" dirty="0" smtClean="0">
                <a:solidFill>
                  <a:srgbClr val="000000"/>
                </a:solidFill>
                <a:latin typeface="Arial" pitchFamily="34" charset="0"/>
                <a:ea typeface="ＭＳ Ｐゴシック" pitchFamily="34" charset="-128"/>
                <a:cs typeface="Arial" pitchFamily="34" charset="0"/>
              </a:rPr>
              <a:t> </a:t>
            </a:r>
            <a:r>
              <a:rPr lang="en-GB" dirty="0" smtClean="0">
                <a:solidFill>
                  <a:srgbClr val="000000"/>
                </a:solidFill>
                <a:latin typeface="Arial" pitchFamily="34" charset="0"/>
                <a:ea typeface="ＭＳ Ｐゴシック" pitchFamily="34" charset="-128"/>
                <a:cs typeface="Arial" pitchFamily="34" charset="0"/>
              </a:rPr>
              <a:t>y </a:t>
            </a:r>
            <a:r>
              <a:rPr lang="en-GB" dirty="0" err="1" smtClean="0">
                <a:solidFill>
                  <a:srgbClr val="000000"/>
                </a:solidFill>
                <a:latin typeface="Arial" pitchFamily="34" charset="0"/>
                <a:ea typeface="ＭＳ Ｐゴシック" pitchFamily="34" charset="-128"/>
                <a:cs typeface="Arial" pitchFamily="34" charset="0"/>
              </a:rPr>
              <a:t>evaluación</a:t>
            </a:r>
            <a:r>
              <a:rPr lang="en-GB" dirty="0" smtClean="0">
                <a:solidFill>
                  <a:srgbClr val="000000"/>
                </a:solidFill>
                <a:latin typeface="Arial" pitchFamily="34" charset="0"/>
                <a:ea typeface="ＭＳ Ｐゴシック" pitchFamily="34" charset="-128"/>
                <a:cs typeface="Arial" pitchFamily="34" charset="0"/>
              </a:rPr>
              <a:t> sea </a:t>
            </a:r>
            <a:r>
              <a:rPr lang="en-GB" dirty="0" err="1" smtClean="0">
                <a:solidFill>
                  <a:srgbClr val="000000"/>
                </a:solidFill>
                <a:latin typeface="Arial" pitchFamily="34" charset="0"/>
                <a:ea typeface="ＭＳ Ｐゴシック" pitchFamily="34" charset="-128"/>
                <a:cs typeface="Arial" pitchFamily="34" charset="0"/>
              </a:rPr>
              <a:t>participativo</a:t>
            </a:r>
            <a:r>
              <a:rPr lang="en-GB" dirty="0" smtClean="0">
                <a:solidFill>
                  <a:srgbClr val="000000"/>
                </a:solidFill>
                <a:latin typeface="Arial" pitchFamily="34" charset="0"/>
                <a:ea typeface="ＭＳ Ｐゴシック" pitchFamily="34" charset="-128"/>
                <a:cs typeface="Arial" pitchFamily="34" charset="0"/>
              </a:rPr>
              <a:t>, no </a:t>
            </a:r>
            <a:r>
              <a:rPr lang="en-GB" dirty="0" err="1" smtClean="0">
                <a:solidFill>
                  <a:srgbClr val="000000"/>
                </a:solidFill>
                <a:latin typeface="Arial" pitchFamily="34" charset="0"/>
                <a:ea typeface="ＭＳ Ｐゴシック" pitchFamily="34" charset="-128"/>
                <a:cs typeface="Arial" pitchFamily="34" charset="0"/>
              </a:rPr>
              <a:t>discriminatorio</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abierto</a:t>
            </a:r>
            <a:r>
              <a:rPr lang="en-GB" dirty="0" smtClean="0">
                <a:solidFill>
                  <a:srgbClr val="000000"/>
                </a:solidFill>
                <a:latin typeface="Arial" pitchFamily="34" charset="0"/>
                <a:ea typeface="ＭＳ Ｐゴシック" pitchFamily="34" charset="-128"/>
                <a:cs typeface="Arial" pitchFamily="34" charset="0"/>
              </a:rPr>
              <a:t> y </a:t>
            </a:r>
            <a:r>
              <a:rPr lang="en-GB" dirty="0" err="1" smtClean="0">
                <a:solidFill>
                  <a:srgbClr val="000000"/>
                </a:solidFill>
                <a:latin typeface="Arial" pitchFamily="34" charset="0"/>
                <a:ea typeface="ＭＳ Ｐゴシック" pitchFamily="34" charset="-128"/>
                <a:cs typeface="Arial" pitchFamily="34" charset="0"/>
              </a:rPr>
              <a:t>transparente</a:t>
            </a:r>
            <a:r>
              <a:rPr lang="en-GB" dirty="0" smtClean="0">
                <a:solidFill>
                  <a:srgbClr val="000000"/>
                </a:solidFill>
                <a:latin typeface="Arial" pitchFamily="34" charset="0"/>
                <a:ea typeface="ＭＳ Ｐゴシック" pitchFamily="34" charset="-128"/>
                <a:cs typeface="Arial" pitchFamily="34" charset="0"/>
              </a:rPr>
              <a:t> </a:t>
            </a:r>
            <a:r>
              <a:rPr lang="en-GB" dirty="0" err="1" smtClean="0">
                <a:solidFill>
                  <a:srgbClr val="000000"/>
                </a:solidFill>
                <a:latin typeface="Arial" pitchFamily="34" charset="0"/>
                <a:ea typeface="ＭＳ Ｐゴシック" pitchFamily="34" charset="-128"/>
                <a:cs typeface="Arial" pitchFamily="34" charset="0"/>
              </a:rPr>
              <a:t>para</a:t>
            </a:r>
            <a:r>
              <a:rPr lang="en-GB" dirty="0" smtClean="0">
                <a:solidFill>
                  <a:srgbClr val="000000"/>
                </a:solidFill>
                <a:latin typeface="Arial" pitchFamily="34" charset="0"/>
                <a:ea typeface="ＭＳ Ｐゴシック" pitchFamily="34" charset="-128"/>
                <a:cs typeface="Arial" pitchFamily="34" charset="0"/>
              </a:rPr>
              <a:t> los fines de la </a:t>
            </a:r>
            <a:r>
              <a:rPr lang="en-GB" dirty="0" err="1" smtClean="0">
                <a:solidFill>
                  <a:srgbClr val="000000"/>
                </a:solidFill>
                <a:latin typeface="Arial" pitchFamily="34" charset="0"/>
                <a:ea typeface="ＭＳ Ｐゴシック" pitchFamily="34" charset="-128"/>
                <a:cs typeface="Arial" pitchFamily="34" charset="0"/>
              </a:rPr>
              <a:t>rendición</a:t>
            </a:r>
            <a:r>
              <a:rPr lang="en-GB" dirty="0" smtClean="0">
                <a:solidFill>
                  <a:srgbClr val="000000"/>
                </a:solidFill>
                <a:latin typeface="Arial" pitchFamily="34" charset="0"/>
                <a:ea typeface="ＭＳ Ｐゴシック" pitchFamily="34" charset="-128"/>
                <a:cs typeface="Arial" pitchFamily="34" charset="0"/>
              </a:rPr>
              <a:t> de </a:t>
            </a:r>
            <a:r>
              <a:rPr lang="en-GB" dirty="0" err="1" smtClean="0">
                <a:solidFill>
                  <a:srgbClr val="000000"/>
                </a:solidFill>
                <a:latin typeface="Arial" pitchFamily="34" charset="0"/>
                <a:ea typeface="ＭＳ Ｐゴシック" pitchFamily="34" charset="-128"/>
                <a:cs typeface="Arial" pitchFamily="34" charset="0"/>
              </a:rPr>
              <a:t>cuentas</a:t>
            </a:r>
            <a:r>
              <a:rPr lang="en-GB" dirty="0" smtClean="0">
                <a:solidFill>
                  <a:srgbClr val="000000"/>
                </a:solidFill>
                <a:latin typeface="Arial" pitchFamily="34" charset="0"/>
                <a:ea typeface="ＭＳ Ｐゴシック" pitchFamily="34" charset="-128"/>
                <a:cs typeface="Arial" pitchFamily="34" charset="0"/>
              </a:rPr>
              <a:t>.</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56</a:t>
            </a:fld>
            <a:endParaRPr lang="en-US"/>
          </a:p>
        </p:txBody>
      </p:sp>
    </p:spTree>
    <p:extLst>
      <p:ext uri="{BB962C8B-B14F-4D97-AF65-F5344CB8AC3E}">
        <p14:creationId xmlns:p14="http://schemas.microsoft.com/office/powerpoint/2010/main" val="39019952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57</a:t>
            </a:fld>
            <a:endParaRPr lang="en-US"/>
          </a:p>
        </p:txBody>
      </p:sp>
    </p:spTree>
    <p:extLst>
      <p:ext uri="{BB962C8B-B14F-4D97-AF65-F5344CB8AC3E}">
        <p14:creationId xmlns:p14="http://schemas.microsoft.com/office/powerpoint/2010/main" val="21432787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58</a:t>
            </a:fld>
            <a:endParaRPr lang="en-US"/>
          </a:p>
        </p:txBody>
      </p:sp>
    </p:spTree>
    <p:extLst>
      <p:ext uri="{BB962C8B-B14F-4D97-AF65-F5344CB8AC3E}">
        <p14:creationId xmlns:p14="http://schemas.microsoft.com/office/powerpoint/2010/main" val="254883467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59</a:t>
            </a:fld>
            <a:endParaRPr lang="en-US"/>
          </a:p>
        </p:txBody>
      </p:sp>
    </p:spTree>
    <p:extLst>
      <p:ext uri="{BB962C8B-B14F-4D97-AF65-F5344CB8AC3E}">
        <p14:creationId xmlns:p14="http://schemas.microsoft.com/office/powerpoint/2010/main" val="26073499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2F12CBA2-8154-4C44-B012-EF2163B8D00C}" type="slidenum">
              <a:rPr lang="en-GB" smtClean="0">
                <a:solidFill>
                  <a:srgbClr val="000000"/>
                </a:solidFill>
              </a:rPr>
              <a:pPr eaLnBrk="0" hangingPunct="0">
                <a:buSzPct val="100000"/>
                <a:buFont typeface="Arial" pitchFamily="34" charset="0"/>
                <a:buNone/>
              </a:pPr>
              <a:t>60</a:t>
            </a:fld>
            <a:endParaRPr lang="en-GB" smtClean="0">
              <a:solidFill>
                <a:srgbClr val="000000"/>
              </a:solidFill>
            </a:endParaRPr>
          </a:p>
        </p:txBody>
      </p:sp>
      <p:sp>
        <p:nvSpPr>
          <p:cNvPr id="152579" name="Rectangle 2"/>
          <p:cNvSpPr>
            <a:spLocks noGrp="1" noRot="1" noChangeAspect="1" noChangeArrowheads="1" noTextEdit="1"/>
          </p:cNvSpPr>
          <p:nvPr>
            <p:ph type="sldImg"/>
          </p:nvPr>
        </p:nvSpPr>
        <p:spPr>
          <a:xfrm>
            <a:off x="914232" y="740891"/>
            <a:ext cx="4970830" cy="3702844"/>
          </a:xfrm>
          <a:ln/>
        </p:spPr>
      </p:sp>
      <p:sp>
        <p:nvSpPr>
          <p:cNvPr id="152580" name="Rectangle 3"/>
          <p:cNvSpPr>
            <a:spLocks noGrp="1" noChangeArrowheads="1"/>
          </p:cNvSpPr>
          <p:nvPr>
            <p:ph type="body" idx="1"/>
          </p:nvPr>
        </p:nvSpPr>
        <p:spPr>
          <a:noFill/>
        </p:spPr>
        <p:txBody>
          <a:bodyPr/>
          <a:lstStyle/>
          <a:p>
            <a:pPr>
              <a:lnSpc>
                <a:spcPct val="80000"/>
              </a:lnSpc>
            </a:pPr>
            <a:r>
              <a:rPr lang="en-GB" dirty="0" err="1" smtClean="0">
                <a:solidFill>
                  <a:srgbClr val="000000"/>
                </a:solidFill>
                <a:latin typeface="Arial" pitchFamily="34" charset="0"/>
              </a:rPr>
              <a:t>Todos</a:t>
            </a:r>
            <a:r>
              <a:rPr lang="en-GB" dirty="0" smtClean="0">
                <a:solidFill>
                  <a:srgbClr val="000000"/>
                </a:solidFill>
                <a:latin typeface="Arial" pitchFamily="34" charset="0"/>
              </a:rPr>
              <a:t> los </a:t>
            </a:r>
            <a:r>
              <a:rPr lang="en-GB" dirty="0" err="1" smtClean="0">
                <a:solidFill>
                  <a:srgbClr val="000000"/>
                </a:solidFill>
                <a:latin typeface="Arial" pitchFamily="34" charset="0"/>
              </a:rPr>
              <a:t>indicadores</a:t>
            </a:r>
            <a:r>
              <a:rPr lang="en-GB" dirty="0" smtClean="0">
                <a:solidFill>
                  <a:srgbClr val="000000"/>
                </a:solidFill>
                <a:latin typeface="Arial" pitchFamily="34" charset="0"/>
              </a:rPr>
              <a:t> </a:t>
            </a:r>
            <a:r>
              <a:rPr lang="en-GB" dirty="0" err="1" smtClean="0">
                <a:solidFill>
                  <a:srgbClr val="000000"/>
                </a:solidFill>
                <a:latin typeface="Arial" pitchFamily="34" charset="0"/>
              </a:rPr>
              <a:t>deben</a:t>
            </a:r>
            <a:r>
              <a:rPr lang="en-GB" dirty="0" smtClean="0">
                <a:solidFill>
                  <a:srgbClr val="000000"/>
                </a:solidFill>
                <a:latin typeface="Arial" pitchFamily="34" charset="0"/>
              </a:rPr>
              <a:t> </a:t>
            </a:r>
            <a:r>
              <a:rPr lang="en-GB" dirty="0" err="1" smtClean="0">
                <a:solidFill>
                  <a:srgbClr val="000000"/>
                </a:solidFill>
                <a:latin typeface="Arial" pitchFamily="34" charset="0"/>
              </a:rPr>
              <a:t>estar</a:t>
            </a:r>
            <a:r>
              <a:rPr lang="en-GB" dirty="0" smtClean="0">
                <a:solidFill>
                  <a:srgbClr val="000000"/>
                </a:solidFill>
                <a:latin typeface="Arial" pitchFamily="34" charset="0"/>
              </a:rPr>
              <a:t> </a:t>
            </a:r>
            <a:r>
              <a:rPr lang="en-GB" dirty="0" err="1" smtClean="0">
                <a:solidFill>
                  <a:srgbClr val="000000"/>
                </a:solidFill>
                <a:latin typeface="Arial" pitchFamily="34" charset="0"/>
              </a:rPr>
              <a:t>acompañados</a:t>
            </a:r>
            <a:r>
              <a:rPr lang="en-GB" dirty="0" smtClean="0">
                <a:solidFill>
                  <a:srgbClr val="000000"/>
                </a:solidFill>
                <a:latin typeface="Arial" pitchFamily="34" charset="0"/>
              </a:rPr>
              <a:t> </a:t>
            </a:r>
            <a:r>
              <a:rPr lang="en-GB" dirty="0" err="1" smtClean="0">
                <a:solidFill>
                  <a:srgbClr val="000000"/>
                </a:solidFill>
                <a:latin typeface="Arial" pitchFamily="34" charset="0"/>
              </a:rPr>
              <a:t>por</a:t>
            </a:r>
            <a:r>
              <a:rPr lang="en-GB" dirty="0" smtClean="0">
                <a:solidFill>
                  <a:srgbClr val="000000"/>
                </a:solidFill>
                <a:latin typeface="Arial" pitchFamily="34" charset="0"/>
              </a:rPr>
              <a:t> </a:t>
            </a:r>
            <a:r>
              <a:rPr lang="en-GB" dirty="0" err="1" smtClean="0">
                <a:solidFill>
                  <a:srgbClr val="000000"/>
                </a:solidFill>
                <a:latin typeface="Arial" pitchFamily="34" charset="0"/>
              </a:rPr>
              <a:t>líneas</a:t>
            </a:r>
            <a:r>
              <a:rPr lang="en-GB" dirty="0" smtClean="0">
                <a:solidFill>
                  <a:srgbClr val="000000"/>
                </a:solidFill>
                <a:latin typeface="Arial" pitchFamily="34" charset="0"/>
              </a:rPr>
              <a:t> de base y </a:t>
            </a:r>
            <a:r>
              <a:rPr lang="en-GB" dirty="0" err="1" smtClean="0">
                <a:solidFill>
                  <a:srgbClr val="000000"/>
                </a:solidFill>
                <a:latin typeface="Arial" pitchFamily="34" charset="0"/>
              </a:rPr>
              <a:t>metas</a:t>
            </a:r>
            <a:r>
              <a:rPr lang="en-GB" dirty="0" smtClean="0">
                <a:solidFill>
                  <a:srgbClr val="000000"/>
                </a:solidFill>
                <a:latin typeface="Arial" pitchFamily="34" charset="0"/>
              </a:rPr>
              <a:t>. Sin </a:t>
            </a:r>
            <a:r>
              <a:rPr lang="en-GB" dirty="0" err="1" smtClean="0">
                <a:solidFill>
                  <a:srgbClr val="000000"/>
                </a:solidFill>
                <a:latin typeface="Arial" pitchFamily="34" charset="0"/>
              </a:rPr>
              <a:t>éstos</a:t>
            </a:r>
            <a:r>
              <a:rPr lang="en-GB" dirty="0" smtClean="0">
                <a:solidFill>
                  <a:srgbClr val="000000"/>
                </a:solidFill>
                <a:latin typeface="Arial" pitchFamily="34" charset="0"/>
              </a:rPr>
              <a:t>, la </a:t>
            </a:r>
            <a:r>
              <a:rPr lang="en-GB" dirty="0" err="1" smtClean="0">
                <a:solidFill>
                  <a:srgbClr val="000000"/>
                </a:solidFill>
                <a:latin typeface="Arial" pitchFamily="34" charset="0"/>
              </a:rPr>
              <a:t>medida</a:t>
            </a:r>
            <a:r>
              <a:rPr lang="en-GB" dirty="0" smtClean="0">
                <a:solidFill>
                  <a:srgbClr val="000000"/>
                </a:solidFill>
                <a:latin typeface="Arial" pitchFamily="34" charset="0"/>
              </a:rPr>
              <a:t> de </a:t>
            </a:r>
            <a:r>
              <a:rPr lang="en-GB" dirty="0" err="1" smtClean="0">
                <a:solidFill>
                  <a:srgbClr val="000000"/>
                </a:solidFill>
                <a:latin typeface="Arial" pitchFamily="34" charset="0"/>
              </a:rPr>
              <a:t>cambio</a:t>
            </a:r>
            <a:r>
              <a:rPr lang="en-GB" dirty="0" smtClean="0">
                <a:solidFill>
                  <a:srgbClr val="000000"/>
                </a:solidFill>
                <a:latin typeface="Arial" pitchFamily="34" charset="0"/>
              </a:rPr>
              <a:t> con el </a:t>
            </a:r>
            <a:r>
              <a:rPr lang="en-GB" dirty="0" err="1" smtClean="0">
                <a:solidFill>
                  <a:srgbClr val="000000"/>
                </a:solidFill>
                <a:latin typeface="Arial" pitchFamily="34" charset="0"/>
              </a:rPr>
              <a:t>tiempo</a:t>
            </a:r>
            <a:r>
              <a:rPr lang="en-GB" dirty="0" smtClean="0">
                <a:solidFill>
                  <a:srgbClr val="000000"/>
                </a:solidFill>
                <a:latin typeface="Arial" pitchFamily="34" charset="0"/>
              </a:rPr>
              <a:t> no </a:t>
            </a:r>
            <a:r>
              <a:rPr lang="en-GB" dirty="0" err="1" smtClean="0">
                <a:solidFill>
                  <a:srgbClr val="000000"/>
                </a:solidFill>
                <a:latin typeface="Arial" pitchFamily="34" charset="0"/>
              </a:rPr>
              <a:t>es</a:t>
            </a:r>
            <a:r>
              <a:rPr lang="en-GB" dirty="0" smtClean="0">
                <a:solidFill>
                  <a:srgbClr val="000000"/>
                </a:solidFill>
                <a:latin typeface="Arial" pitchFamily="34" charset="0"/>
              </a:rPr>
              <a:t> </a:t>
            </a:r>
            <a:r>
              <a:rPr lang="en-GB" dirty="0" err="1" smtClean="0">
                <a:solidFill>
                  <a:srgbClr val="000000"/>
                </a:solidFill>
                <a:latin typeface="Arial" pitchFamily="34" charset="0"/>
              </a:rPr>
              <a:t>posible</a:t>
            </a:r>
            <a:r>
              <a:rPr lang="en-GB" dirty="0" smtClean="0">
                <a:solidFill>
                  <a:srgbClr val="000000"/>
                </a:solidFill>
                <a:latin typeface="Arial" pitchFamily="34" charset="0"/>
              </a:rPr>
              <a:t>. </a:t>
            </a:r>
          </a:p>
          <a:p>
            <a:pPr>
              <a:lnSpc>
                <a:spcPct val="80000"/>
              </a:lnSpc>
            </a:pPr>
            <a:endParaRPr lang="en-GB" dirty="0" smtClean="0">
              <a:solidFill>
                <a:srgbClr val="000000"/>
              </a:solidFill>
              <a:latin typeface="Arial" pitchFamily="34" charset="0"/>
            </a:endParaRPr>
          </a:p>
          <a:p>
            <a:pPr>
              <a:lnSpc>
                <a:spcPct val="80000"/>
              </a:lnSpc>
            </a:pPr>
            <a:r>
              <a:rPr lang="en-GB" b="1" dirty="0" err="1" smtClean="0">
                <a:solidFill>
                  <a:srgbClr val="000000"/>
                </a:solidFill>
                <a:latin typeface="Arial" pitchFamily="34" charset="0"/>
              </a:rPr>
              <a:t>Líneas</a:t>
            </a:r>
            <a:r>
              <a:rPr lang="en-GB" b="1" dirty="0" smtClean="0">
                <a:solidFill>
                  <a:srgbClr val="000000"/>
                </a:solidFill>
                <a:latin typeface="Arial" pitchFamily="34" charset="0"/>
              </a:rPr>
              <a:t> de Base</a:t>
            </a:r>
            <a:r>
              <a:rPr lang="en-GB" dirty="0" smtClean="0">
                <a:solidFill>
                  <a:srgbClr val="000000"/>
                </a:solidFill>
                <a:latin typeface="Arial" pitchFamily="34" charset="0"/>
              </a:rPr>
              <a:t> </a:t>
            </a:r>
            <a:r>
              <a:rPr lang="en-GB" dirty="0" err="1" smtClean="0">
                <a:solidFill>
                  <a:srgbClr val="000000"/>
                </a:solidFill>
                <a:latin typeface="Arial" pitchFamily="34" charset="0"/>
              </a:rPr>
              <a:t>establecen</a:t>
            </a:r>
            <a:r>
              <a:rPr lang="en-GB" dirty="0" smtClean="0">
                <a:solidFill>
                  <a:srgbClr val="000000"/>
                </a:solidFill>
                <a:latin typeface="Arial" pitchFamily="34" charset="0"/>
              </a:rPr>
              <a:t> el </a:t>
            </a:r>
            <a:r>
              <a:rPr lang="en-GB" dirty="0" err="1" smtClean="0">
                <a:solidFill>
                  <a:srgbClr val="000000"/>
                </a:solidFill>
                <a:latin typeface="Arial" pitchFamily="34" charset="0"/>
              </a:rPr>
              <a:t>valor</a:t>
            </a:r>
            <a:r>
              <a:rPr lang="en-GB" dirty="0" smtClean="0">
                <a:solidFill>
                  <a:srgbClr val="000000"/>
                </a:solidFill>
                <a:latin typeface="Arial" pitchFamily="34" charset="0"/>
              </a:rPr>
              <a:t> del </a:t>
            </a:r>
            <a:r>
              <a:rPr lang="en-GB" dirty="0" err="1" smtClean="0">
                <a:solidFill>
                  <a:srgbClr val="000000"/>
                </a:solidFill>
                <a:latin typeface="Arial" pitchFamily="34" charset="0"/>
              </a:rPr>
              <a:t>indicador</a:t>
            </a:r>
            <a:r>
              <a:rPr lang="en-GB" dirty="0" smtClean="0">
                <a:solidFill>
                  <a:srgbClr val="000000"/>
                </a:solidFill>
                <a:latin typeface="Arial" pitchFamily="34" charset="0"/>
              </a:rPr>
              <a:t> al </a:t>
            </a:r>
            <a:r>
              <a:rPr lang="en-GB" dirty="0" err="1" smtClean="0">
                <a:solidFill>
                  <a:srgbClr val="000000"/>
                </a:solidFill>
                <a:latin typeface="Arial" pitchFamily="34" charset="0"/>
              </a:rPr>
              <a:t>comienzo</a:t>
            </a:r>
            <a:r>
              <a:rPr lang="en-GB" dirty="0" smtClean="0">
                <a:solidFill>
                  <a:srgbClr val="000000"/>
                </a:solidFill>
                <a:latin typeface="Arial" pitchFamily="34" charset="0"/>
              </a:rPr>
              <a:t> del </a:t>
            </a:r>
            <a:r>
              <a:rPr lang="en-GB" dirty="0" err="1" smtClean="0">
                <a:solidFill>
                  <a:srgbClr val="000000"/>
                </a:solidFill>
                <a:latin typeface="Arial" pitchFamily="34" charset="0"/>
              </a:rPr>
              <a:t>período</a:t>
            </a:r>
            <a:r>
              <a:rPr lang="en-GB" dirty="0" smtClean="0">
                <a:solidFill>
                  <a:srgbClr val="000000"/>
                </a:solidFill>
                <a:latin typeface="Arial" pitchFamily="34" charset="0"/>
              </a:rPr>
              <a:t> de </a:t>
            </a:r>
            <a:r>
              <a:rPr lang="en-GB" dirty="0" err="1" smtClean="0">
                <a:solidFill>
                  <a:srgbClr val="000000"/>
                </a:solidFill>
                <a:latin typeface="Arial" pitchFamily="34" charset="0"/>
              </a:rPr>
              <a:t>planificación</a:t>
            </a:r>
            <a:endParaRPr lang="en-GB" dirty="0" smtClean="0">
              <a:solidFill>
                <a:srgbClr val="000000"/>
              </a:solidFill>
              <a:latin typeface="Arial" pitchFamily="34" charset="0"/>
            </a:endParaRPr>
          </a:p>
          <a:p>
            <a:pPr>
              <a:lnSpc>
                <a:spcPct val="80000"/>
              </a:lnSpc>
            </a:pPr>
            <a:r>
              <a:rPr lang="en-GB" b="1" dirty="0" err="1" smtClean="0">
                <a:solidFill>
                  <a:srgbClr val="000000"/>
                </a:solidFill>
                <a:latin typeface="Arial" pitchFamily="34" charset="0"/>
              </a:rPr>
              <a:t>Objetivos</a:t>
            </a:r>
            <a:r>
              <a:rPr lang="en-GB" dirty="0" smtClean="0">
                <a:solidFill>
                  <a:srgbClr val="000000"/>
                </a:solidFill>
                <a:latin typeface="Arial" pitchFamily="34" charset="0"/>
              </a:rPr>
              <a:t> </a:t>
            </a:r>
            <a:r>
              <a:rPr lang="en-GB" dirty="0" err="1" smtClean="0">
                <a:solidFill>
                  <a:srgbClr val="000000"/>
                </a:solidFill>
                <a:latin typeface="Arial" pitchFamily="34" charset="0"/>
              </a:rPr>
              <a:t>describen</a:t>
            </a:r>
            <a:r>
              <a:rPr lang="en-GB" dirty="0" smtClean="0">
                <a:solidFill>
                  <a:srgbClr val="000000"/>
                </a:solidFill>
                <a:latin typeface="Arial" pitchFamily="34" charset="0"/>
              </a:rPr>
              <a:t> los </a:t>
            </a:r>
            <a:r>
              <a:rPr lang="en-GB" dirty="0" err="1" smtClean="0">
                <a:solidFill>
                  <a:srgbClr val="000000"/>
                </a:solidFill>
                <a:latin typeface="Arial" pitchFamily="34" charset="0"/>
              </a:rPr>
              <a:t>valores</a:t>
            </a:r>
            <a:r>
              <a:rPr lang="en-GB" dirty="0" smtClean="0">
                <a:solidFill>
                  <a:srgbClr val="000000"/>
                </a:solidFill>
                <a:latin typeface="Arial" pitchFamily="34" charset="0"/>
              </a:rPr>
              <a:t> </a:t>
            </a:r>
            <a:r>
              <a:rPr lang="en-GB" dirty="0" err="1" smtClean="0">
                <a:solidFill>
                  <a:srgbClr val="000000"/>
                </a:solidFill>
                <a:latin typeface="Arial" pitchFamily="34" charset="0"/>
              </a:rPr>
              <a:t>esperados</a:t>
            </a:r>
            <a:r>
              <a:rPr lang="en-GB" dirty="0" smtClean="0">
                <a:solidFill>
                  <a:srgbClr val="000000"/>
                </a:solidFill>
                <a:latin typeface="Arial" pitchFamily="34" charset="0"/>
              </a:rPr>
              <a:t> al </a:t>
            </a:r>
            <a:r>
              <a:rPr lang="en-GB" dirty="0" err="1" smtClean="0">
                <a:solidFill>
                  <a:srgbClr val="000000"/>
                </a:solidFill>
                <a:latin typeface="Arial" pitchFamily="34" charset="0"/>
              </a:rPr>
              <a:t>término</a:t>
            </a:r>
            <a:r>
              <a:rPr lang="en-GB" dirty="0" smtClean="0">
                <a:solidFill>
                  <a:srgbClr val="000000"/>
                </a:solidFill>
                <a:latin typeface="Arial" pitchFamily="34" charset="0"/>
              </a:rPr>
              <a:t> del plan</a:t>
            </a:r>
          </a:p>
          <a:p>
            <a:pPr>
              <a:lnSpc>
                <a:spcPct val="80000"/>
              </a:lnSpc>
            </a:pPr>
            <a:r>
              <a:rPr lang="en-GB" b="1" dirty="0" smtClean="0">
                <a:solidFill>
                  <a:srgbClr val="000000"/>
                </a:solidFill>
                <a:latin typeface="Arial" pitchFamily="34" charset="0"/>
              </a:rPr>
              <a:t>El </a:t>
            </a:r>
            <a:r>
              <a:rPr lang="en-GB" b="1" dirty="0" err="1" smtClean="0">
                <a:solidFill>
                  <a:srgbClr val="000000"/>
                </a:solidFill>
                <a:latin typeface="Arial" pitchFamily="34" charset="0"/>
              </a:rPr>
              <a:t>seguimiento</a:t>
            </a:r>
            <a:r>
              <a:rPr lang="en-GB" b="1" dirty="0" smtClean="0">
                <a:solidFill>
                  <a:srgbClr val="000000"/>
                </a:solidFill>
                <a:latin typeface="Arial" pitchFamily="34" charset="0"/>
              </a:rPr>
              <a:t> </a:t>
            </a:r>
            <a:r>
              <a:rPr lang="en-GB" b="1" dirty="0" smtClean="0">
                <a:solidFill>
                  <a:srgbClr val="000000"/>
                </a:solidFill>
                <a:latin typeface="Arial" pitchFamily="34" charset="0"/>
              </a:rPr>
              <a:t>del </a:t>
            </a:r>
            <a:r>
              <a:rPr lang="en-GB" b="1" dirty="0" err="1" smtClean="0">
                <a:solidFill>
                  <a:srgbClr val="000000"/>
                </a:solidFill>
                <a:latin typeface="Arial" pitchFamily="34" charset="0"/>
              </a:rPr>
              <a:t>rendimiento</a:t>
            </a:r>
            <a:r>
              <a:rPr lang="en-GB" dirty="0" smtClean="0">
                <a:solidFill>
                  <a:srgbClr val="000000"/>
                </a:solidFill>
                <a:latin typeface="Arial" pitchFamily="34" charset="0"/>
              </a:rPr>
              <a:t> del </a:t>
            </a:r>
            <a:r>
              <a:rPr lang="en-GB" dirty="0" err="1" smtClean="0">
                <a:solidFill>
                  <a:srgbClr val="000000"/>
                </a:solidFill>
                <a:latin typeface="Arial" pitchFamily="34" charset="0"/>
              </a:rPr>
              <a:t>indicador</a:t>
            </a:r>
            <a:r>
              <a:rPr lang="en-GB" dirty="0" smtClean="0">
                <a:solidFill>
                  <a:srgbClr val="000000"/>
                </a:solidFill>
                <a:latin typeface="Arial" pitchFamily="34" charset="0"/>
              </a:rPr>
              <a:t> </a:t>
            </a:r>
            <a:r>
              <a:rPr lang="en-GB" dirty="0" err="1" smtClean="0">
                <a:solidFill>
                  <a:srgbClr val="000000"/>
                </a:solidFill>
                <a:latin typeface="Arial" pitchFamily="34" charset="0"/>
              </a:rPr>
              <a:t>nos</a:t>
            </a:r>
            <a:r>
              <a:rPr lang="en-GB" dirty="0" smtClean="0">
                <a:solidFill>
                  <a:srgbClr val="000000"/>
                </a:solidFill>
                <a:latin typeface="Arial" pitchFamily="34" charset="0"/>
              </a:rPr>
              <a:t> </a:t>
            </a:r>
            <a:r>
              <a:rPr lang="en-GB" dirty="0" err="1" smtClean="0">
                <a:solidFill>
                  <a:srgbClr val="000000"/>
                </a:solidFill>
                <a:latin typeface="Arial" pitchFamily="34" charset="0"/>
              </a:rPr>
              <a:t>indica</a:t>
            </a:r>
            <a:r>
              <a:rPr lang="en-GB" dirty="0" smtClean="0">
                <a:solidFill>
                  <a:srgbClr val="000000"/>
                </a:solidFill>
                <a:latin typeface="Arial" pitchFamily="34" charset="0"/>
              </a:rPr>
              <a:t> los </a:t>
            </a:r>
            <a:r>
              <a:rPr lang="en-GB" dirty="0" err="1" smtClean="0">
                <a:solidFill>
                  <a:srgbClr val="000000"/>
                </a:solidFill>
                <a:latin typeface="Arial" pitchFamily="34" charset="0"/>
              </a:rPr>
              <a:t>logros</a:t>
            </a:r>
            <a:r>
              <a:rPr lang="en-GB" dirty="0" smtClean="0">
                <a:solidFill>
                  <a:srgbClr val="000000"/>
                </a:solidFill>
                <a:latin typeface="Arial" pitchFamily="34" charset="0"/>
              </a:rPr>
              <a:t> </a:t>
            </a:r>
            <a:r>
              <a:rPr lang="en-GB" dirty="0" err="1" smtClean="0">
                <a:solidFill>
                  <a:srgbClr val="000000"/>
                </a:solidFill>
                <a:latin typeface="Arial" pitchFamily="34" charset="0"/>
              </a:rPr>
              <a:t>reales</a:t>
            </a:r>
            <a:r>
              <a:rPr lang="en-GB" dirty="0" smtClean="0">
                <a:solidFill>
                  <a:srgbClr val="000000"/>
                </a:solidFill>
                <a:latin typeface="Arial" pitchFamily="34" charset="0"/>
              </a:rPr>
              <a:t>, en </a:t>
            </a:r>
            <a:r>
              <a:rPr lang="en-GB" dirty="0" err="1" smtClean="0">
                <a:solidFill>
                  <a:srgbClr val="000000"/>
                </a:solidFill>
                <a:latin typeface="Arial" pitchFamily="34" charset="0"/>
              </a:rPr>
              <a:t>comparación</a:t>
            </a:r>
            <a:r>
              <a:rPr lang="en-GB" dirty="0" smtClean="0">
                <a:solidFill>
                  <a:srgbClr val="000000"/>
                </a:solidFill>
                <a:latin typeface="Arial" pitchFamily="34" charset="0"/>
              </a:rPr>
              <a:t> con el </a:t>
            </a:r>
            <a:r>
              <a:rPr lang="en-GB" dirty="0" err="1" smtClean="0">
                <a:solidFill>
                  <a:srgbClr val="000000"/>
                </a:solidFill>
                <a:latin typeface="Arial" pitchFamily="34" charset="0"/>
              </a:rPr>
              <a:t>objetivo</a:t>
            </a:r>
            <a:r>
              <a:rPr lang="en-GB" dirty="0" smtClean="0">
                <a:solidFill>
                  <a:srgbClr val="000000"/>
                </a:solidFill>
                <a:latin typeface="Arial" pitchFamily="34" charset="0"/>
              </a:rPr>
              <a:t> original</a:t>
            </a: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61</a:t>
            </a:fld>
            <a:endParaRPr lang="en-US"/>
          </a:p>
        </p:txBody>
      </p:sp>
    </p:spTree>
    <p:extLst>
      <p:ext uri="{BB962C8B-B14F-4D97-AF65-F5344CB8AC3E}">
        <p14:creationId xmlns:p14="http://schemas.microsoft.com/office/powerpoint/2010/main" val="39356694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a:ln/>
        </p:spPr>
      </p:sp>
      <p:sp>
        <p:nvSpPr>
          <p:cNvPr id="154627" name="Notes Placeholder 2"/>
          <p:cNvSpPr>
            <a:spLocks noGrp="1"/>
          </p:cNvSpPr>
          <p:nvPr>
            <p:ph type="body" idx="1"/>
          </p:nvPr>
        </p:nvSpPr>
        <p:spPr>
          <a:noFill/>
        </p:spPr>
        <p:txBody>
          <a:bodyPr/>
          <a:lstStyle/>
          <a:p>
            <a:endParaRPr lang="en-CA" dirty="0" smtClean="0">
              <a:latin typeface="Arial" pitchFamily="34" charset="0"/>
            </a:endParaRPr>
          </a:p>
        </p:txBody>
      </p:sp>
      <p:sp>
        <p:nvSpPr>
          <p:cNvPr id="154628"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98D532F3-B6FD-40DA-B914-5FD77809C29F}" type="slidenum">
              <a:rPr lang="en-GB" smtClean="0">
                <a:solidFill>
                  <a:srgbClr val="000000"/>
                </a:solidFill>
              </a:rPr>
              <a:pPr eaLnBrk="0" hangingPunct="0">
                <a:buSzPct val="100000"/>
                <a:buFont typeface="Arial" pitchFamily="34" charset="0"/>
                <a:buNone/>
              </a:pPr>
              <a:t>62</a:t>
            </a:fld>
            <a:endParaRPr lang="en-GB" smtClean="0">
              <a:solidFill>
                <a:srgbClr val="000000"/>
              </a:solidFill>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63</a:t>
            </a:fld>
            <a:endParaRPr lang="en-US"/>
          </a:p>
        </p:txBody>
      </p:sp>
    </p:spTree>
    <p:extLst>
      <p:ext uri="{BB962C8B-B14F-4D97-AF65-F5344CB8AC3E}">
        <p14:creationId xmlns:p14="http://schemas.microsoft.com/office/powerpoint/2010/main" val="9088742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latin typeface="Arial" pitchFamily="34" charset="0"/>
              </a:rPr>
              <a:t>DIAPOSITIVA ESCONDIDA</a:t>
            </a:r>
          </a:p>
          <a:p>
            <a:endParaRPr lang="en-GB" b="1" i="1" dirty="0">
              <a:solidFill>
                <a:srgbClr val="000000"/>
              </a:solidFill>
              <a:latin typeface="Arial" pitchFamily="34" charset="0"/>
              <a:ea typeface="ＭＳ Ｐゴシック" pitchFamily="34" charset="-128"/>
            </a:endParaRPr>
          </a:p>
          <a:p>
            <a:r>
              <a:rPr lang="en-GB" b="1" i="1" dirty="0" smtClean="0">
                <a:solidFill>
                  <a:srgbClr val="000000"/>
                </a:solidFill>
                <a:latin typeface="Arial" pitchFamily="34" charset="0"/>
                <a:ea typeface="ＭＳ Ｐゴシック" pitchFamily="34" charset="-128"/>
              </a:rPr>
              <a:t>REVISAR ...</a:t>
            </a:r>
            <a:r>
              <a:rPr lang="en-GB" dirty="0" smtClean="0">
                <a:solidFill>
                  <a:srgbClr val="000000"/>
                </a:solidFill>
                <a:latin typeface="Arial" pitchFamily="34" charset="0"/>
                <a:ea typeface="ＭＳ Ｐゴシック" pitchFamily="34" charset="-128"/>
              </a:rPr>
              <a:t> INSTRUCCIONES.:</a:t>
            </a:r>
          </a:p>
          <a:p>
            <a:pPr>
              <a:buFontTx/>
              <a:buChar char="•"/>
            </a:pPr>
            <a:r>
              <a:rPr lang="en-GB" dirty="0" smtClean="0">
                <a:solidFill>
                  <a:srgbClr val="000000"/>
                </a:solidFill>
                <a:latin typeface="Arial" pitchFamily="34" charset="0"/>
                <a:ea typeface="ＭＳ Ｐゴシック" pitchFamily="34" charset="-128"/>
              </a:rPr>
              <a:t> Dar dos </a:t>
            </a:r>
            <a:r>
              <a:rPr lang="en-GB" dirty="0" err="1" smtClean="0">
                <a:solidFill>
                  <a:srgbClr val="000000"/>
                </a:solidFill>
                <a:latin typeface="Arial" pitchFamily="34" charset="0"/>
                <a:ea typeface="ＭＳ Ｐゴシック" pitchFamily="34" charset="-128"/>
              </a:rPr>
              <a:t>minutos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considerar</a:t>
            </a:r>
            <a:endParaRPr lang="en-GB" dirty="0" smtClean="0">
              <a:solidFill>
                <a:srgbClr val="000000"/>
              </a:solidFill>
              <a:latin typeface="Arial" pitchFamily="34" charset="0"/>
              <a:ea typeface="ＭＳ Ｐゴシック" pitchFamily="34" charset="-128"/>
            </a:endParaRPr>
          </a:p>
          <a:p>
            <a:pPr>
              <a:buFontTx/>
              <a:buChar char="•"/>
            </a:pP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Solicitar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ejemplos</a:t>
            </a:r>
            <a:r>
              <a:rPr lang="en-GB" dirty="0" smtClean="0">
                <a:solidFill>
                  <a:srgbClr val="000000"/>
                </a:solidFill>
                <a:latin typeface="Arial" pitchFamily="34" charset="0"/>
                <a:ea typeface="ＭＳ Ｐゴシック" pitchFamily="34" charset="-128"/>
              </a:rPr>
              <a:t>.</a:t>
            </a:r>
          </a:p>
          <a:p>
            <a:pPr>
              <a:buFont typeface="Calibri" pitchFamily="34" charset="0"/>
              <a:buAutoNum type="arabicPeriod"/>
            </a:pP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Por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ejemplo</a:t>
            </a:r>
            <a:r>
              <a:rPr lang="en-GB" dirty="0" smtClean="0">
                <a:solidFill>
                  <a:srgbClr val="000000"/>
                </a:solidFill>
                <a:latin typeface="Arial" pitchFamily="34" charset="0"/>
                <a:ea typeface="ＭＳ Ｐゴシック" pitchFamily="34" charset="-128"/>
              </a:rPr>
              <a:t>, no </a:t>
            </a:r>
            <a:r>
              <a:rPr lang="en-GB" dirty="0" err="1" smtClean="0">
                <a:solidFill>
                  <a:srgbClr val="000000"/>
                </a:solidFill>
                <a:latin typeface="Arial" pitchFamily="34" charset="0"/>
                <a:ea typeface="ＭＳ Ｐゴシック" pitchFamily="34" charset="-128"/>
              </a:rPr>
              <a:t>tiene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sentido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que</a:t>
            </a:r>
            <a:r>
              <a:rPr lang="en-GB" dirty="0" smtClean="0">
                <a:solidFill>
                  <a:srgbClr val="000000"/>
                </a:solidFill>
                <a:latin typeface="Arial" pitchFamily="34" charset="0"/>
                <a:ea typeface="ＭＳ Ｐゴシック" pitchFamily="34" charset="-128"/>
              </a:rPr>
              <a:t> los </a:t>
            </a:r>
            <a:r>
              <a:rPr lang="en-GB" dirty="0" err="1" smtClean="0">
                <a:solidFill>
                  <a:srgbClr val="000000"/>
                </a:solidFill>
                <a:latin typeface="Arial" pitchFamily="34" charset="0"/>
                <a:ea typeface="ＭＳ Ｐゴシック" pitchFamily="34" charset="-128"/>
              </a:rPr>
              <a:t>estándares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derechos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humanos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disponibilidad</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accesibilidad</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aceptabilidad</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calidad</a:t>
            </a:r>
            <a:r>
              <a:rPr lang="en-GB" dirty="0" smtClean="0">
                <a:solidFill>
                  <a:srgbClr val="000000"/>
                </a:solidFill>
                <a:latin typeface="Arial" pitchFamily="34" charset="0"/>
                <a:ea typeface="ＭＳ Ｐゴシック" pitchFamily="34" charset="-128"/>
              </a:rPr>
              <a:t> se </a:t>
            </a:r>
            <a:r>
              <a:rPr lang="en-GB" dirty="0" err="1" smtClean="0">
                <a:solidFill>
                  <a:srgbClr val="000000"/>
                </a:solidFill>
                <a:latin typeface="Arial" pitchFamily="34" charset="0"/>
                <a:ea typeface="ＭＳ Ｐゴシック" pitchFamily="34" charset="-128"/>
              </a:rPr>
              <a:t>reflejen</a:t>
            </a:r>
            <a:r>
              <a:rPr lang="en-GB" dirty="0" smtClean="0">
                <a:solidFill>
                  <a:srgbClr val="000000"/>
                </a:solidFill>
                <a:latin typeface="Arial" pitchFamily="34" charset="0"/>
                <a:ea typeface="ＭＳ Ｐゴシック" pitchFamily="34" charset="-128"/>
              </a:rPr>
              <a:t> en </a:t>
            </a:r>
            <a:r>
              <a:rPr lang="en-GB" dirty="0" err="1" smtClean="0">
                <a:solidFill>
                  <a:srgbClr val="000000"/>
                </a:solidFill>
                <a:latin typeface="Arial" pitchFamily="34" charset="0"/>
                <a:ea typeface="ＭＳ Ｐゴシック" pitchFamily="34" charset="-128"/>
              </a:rPr>
              <a:t>esos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indicadores</a:t>
            </a:r>
            <a:r>
              <a:rPr lang="en-GB" dirty="0" smtClean="0">
                <a:solidFill>
                  <a:srgbClr val="000000"/>
                </a:solidFill>
                <a:latin typeface="Arial" pitchFamily="34" charset="0"/>
                <a:ea typeface="ＭＳ Ｐゴシック" pitchFamily="34" charset="-128"/>
              </a:rPr>
              <a:t>? De lo </a:t>
            </a:r>
            <a:r>
              <a:rPr lang="en-GB" dirty="0" err="1" smtClean="0">
                <a:solidFill>
                  <a:srgbClr val="000000"/>
                </a:solidFill>
                <a:latin typeface="Arial" pitchFamily="34" charset="0"/>
                <a:ea typeface="ＭＳ Ｐゴシック" pitchFamily="34" charset="-128"/>
              </a:rPr>
              <a:t>contrario</a:t>
            </a:r>
            <a:r>
              <a:rPr lang="en-GB" dirty="0" smtClean="0">
                <a:solidFill>
                  <a:srgbClr val="000000"/>
                </a:solidFill>
                <a:latin typeface="Arial" pitchFamily="34" charset="0"/>
                <a:ea typeface="ＭＳ Ｐゴシック" pitchFamily="34" charset="-128"/>
              </a:rPr>
              <a:t>, no </a:t>
            </a:r>
            <a:r>
              <a:rPr lang="en-GB" dirty="0" err="1" smtClean="0">
                <a:solidFill>
                  <a:srgbClr val="000000"/>
                </a:solidFill>
                <a:latin typeface="Arial" pitchFamily="34" charset="0"/>
                <a:ea typeface="ＭＳ Ｐゴシック" pitchFamily="34" charset="-128"/>
              </a:rPr>
              <a:t>podremos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saber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cómo</a:t>
            </a:r>
            <a:r>
              <a:rPr lang="en-GB" dirty="0" smtClean="0">
                <a:solidFill>
                  <a:srgbClr val="000000"/>
                </a:solidFill>
                <a:latin typeface="Arial" pitchFamily="34" charset="0"/>
                <a:ea typeface="ＭＳ Ｐゴシック" pitchFamily="34" charset="-128"/>
              </a:rPr>
              <a:t> ha </a:t>
            </a:r>
            <a:r>
              <a:rPr lang="en-GB" dirty="0" err="1" smtClean="0">
                <a:solidFill>
                  <a:srgbClr val="000000"/>
                </a:solidFill>
                <a:latin typeface="Arial" pitchFamily="34" charset="0"/>
                <a:ea typeface="ＭＳ Ｐゴシック" pitchFamily="34" charset="-128"/>
              </a:rPr>
              <a:t>variado</a:t>
            </a:r>
            <a:r>
              <a:rPr lang="en-GB" dirty="0" smtClean="0">
                <a:solidFill>
                  <a:srgbClr val="000000"/>
                </a:solidFill>
                <a:latin typeface="Arial" pitchFamily="34" charset="0"/>
                <a:ea typeface="ＭＳ Ｐゴシック" pitchFamily="34" charset="-128"/>
              </a:rPr>
              <a:t> la </a:t>
            </a:r>
            <a:r>
              <a:rPr lang="en-GB" dirty="0" err="1" smtClean="0">
                <a:solidFill>
                  <a:srgbClr val="000000"/>
                </a:solidFill>
                <a:latin typeface="Arial" pitchFamily="34" charset="0"/>
                <a:ea typeface="ＭＳ Ｐゴシック" pitchFamily="34" charset="-128"/>
              </a:rPr>
              <a:t>tasa</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uso</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anticonceptivos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Una</a:t>
            </a:r>
            <a:r>
              <a:rPr lang="en-GB" dirty="0" smtClean="0">
                <a:solidFill>
                  <a:srgbClr val="000000"/>
                </a:solidFill>
                <a:latin typeface="Arial" pitchFamily="34" charset="0"/>
                <a:ea typeface="ＭＳ Ｐゴシック" pitchFamily="34" charset="-128"/>
              </a:rPr>
              <a:t> mayor </a:t>
            </a:r>
            <a:r>
              <a:rPr lang="en-GB" dirty="0" err="1" smtClean="0">
                <a:solidFill>
                  <a:srgbClr val="000000"/>
                </a:solidFill>
                <a:latin typeface="Arial" pitchFamily="34" charset="0"/>
                <a:ea typeface="ＭＳ Ｐゴシック" pitchFamily="34" charset="-128"/>
              </a:rPr>
              <a:t>prevalencia</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anticonceptivos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puede</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indicar</a:t>
            </a:r>
            <a:r>
              <a:rPr lang="en-GB" dirty="0" smtClean="0">
                <a:solidFill>
                  <a:srgbClr val="000000"/>
                </a:solidFill>
                <a:latin typeface="Arial" pitchFamily="34" charset="0"/>
                <a:ea typeface="ＭＳ Ｐゴシック" pitchFamily="34" charset="-128"/>
              </a:rPr>
              <a:t> un </a:t>
            </a:r>
            <a:r>
              <a:rPr lang="en-GB" dirty="0" err="1" smtClean="0">
                <a:solidFill>
                  <a:srgbClr val="000000"/>
                </a:solidFill>
                <a:latin typeface="Arial" pitchFamily="34" charset="0"/>
                <a:ea typeface="ＭＳ Ｐゴシック" pitchFamily="34" charset="-128"/>
              </a:rPr>
              <a:t>aumento</a:t>
            </a:r>
            <a:r>
              <a:rPr lang="en-GB" dirty="0" smtClean="0">
                <a:solidFill>
                  <a:srgbClr val="000000"/>
                </a:solidFill>
                <a:latin typeface="Arial" pitchFamily="34" charset="0"/>
                <a:ea typeface="ＭＳ Ｐゴシック" pitchFamily="34" charset="-128"/>
              </a:rPr>
              <a:t> de la </a:t>
            </a:r>
            <a:r>
              <a:rPr lang="en-GB" dirty="0" err="1" smtClean="0">
                <a:solidFill>
                  <a:srgbClr val="000000"/>
                </a:solidFill>
                <a:latin typeface="Arial" pitchFamily="34" charset="0"/>
                <a:ea typeface="ＭＳ Ｐゴシック" pitchFamily="34" charset="-128"/>
              </a:rPr>
              <a:t>esterilización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forzada</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por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ejemplo</a:t>
            </a:r>
            <a:r>
              <a:rPr lang="en-GB" dirty="0" smtClean="0">
                <a:solidFill>
                  <a:srgbClr val="000000"/>
                </a:solidFill>
                <a:latin typeface="Arial" pitchFamily="34" charset="0"/>
                <a:ea typeface="ＭＳ Ｐゴシック" pitchFamily="34" charset="-128"/>
              </a:rPr>
              <a:t>. </a:t>
            </a:r>
          </a:p>
          <a:p>
            <a:pPr>
              <a:buFont typeface="Calibri" pitchFamily="34" charset="0"/>
              <a:buAutoNum type="arabicPeriod"/>
            </a:pP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Qué</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pasa</a:t>
            </a:r>
            <a:r>
              <a:rPr lang="en-GB" dirty="0" smtClean="0">
                <a:solidFill>
                  <a:srgbClr val="000000"/>
                </a:solidFill>
                <a:latin typeface="Arial" pitchFamily="34" charset="0"/>
                <a:ea typeface="ＭＳ Ｐゴシック" pitchFamily="34" charset="-128"/>
              </a:rPr>
              <a:t> con los </a:t>
            </a:r>
            <a:r>
              <a:rPr lang="en-GB" dirty="0" err="1" smtClean="0">
                <a:solidFill>
                  <a:srgbClr val="000000"/>
                </a:solidFill>
                <a:latin typeface="Arial" pitchFamily="34" charset="0"/>
                <a:ea typeface="ＭＳ Ｐゴシック" pitchFamily="34" charset="-128"/>
              </a:rPr>
              <a:t>principios</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igualdad</a:t>
            </a:r>
            <a:r>
              <a:rPr lang="en-GB" dirty="0" smtClean="0">
                <a:solidFill>
                  <a:srgbClr val="000000"/>
                </a:solidFill>
                <a:latin typeface="Arial" pitchFamily="34" charset="0"/>
                <a:ea typeface="ＭＳ Ｐゴシック" pitchFamily="34" charset="-128"/>
              </a:rPr>
              <a:t> o no </a:t>
            </a:r>
            <a:r>
              <a:rPr lang="en-GB" dirty="0" err="1" smtClean="0">
                <a:solidFill>
                  <a:srgbClr val="000000"/>
                </a:solidFill>
                <a:latin typeface="Arial" pitchFamily="34" charset="0"/>
                <a:ea typeface="ＭＳ Ｐゴシック" pitchFamily="34" charset="-128"/>
              </a:rPr>
              <a:t>discriminación</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Cómo</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sabemos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si</a:t>
            </a:r>
            <a:r>
              <a:rPr lang="en-GB" dirty="0" smtClean="0">
                <a:solidFill>
                  <a:srgbClr val="000000"/>
                </a:solidFill>
                <a:latin typeface="Arial" pitchFamily="34" charset="0"/>
                <a:ea typeface="ＭＳ Ｐゴシック" pitchFamily="34" charset="-128"/>
              </a:rPr>
              <a:t> la </a:t>
            </a:r>
            <a:r>
              <a:rPr lang="en-GB" dirty="0" err="1" smtClean="0">
                <a:solidFill>
                  <a:srgbClr val="000000"/>
                </a:solidFill>
                <a:latin typeface="Arial" pitchFamily="34" charset="0"/>
                <a:ea typeface="ＭＳ Ｐゴシック" pitchFamily="34" charset="-128"/>
              </a:rPr>
              <a:t>proporción</a:t>
            </a:r>
            <a:r>
              <a:rPr lang="en-GB" dirty="0" smtClean="0">
                <a:solidFill>
                  <a:srgbClr val="000000"/>
                </a:solidFill>
                <a:latin typeface="Arial" pitchFamily="34" charset="0"/>
                <a:ea typeface="ＭＳ Ｐゴシック" pitchFamily="34" charset="-128"/>
              </a:rPr>
              <a:t> de </a:t>
            </a:r>
            <a:r>
              <a:rPr lang="en-GB" dirty="0" err="1" smtClean="0">
                <a:solidFill>
                  <a:srgbClr val="000000"/>
                </a:solidFill>
                <a:latin typeface="Arial" pitchFamily="34" charset="0"/>
                <a:ea typeface="ＭＳ Ｐゴシック" pitchFamily="34" charset="-128"/>
              </a:rPr>
              <a:t>partos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atendidos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por</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parteras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capacitadas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está</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incluyendo</a:t>
            </a:r>
            <a:r>
              <a:rPr lang="en-GB" dirty="0" smtClean="0">
                <a:solidFill>
                  <a:srgbClr val="000000"/>
                </a:solidFill>
                <a:latin typeface="Arial" pitchFamily="34" charset="0"/>
                <a:ea typeface="ＭＳ Ｐゴシック" pitchFamily="34" charset="-128"/>
              </a:rPr>
              <a:t> a los </a:t>
            </a:r>
            <a:r>
              <a:rPr lang="en-GB" dirty="0" err="1" smtClean="0">
                <a:solidFill>
                  <a:srgbClr val="000000"/>
                </a:solidFill>
                <a:latin typeface="Arial" pitchFamily="34" charset="0"/>
                <a:ea typeface="ＭＳ Ｐゴシック" pitchFamily="34" charset="-128"/>
              </a:rPr>
              <a:t>grupos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más</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marginados</a:t>
            </a:r>
            <a:r>
              <a:rPr lang="en-GB" dirty="0" smtClean="0">
                <a:solidFill>
                  <a:srgbClr val="000000"/>
                </a:solidFill>
                <a:latin typeface="Arial" pitchFamily="34" charset="0"/>
                <a:ea typeface="ＭＳ Ｐゴシック" pitchFamily="34" charset="-128"/>
              </a:rPr>
              <a:t> en el </a:t>
            </a:r>
            <a:r>
              <a:rPr lang="en-GB" dirty="0" err="1" smtClean="0">
                <a:solidFill>
                  <a:srgbClr val="000000"/>
                </a:solidFill>
                <a:latin typeface="Arial" pitchFamily="34" charset="0"/>
                <a:ea typeface="ＭＳ Ｐゴシック" pitchFamily="34" charset="-128"/>
              </a:rPr>
              <a:t>país</a:t>
            </a:r>
            <a:r>
              <a:rPr lang="en-GB" dirty="0" smtClean="0">
                <a:solidFill>
                  <a:srgbClr val="000000"/>
                </a:solidFill>
                <a:latin typeface="Arial" pitchFamily="34" charset="0"/>
                <a:ea typeface="ＭＳ Ｐゴシック" pitchFamily="34" charset="-128"/>
              </a:rPr>
              <a:t>? Y </a:t>
            </a:r>
            <a:r>
              <a:rPr lang="en-GB" dirty="0" err="1" smtClean="0">
                <a:solidFill>
                  <a:srgbClr val="000000"/>
                </a:solidFill>
                <a:latin typeface="Arial" pitchFamily="34" charset="0"/>
                <a:ea typeface="ＭＳ Ｐゴシック" pitchFamily="34" charset="-128"/>
              </a:rPr>
              <a:t>así</a:t>
            </a:r>
            <a:r>
              <a:rPr lang="en-GB" dirty="0" smtClean="0">
                <a:solidFill>
                  <a:srgbClr val="000000"/>
                </a:solidFill>
                <a:latin typeface="Arial" pitchFamily="34" charset="0"/>
                <a:ea typeface="ＭＳ Ｐゴシック" pitchFamily="34" charset="-128"/>
              </a:rPr>
              <a:t> </a:t>
            </a:r>
            <a:r>
              <a:rPr lang="en-GB" dirty="0" err="1" smtClean="0">
                <a:solidFill>
                  <a:srgbClr val="000000"/>
                </a:solidFill>
                <a:latin typeface="Arial" pitchFamily="34" charset="0"/>
                <a:ea typeface="ＭＳ Ｐゴシック" pitchFamily="34" charset="-128"/>
              </a:rPr>
              <a:t>sucesivamente</a:t>
            </a:r>
            <a:r>
              <a:rPr lang="en-GB" dirty="0" smtClean="0">
                <a:solidFill>
                  <a:srgbClr val="000000"/>
                </a:solidFill>
                <a:latin typeface="Arial" pitchFamily="34" charset="0"/>
                <a:ea typeface="ＭＳ Ｐゴシック" pitchFamily="34" charset="-128"/>
              </a:rPr>
              <a:t> ...</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64</a:t>
            </a:fld>
            <a:endParaRPr lang="en-US"/>
          </a:p>
        </p:txBody>
      </p:sp>
    </p:spTree>
    <p:extLst>
      <p:ext uri="{BB962C8B-B14F-4D97-AF65-F5344CB8AC3E}">
        <p14:creationId xmlns:p14="http://schemas.microsoft.com/office/powerpoint/2010/main" val="2570113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0"/>
              </a:spcBef>
            </a:pPr>
            <a:r>
              <a:rPr lang="en-US" sz="800" dirty="0" smtClean="0">
                <a:solidFill>
                  <a:srgbClr val="000000"/>
                </a:solidFill>
                <a:sym typeface="Wingdings" pitchFamily="2" charset="2"/>
              </a:rPr>
              <a:t>EBDH </a:t>
            </a:r>
            <a:r>
              <a:rPr lang="en-US" sz="800" dirty="0" err="1" smtClean="0">
                <a:solidFill>
                  <a:srgbClr val="000000"/>
                </a:solidFill>
                <a:sym typeface="Wingdings" pitchFamily="2" charset="2"/>
              </a:rPr>
              <a:t>ayuda</a:t>
            </a:r>
            <a:r>
              <a:rPr lang="en-US" sz="800" dirty="0" smtClean="0">
                <a:solidFill>
                  <a:srgbClr val="000000"/>
                </a:solidFill>
                <a:sym typeface="Wingdings" pitchFamily="2" charset="2"/>
              </a:rPr>
              <a:t> a responder a </a:t>
            </a:r>
            <a:r>
              <a:rPr lang="en-US" sz="800" dirty="0" err="1" smtClean="0">
                <a:solidFill>
                  <a:srgbClr val="000000"/>
                </a:solidFill>
                <a:sym typeface="Wingdings" pitchFamily="2" charset="2"/>
              </a:rPr>
              <a:t>las</a:t>
            </a:r>
            <a:r>
              <a:rPr lang="en-US" sz="800" dirty="0" smtClean="0">
                <a:solidFill>
                  <a:srgbClr val="000000"/>
                </a:solidFill>
                <a:sym typeface="Wingdings" pitchFamily="2" charset="2"/>
              </a:rPr>
              <a:t> </a:t>
            </a:r>
            <a:r>
              <a:rPr lang="en-US" sz="800" dirty="0" err="1" smtClean="0">
                <a:solidFill>
                  <a:srgbClr val="000000"/>
                </a:solidFill>
                <a:sym typeface="Wingdings" pitchFamily="2" charset="2"/>
              </a:rPr>
              <a:t>cuatro</a:t>
            </a:r>
            <a:r>
              <a:rPr lang="en-US" sz="800" dirty="0" smtClean="0">
                <a:solidFill>
                  <a:srgbClr val="000000"/>
                </a:solidFill>
                <a:sym typeface="Wingdings" pitchFamily="2" charset="2"/>
              </a:rPr>
              <a:t> </a:t>
            </a:r>
            <a:r>
              <a:rPr lang="en-US" sz="800" dirty="0" err="1" smtClean="0">
                <a:solidFill>
                  <a:srgbClr val="000000"/>
                </a:solidFill>
                <a:sym typeface="Wingdings" pitchFamily="2" charset="2"/>
              </a:rPr>
              <a:t>preguntas</a:t>
            </a:r>
            <a:r>
              <a:rPr lang="en-US" sz="800" dirty="0" smtClean="0">
                <a:solidFill>
                  <a:srgbClr val="000000"/>
                </a:solidFill>
                <a:sym typeface="Wingdings" pitchFamily="2" charset="2"/>
              </a:rPr>
              <a:t> clave:</a:t>
            </a:r>
          </a:p>
          <a:p>
            <a:pPr>
              <a:lnSpc>
                <a:spcPct val="80000"/>
              </a:lnSpc>
              <a:spcBef>
                <a:spcPct val="0"/>
              </a:spcBef>
            </a:pPr>
            <a:endParaRPr lang="en-US" sz="800" dirty="0" smtClean="0">
              <a:solidFill>
                <a:srgbClr val="000000"/>
              </a:solidFill>
              <a:sym typeface="Wingdings" pitchFamily="2" charset="2"/>
            </a:endParaRPr>
          </a:p>
          <a:p>
            <a:pPr>
              <a:lnSpc>
                <a:spcPct val="80000"/>
              </a:lnSpc>
              <a:spcBef>
                <a:spcPct val="0"/>
              </a:spcBef>
            </a:pPr>
            <a:r>
              <a:rPr lang="en-US" sz="800" dirty="0" smtClean="0">
                <a:solidFill>
                  <a:srgbClr val="000000"/>
                </a:solidFill>
                <a:sym typeface="Wingdings" pitchFamily="2" charset="2"/>
              </a:rPr>
              <a:t></a:t>
            </a:r>
            <a:r>
              <a:rPr lang="en-US" sz="800" u="sng" dirty="0" smtClean="0">
                <a:solidFill>
                  <a:srgbClr val="FF0000"/>
                </a:solidFill>
              </a:rPr>
              <a:t> ¿</a:t>
            </a:r>
            <a:r>
              <a:rPr lang="en-US" sz="800" u="sng" dirty="0" err="1" smtClean="0">
                <a:solidFill>
                  <a:srgbClr val="FF0000"/>
                </a:solidFill>
              </a:rPr>
              <a:t>Quién</a:t>
            </a:r>
            <a:r>
              <a:rPr lang="en-US" sz="800" dirty="0" smtClean="0">
                <a:solidFill>
                  <a:srgbClr val="000000"/>
                </a:solidFill>
              </a:rPr>
              <a:t> se ha </a:t>
            </a:r>
            <a:r>
              <a:rPr lang="en-US" sz="800" dirty="0" err="1" smtClean="0">
                <a:solidFill>
                  <a:srgbClr val="000000"/>
                </a:solidFill>
              </a:rPr>
              <a:t>quedado</a:t>
            </a:r>
            <a:r>
              <a:rPr lang="en-US" sz="800" dirty="0" smtClean="0">
                <a:solidFill>
                  <a:srgbClr val="000000"/>
                </a:solidFill>
              </a:rPr>
              <a:t> </a:t>
            </a:r>
            <a:r>
              <a:rPr lang="en-US" sz="800" dirty="0" err="1" smtClean="0">
                <a:solidFill>
                  <a:srgbClr val="000000"/>
                </a:solidFill>
              </a:rPr>
              <a:t>atrás</a:t>
            </a:r>
            <a:r>
              <a:rPr lang="en-US" sz="800" dirty="0" smtClean="0">
                <a:solidFill>
                  <a:srgbClr val="000000"/>
                </a:solidFill>
              </a:rPr>
              <a:t> y </a:t>
            </a:r>
            <a:r>
              <a:rPr lang="en-US" sz="800" dirty="0" err="1" smtClean="0">
                <a:solidFill>
                  <a:srgbClr val="000000"/>
                </a:solidFill>
              </a:rPr>
              <a:t>por</a:t>
            </a:r>
            <a:r>
              <a:rPr lang="en-US" sz="800" dirty="0" smtClean="0">
                <a:solidFill>
                  <a:srgbClr val="000000"/>
                </a:solidFill>
              </a:rPr>
              <a:t> </a:t>
            </a:r>
            <a:r>
              <a:rPr lang="en-US" sz="800" dirty="0" err="1" smtClean="0">
                <a:solidFill>
                  <a:srgbClr val="000000"/>
                </a:solidFill>
              </a:rPr>
              <a:t>qué</a:t>
            </a:r>
            <a:r>
              <a:rPr lang="en-US" sz="800" dirty="0" smtClean="0">
                <a:solidFill>
                  <a:srgbClr val="000000"/>
                </a:solidFill>
              </a:rPr>
              <a:t>?</a:t>
            </a:r>
          </a:p>
          <a:p>
            <a:pPr>
              <a:lnSpc>
                <a:spcPct val="80000"/>
              </a:lnSpc>
              <a:spcBef>
                <a:spcPct val="0"/>
              </a:spcBef>
            </a:pPr>
            <a:r>
              <a:rPr lang="en-US" sz="800" dirty="0" smtClean="0">
                <a:solidFill>
                  <a:srgbClr val="000000"/>
                </a:solidFill>
              </a:rPr>
              <a:t>Los </a:t>
            </a:r>
            <a:r>
              <a:rPr lang="en-US" sz="800" dirty="0" err="1" smtClean="0">
                <a:solidFill>
                  <a:srgbClr val="000000"/>
                </a:solidFill>
              </a:rPr>
              <a:t>estándares</a:t>
            </a:r>
            <a:r>
              <a:rPr lang="en-US" sz="800" dirty="0" smtClean="0">
                <a:solidFill>
                  <a:srgbClr val="000000"/>
                </a:solidFill>
              </a:rPr>
              <a:t> de </a:t>
            </a:r>
            <a:r>
              <a:rPr lang="en-US" sz="800" dirty="0" err="1" smtClean="0">
                <a:solidFill>
                  <a:srgbClr val="000000"/>
                </a:solidFill>
              </a:rPr>
              <a:t>derechos</a:t>
            </a:r>
            <a:r>
              <a:rPr lang="en-US" sz="800" dirty="0" smtClean="0">
                <a:solidFill>
                  <a:srgbClr val="000000"/>
                </a:solidFill>
              </a:rPr>
              <a:t> </a:t>
            </a:r>
            <a:r>
              <a:rPr lang="en-US" sz="800" dirty="0" err="1" smtClean="0">
                <a:solidFill>
                  <a:srgbClr val="000000"/>
                </a:solidFill>
              </a:rPr>
              <a:t>humanos</a:t>
            </a:r>
            <a:r>
              <a:rPr lang="en-US" sz="800" dirty="0" smtClean="0">
                <a:solidFill>
                  <a:srgbClr val="000000"/>
                </a:solidFill>
              </a:rPr>
              <a:t> son un </a:t>
            </a:r>
            <a:r>
              <a:rPr lang="en-US" sz="800" dirty="0" err="1" smtClean="0">
                <a:solidFill>
                  <a:srgbClr val="000000"/>
                </a:solidFill>
              </a:rPr>
              <a:t>mínimo</a:t>
            </a:r>
            <a:r>
              <a:rPr lang="en-US" sz="800" dirty="0" smtClean="0">
                <a:solidFill>
                  <a:srgbClr val="000000"/>
                </a:solidFill>
              </a:rPr>
              <a:t> en la </a:t>
            </a:r>
            <a:r>
              <a:rPr lang="en-US" sz="800" dirty="0" err="1" smtClean="0">
                <a:solidFill>
                  <a:srgbClr val="000000"/>
                </a:solidFill>
              </a:rPr>
              <a:t>práctica</a:t>
            </a:r>
            <a:r>
              <a:rPr lang="en-US" sz="800" dirty="0" smtClean="0">
                <a:solidFill>
                  <a:srgbClr val="000000"/>
                </a:solidFill>
              </a:rPr>
              <a:t> y </a:t>
            </a:r>
            <a:r>
              <a:rPr lang="en-US" sz="800" dirty="0" err="1" smtClean="0">
                <a:solidFill>
                  <a:srgbClr val="000000"/>
                </a:solidFill>
              </a:rPr>
              <a:t>una</a:t>
            </a:r>
            <a:r>
              <a:rPr lang="en-US" sz="800" dirty="0" smtClean="0">
                <a:solidFill>
                  <a:srgbClr val="000000"/>
                </a:solidFill>
              </a:rPr>
              <a:t> </a:t>
            </a:r>
            <a:r>
              <a:rPr lang="en-US" sz="800" dirty="0" err="1" smtClean="0">
                <a:solidFill>
                  <a:srgbClr val="000000"/>
                </a:solidFill>
              </a:rPr>
              <a:t>medida</a:t>
            </a:r>
            <a:r>
              <a:rPr lang="en-US" sz="800" dirty="0" smtClean="0">
                <a:solidFill>
                  <a:srgbClr val="000000"/>
                </a:solidFill>
              </a:rPr>
              <a:t> del </a:t>
            </a:r>
            <a:r>
              <a:rPr lang="en-US" sz="800" dirty="0" err="1" smtClean="0">
                <a:solidFill>
                  <a:srgbClr val="000000"/>
                </a:solidFill>
              </a:rPr>
              <a:t>éxito</a:t>
            </a:r>
            <a:r>
              <a:rPr lang="en-US" sz="800" dirty="0" smtClean="0">
                <a:solidFill>
                  <a:srgbClr val="000000"/>
                </a:solidFill>
              </a:rPr>
              <a:t> (</a:t>
            </a:r>
            <a:r>
              <a:rPr lang="en-US" sz="800" dirty="0" err="1" smtClean="0">
                <a:solidFill>
                  <a:srgbClr val="000000"/>
                </a:solidFill>
              </a:rPr>
              <a:t>como</a:t>
            </a:r>
            <a:r>
              <a:rPr lang="en-US" sz="800" dirty="0" smtClean="0">
                <a:solidFill>
                  <a:srgbClr val="000000"/>
                </a:solidFill>
              </a:rPr>
              <a:t> la </a:t>
            </a:r>
            <a:r>
              <a:rPr lang="en-US" sz="800" dirty="0" err="1" smtClean="0">
                <a:solidFill>
                  <a:srgbClr val="000000"/>
                </a:solidFill>
              </a:rPr>
              <a:t>Declaración</a:t>
            </a:r>
            <a:r>
              <a:rPr lang="en-US" sz="800" dirty="0" smtClean="0">
                <a:solidFill>
                  <a:srgbClr val="000000"/>
                </a:solidFill>
              </a:rPr>
              <a:t> Universal), </a:t>
            </a:r>
            <a:r>
              <a:rPr lang="en-US" sz="800" dirty="0" err="1" smtClean="0">
                <a:solidFill>
                  <a:srgbClr val="000000"/>
                </a:solidFill>
              </a:rPr>
              <a:t>que</a:t>
            </a:r>
            <a:r>
              <a:rPr lang="en-US" sz="800" dirty="0" smtClean="0">
                <a:solidFill>
                  <a:srgbClr val="000000"/>
                </a:solidFill>
              </a:rPr>
              <a:t> son </a:t>
            </a:r>
            <a:r>
              <a:rPr lang="en-US" sz="800" dirty="0" err="1" smtClean="0">
                <a:solidFill>
                  <a:srgbClr val="000000"/>
                </a:solidFill>
              </a:rPr>
              <a:t>necesarios</a:t>
            </a:r>
            <a:r>
              <a:rPr lang="en-US" sz="800" dirty="0" smtClean="0">
                <a:solidFill>
                  <a:srgbClr val="000000"/>
                </a:solidFill>
              </a:rPr>
              <a:t> </a:t>
            </a:r>
            <a:r>
              <a:rPr lang="en-US" sz="800" dirty="0" err="1" smtClean="0">
                <a:solidFill>
                  <a:srgbClr val="000000"/>
                </a:solidFill>
              </a:rPr>
              <a:t>para</a:t>
            </a:r>
            <a:r>
              <a:rPr lang="en-US" sz="800" dirty="0" smtClean="0">
                <a:solidFill>
                  <a:srgbClr val="000000"/>
                </a:solidFill>
              </a:rPr>
              <a:t> </a:t>
            </a:r>
            <a:r>
              <a:rPr lang="en-US" sz="800" dirty="0" err="1" smtClean="0">
                <a:solidFill>
                  <a:srgbClr val="000000"/>
                </a:solidFill>
              </a:rPr>
              <a:t>ampliar</a:t>
            </a:r>
            <a:r>
              <a:rPr lang="en-US" sz="800" dirty="0" smtClean="0">
                <a:solidFill>
                  <a:srgbClr val="000000"/>
                </a:solidFill>
              </a:rPr>
              <a:t> </a:t>
            </a:r>
            <a:r>
              <a:rPr lang="en-US" sz="800" dirty="0" err="1" smtClean="0">
                <a:solidFill>
                  <a:srgbClr val="000000"/>
                </a:solidFill>
              </a:rPr>
              <a:t>las</a:t>
            </a:r>
            <a:r>
              <a:rPr lang="en-US" sz="800" dirty="0" smtClean="0">
                <a:solidFill>
                  <a:srgbClr val="000000"/>
                </a:solidFill>
              </a:rPr>
              <a:t> </a:t>
            </a:r>
            <a:r>
              <a:rPr lang="en-US" sz="800" dirty="0" err="1" smtClean="0">
                <a:solidFill>
                  <a:srgbClr val="000000"/>
                </a:solidFill>
              </a:rPr>
              <a:t>libertades</a:t>
            </a:r>
            <a:r>
              <a:rPr lang="en-US" sz="800" dirty="0" smtClean="0">
                <a:solidFill>
                  <a:srgbClr val="000000"/>
                </a:solidFill>
              </a:rPr>
              <a:t> y </a:t>
            </a:r>
            <a:r>
              <a:rPr lang="en-US" sz="800" dirty="0" err="1" smtClean="0">
                <a:solidFill>
                  <a:srgbClr val="000000"/>
                </a:solidFill>
              </a:rPr>
              <a:t>las</a:t>
            </a:r>
            <a:r>
              <a:rPr lang="en-US" sz="800" dirty="0" smtClean="0">
                <a:solidFill>
                  <a:srgbClr val="000000"/>
                </a:solidFill>
              </a:rPr>
              <a:t> </a:t>
            </a:r>
            <a:r>
              <a:rPr lang="en-US" sz="800" dirty="0" err="1" smtClean="0">
                <a:solidFill>
                  <a:srgbClr val="000000"/>
                </a:solidFill>
              </a:rPr>
              <a:t>oportunidades</a:t>
            </a:r>
            <a:r>
              <a:rPr lang="en-US" sz="800" dirty="0" smtClean="0">
                <a:solidFill>
                  <a:srgbClr val="000000"/>
                </a:solidFill>
              </a:rPr>
              <a:t> </a:t>
            </a:r>
            <a:r>
              <a:rPr lang="en-US" sz="800" dirty="0" err="1" smtClean="0">
                <a:solidFill>
                  <a:srgbClr val="000000"/>
                </a:solidFill>
              </a:rPr>
              <a:t>inherentes</a:t>
            </a:r>
            <a:r>
              <a:rPr lang="en-US" sz="800" dirty="0" smtClean="0">
                <a:solidFill>
                  <a:srgbClr val="000000"/>
                </a:solidFill>
              </a:rPr>
              <a:t> al </a:t>
            </a:r>
            <a:r>
              <a:rPr lang="en-US" sz="800" dirty="0" err="1" smtClean="0">
                <a:solidFill>
                  <a:srgbClr val="000000"/>
                </a:solidFill>
              </a:rPr>
              <a:t>desarrollo</a:t>
            </a:r>
            <a:r>
              <a:rPr lang="en-US" sz="800" dirty="0" smtClean="0">
                <a:solidFill>
                  <a:srgbClr val="000000"/>
                </a:solidFill>
              </a:rPr>
              <a:t> </a:t>
            </a:r>
            <a:r>
              <a:rPr lang="en-US" sz="800" dirty="0" err="1" smtClean="0">
                <a:solidFill>
                  <a:srgbClr val="000000"/>
                </a:solidFill>
              </a:rPr>
              <a:t>humano</a:t>
            </a:r>
            <a:r>
              <a:rPr lang="en-US" sz="800" dirty="0" smtClean="0">
                <a:solidFill>
                  <a:srgbClr val="000000"/>
                </a:solidFill>
              </a:rPr>
              <a:t>. </a:t>
            </a:r>
          </a:p>
          <a:p>
            <a:pPr>
              <a:lnSpc>
                <a:spcPct val="80000"/>
              </a:lnSpc>
              <a:spcBef>
                <a:spcPct val="0"/>
              </a:spcBef>
            </a:pPr>
            <a:r>
              <a:rPr lang="en-US" sz="800" dirty="0" smtClean="0">
                <a:solidFill>
                  <a:srgbClr val="000000"/>
                </a:solidFill>
              </a:rPr>
              <a:t>El "</a:t>
            </a:r>
            <a:r>
              <a:rPr lang="en-US" sz="800" dirty="0" err="1" smtClean="0">
                <a:solidFill>
                  <a:srgbClr val="000000"/>
                </a:solidFill>
              </a:rPr>
              <a:t>por</a:t>
            </a:r>
            <a:r>
              <a:rPr lang="en-US" sz="800" dirty="0" smtClean="0">
                <a:solidFill>
                  <a:srgbClr val="000000"/>
                </a:solidFill>
              </a:rPr>
              <a:t> </a:t>
            </a:r>
            <a:r>
              <a:rPr lang="en-US" sz="800" dirty="0" err="1" smtClean="0">
                <a:solidFill>
                  <a:srgbClr val="000000"/>
                </a:solidFill>
              </a:rPr>
              <a:t>qué</a:t>
            </a:r>
            <a:r>
              <a:rPr lang="en-US" sz="800" dirty="0" smtClean="0">
                <a:solidFill>
                  <a:srgbClr val="000000"/>
                </a:solidFill>
              </a:rPr>
              <a:t>" se vincula con el </a:t>
            </a:r>
            <a:r>
              <a:rPr lang="en-US" sz="800" dirty="0" err="1" smtClean="0">
                <a:solidFill>
                  <a:srgbClr val="000000"/>
                </a:solidFill>
              </a:rPr>
              <a:t>análisis</a:t>
            </a:r>
            <a:r>
              <a:rPr lang="en-US" sz="800" dirty="0" smtClean="0">
                <a:solidFill>
                  <a:srgbClr val="000000"/>
                </a:solidFill>
              </a:rPr>
              <a:t> causal y </a:t>
            </a:r>
            <a:r>
              <a:rPr lang="en-US" sz="800" dirty="0" err="1" smtClean="0">
                <a:solidFill>
                  <a:srgbClr val="000000"/>
                </a:solidFill>
              </a:rPr>
              <a:t>nos</a:t>
            </a:r>
            <a:r>
              <a:rPr lang="en-US" sz="800" dirty="0" smtClean="0">
                <a:solidFill>
                  <a:srgbClr val="000000"/>
                </a:solidFill>
              </a:rPr>
              <a:t> </a:t>
            </a:r>
            <a:r>
              <a:rPr lang="en-US" sz="800" dirty="0" err="1" smtClean="0">
                <a:solidFill>
                  <a:srgbClr val="000000"/>
                </a:solidFill>
              </a:rPr>
              <a:t>ayudará</a:t>
            </a:r>
            <a:r>
              <a:rPr lang="en-US" sz="800" dirty="0" smtClean="0">
                <a:solidFill>
                  <a:srgbClr val="000000"/>
                </a:solidFill>
              </a:rPr>
              <a:t> a </a:t>
            </a:r>
            <a:r>
              <a:rPr lang="en-US" sz="800" dirty="0" err="1" smtClean="0">
                <a:solidFill>
                  <a:srgbClr val="000000"/>
                </a:solidFill>
              </a:rPr>
              <a:t>visualizar</a:t>
            </a:r>
            <a:r>
              <a:rPr lang="en-US" sz="800" dirty="0" smtClean="0">
                <a:solidFill>
                  <a:srgbClr val="000000"/>
                </a:solidFill>
              </a:rPr>
              <a:t> </a:t>
            </a:r>
            <a:r>
              <a:rPr lang="en-US" sz="800" dirty="0" err="1" smtClean="0">
                <a:solidFill>
                  <a:srgbClr val="000000"/>
                </a:solidFill>
              </a:rPr>
              <a:t>cómo</a:t>
            </a:r>
            <a:r>
              <a:rPr lang="en-US" sz="800" dirty="0" smtClean="0">
                <a:solidFill>
                  <a:srgbClr val="000000"/>
                </a:solidFill>
              </a:rPr>
              <a:t> los </a:t>
            </a:r>
            <a:r>
              <a:rPr lang="en-US" sz="800" dirty="0" err="1" smtClean="0">
                <a:solidFill>
                  <a:srgbClr val="000000"/>
                </a:solidFill>
              </a:rPr>
              <a:t>principios</a:t>
            </a:r>
            <a:r>
              <a:rPr lang="en-US" sz="800" dirty="0" smtClean="0">
                <a:solidFill>
                  <a:srgbClr val="000000"/>
                </a:solidFill>
              </a:rPr>
              <a:t> de </a:t>
            </a:r>
            <a:r>
              <a:rPr lang="en-US" sz="800" dirty="0" err="1" smtClean="0">
                <a:solidFill>
                  <a:srgbClr val="000000"/>
                </a:solidFill>
              </a:rPr>
              <a:t>derechos</a:t>
            </a:r>
            <a:r>
              <a:rPr lang="en-US" sz="800" dirty="0" smtClean="0">
                <a:solidFill>
                  <a:srgbClr val="000000"/>
                </a:solidFill>
              </a:rPr>
              <a:t> </a:t>
            </a:r>
            <a:r>
              <a:rPr lang="en-US" sz="800" dirty="0" err="1" smtClean="0">
                <a:solidFill>
                  <a:srgbClr val="000000"/>
                </a:solidFill>
              </a:rPr>
              <a:t>humanos</a:t>
            </a:r>
            <a:r>
              <a:rPr lang="en-US" sz="800" dirty="0" smtClean="0">
                <a:solidFill>
                  <a:srgbClr val="000000"/>
                </a:solidFill>
              </a:rPr>
              <a:t> </a:t>
            </a:r>
            <a:r>
              <a:rPr lang="en-US" sz="800" dirty="0" err="1" smtClean="0">
                <a:solidFill>
                  <a:srgbClr val="000000"/>
                </a:solidFill>
              </a:rPr>
              <a:t>pueden</a:t>
            </a:r>
            <a:r>
              <a:rPr lang="en-US" sz="800" dirty="0" smtClean="0">
                <a:solidFill>
                  <a:srgbClr val="000000"/>
                </a:solidFill>
              </a:rPr>
              <a:t> </a:t>
            </a:r>
            <a:r>
              <a:rPr lang="en-US" sz="800" dirty="0" err="1" smtClean="0">
                <a:solidFill>
                  <a:srgbClr val="000000"/>
                </a:solidFill>
              </a:rPr>
              <a:t>ayudar</a:t>
            </a:r>
            <a:r>
              <a:rPr lang="en-US" sz="800" dirty="0" smtClean="0">
                <a:solidFill>
                  <a:srgbClr val="000000"/>
                </a:solidFill>
              </a:rPr>
              <a:t> a </a:t>
            </a:r>
            <a:r>
              <a:rPr lang="en-US" sz="800" dirty="0" err="1" smtClean="0">
                <a:solidFill>
                  <a:srgbClr val="000000"/>
                </a:solidFill>
              </a:rPr>
              <a:t>identificar</a:t>
            </a:r>
            <a:r>
              <a:rPr lang="en-US" sz="800" dirty="0" smtClean="0">
                <a:solidFill>
                  <a:srgbClr val="000000"/>
                </a:solidFill>
              </a:rPr>
              <a:t> los </a:t>
            </a:r>
            <a:r>
              <a:rPr lang="en-US" sz="800" dirty="0" err="1" smtClean="0">
                <a:solidFill>
                  <a:srgbClr val="000000"/>
                </a:solidFill>
              </a:rPr>
              <a:t>patrones</a:t>
            </a:r>
            <a:r>
              <a:rPr lang="en-US" sz="800" dirty="0" smtClean="0">
                <a:solidFill>
                  <a:srgbClr val="000000"/>
                </a:solidFill>
              </a:rPr>
              <a:t> </a:t>
            </a:r>
            <a:r>
              <a:rPr lang="en-US" sz="800" dirty="0" err="1" smtClean="0">
                <a:solidFill>
                  <a:srgbClr val="000000"/>
                </a:solidFill>
              </a:rPr>
              <a:t>persistentes</a:t>
            </a:r>
            <a:r>
              <a:rPr lang="en-US" sz="800" dirty="0" smtClean="0">
                <a:solidFill>
                  <a:srgbClr val="000000"/>
                </a:solidFill>
              </a:rPr>
              <a:t> de </a:t>
            </a:r>
            <a:r>
              <a:rPr lang="en-US" sz="800" dirty="0" err="1" smtClean="0">
                <a:solidFill>
                  <a:srgbClr val="000000"/>
                </a:solidFill>
              </a:rPr>
              <a:t>discriminación</a:t>
            </a:r>
            <a:r>
              <a:rPr lang="en-US" sz="800" dirty="0" smtClean="0">
                <a:solidFill>
                  <a:srgbClr val="000000"/>
                </a:solidFill>
              </a:rPr>
              <a:t>, la </a:t>
            </a:r>
            <a:r>
              <a:rPr lang="en-US" sz="800" dirty="0" err="1" smtClean="0">
                <a:solidFill>
                  <a:srgbClr val="000000"/>
                </a:solidFill>
              </a:rPr>
              <a:t>exclusión</a:t>
            </a:r>
            <a:r>
              <a:rPr lang="en-US" sz="800" dirty="0" smtClean="0">
                <a:solidFill>
                  <a:srgbClr val="000000"/>
                </a:solidFill>
              </a:rPr>
              <a:t>, la </a:t>
            </a:r>
            <a:r>
              <a:rPr lang="en-US" sz="800" dirty="0" err="1" smtClean="0">
                <a:solidFill>
                  <a:srgbClr val="000000"/>
                </a:solidFill>
              </a:rPr>
              <a:t>impunidad</a:t>
            </a:r>
            <a:r>
              <a:rPr lang="en-US" sz="800" dirty="0" smtClean="0">
                <a:solidFill>
                  <a:srgbClr val="000000"/>
                </a:solidFill>
              </a:rPr>
              <a:t> y la </a:t>
            </a:r>
            <a:r>
              <a:rPr lang="en-US" sz="800" dirty="0" err="1" smtClean="0">
                <a:solidFill>
                  <a:srgbClr val="000000"/>
                </a:solidFill>
              </a:rPr>
              <a:t>impotencia</a:t>
            </a:r>
            <a:r>
              <a:rPr lang="en-US" sz="800" dirty="0" smtClean="0">
                <a:solidFill>
                  <a:srgbClr val="000000"/>
                </a:solidFill>
              </a:rPr>
              <a:t>. </a:t>
            </a:r>
            <a:br>
              <a:rPr lang="en-US" sz="800" dirty="0" smtClean="0">
                <a:solidFill>
                  <a:srgbClr val="000000"/>
                </a:solidFill>
              </a:rPr>
            </a:br>
            <a:r>
              <a:rPr lang="en-US" sz="800" dirty="0" err="1" smtClean="0">
                <a:solidFill>
                  <a:srgbClr val="000000"/>
                </a:solidFill>
              </a:rPr>
              <a:t>Análisis</a:t>
            </a:r>
            <a:r>
              <a:rPr lang="en-US" sz="800" dirty="0" smtClean="0">
                <a:solidFill>
                  <a:srgbClr val="000000"/>
                </a:solidFill>
              </a:rPr>
              <a:t> de </a:t>
            </a:r>
            <a:r>
              <a:rPr lang="en-US" sz="800" dirty="0" err="1" smtClean="0">
                <a:solidFill>
                  <a:srgbClr val="000000"/>
                </a:solidFill>
              </a:rPr>
              <a:t>causalidad</a:t>
            </a:r>
            <a:r>
              <a:rPr lang="en-US" sz="800" dirty="0" smtClean="0">
                <a:solidFill>
                  <a:srgbClr val="000000"/>
                </a:solidFill>
              </a:rPr>
              <a:t> </a:t>
            </a:r>
            <a:r>
              <a:rPr lang="en-US" sz="800" dirty="0" err="1" smtClean="0">
                <a:solidFill>
                  <a:srgbClr val="000000"/>
                </a:solidFill>
              </a:rPr>
              <a:t>debe</a:t>
            </a:r>
            <a:r>
              <a:rPr lang="en-US" sz="800" dirty="0" smtClean="0">
                <a:solidFill>
                  <a:srgbClr val="000000"/>
                </a:solidFill>
              </a:rPr>
              <a:t> </a:t>
            </a:r>
            <a:r>
              <a:rPr lang="en-US" sz="800" dirty="0" err="1" smtClean="0">
                <a:solidFill>
                  <a:srgbClr val="000000"/>
                </a:solidFill>
              </a:rPr>
              <a:t>conducir</a:t>
            </a:r>
            <a:r>
              <a:rPr lang="en-US" sz="800" dirty="0" smtClean="0">
                <a:solidFill>
                  <a:srgbClr val="000000"/>
                </a:solidFill>
              </a:rPr>
              <a:t> a la </a:t>
            </a:r>
            <a:r>
              <a:rPr lang="en-US" sz="800" dirty="0" err="1" smtClean="0">
                <a:solidFill>
                  <a:srgbClr val="000000"/>
                </a:solidFill>
              </a:rPr>
              <a:t>identificación</a:t>
            </a:r>
            <a:r>
              <a:rPr lang="en-US" sz="800" dirty="0" smtClean="0">
                <a:solidFill>
                  <a:srgbClr val="000000"/>
                </a:solidFill>
              </a:rPr>
              <a:t> de </a:t>
            </a:r>
            <a:r>
              <a:rPr lang="en-US" sz="800" dirty="0" err="1" smtClean="0">
                <a:solidFill>
                  <a:srgbClr val="000000"/>
                </a:solidFill>
              </a:rPr>
              <a:t>las</a:t>
            </a:r>
            <a:r>
              <a:rPr lang="en-US" sz="800" dirty="0" smtClean="0">
                <a:solidFill>
                  <a:srgbClr val="000000"/>
                </a:solidFill>
              </a:rPr>
              <a:t> </a:t>
            </a:r>
            <a:r>
              <a:rPr lang="en-US" sz="800" dirty="0" err="1" smtClean="0">
                <a:solidFill>
                  <a:srgbClr val="000000"/>
                </a:solidFill>
              </a:rPr>
              <a:t>causas</a:t>
            </a:r>
            <a:r>
              <a:rPr lang="en-US" sz="800" dirty="0" smtClean="0">
                <a:solidFill>
                  <a:srgbClr val="000000"/>
                </a:solidFill>
              </a:rPr>
              <a:t> </a:t>
            </a:r>
            <a:r>
              <a:rPr lang="en-US" sz="800" dirty="0" err="1" smtClean="0">
                <a:solidFill>
                  <a:srgbClr val="000000"/>
                </a:solidFill>
              </a:rPr>
              <a:t>inmediatas</a:t>
            </a:r>
            <a:r>
              <a:rPr lang="en-US" sz="800" dirty="0" smtClean="0">
                <a:solidFill>
                  <a:srgbClr val="000000"/>
                </a:solidFill>
              </a:rPr>
              <a:t>, </a:t>
            </a:r>
            <a:r>
              <a:rPr lang="en-US" sz="800" dirty="0" err="1" smtClean="0">
                <a:solidFill>
                  <a:srgbClr val="000000"/>
                </a:solidFill>
              </a:rPr>
              <a:t>subyacentes</a:t>
            </a:r>
            <a:r>
              <a:rPr lang="en-US" sz="800" dirty="0" smtClean="0">
                <a:solidFill>
                  <a:srgbClr val="000000"/>
                </a:solidFill>
              </a:rPr>
              <a:t> y </a:t>
            </a:r>
            <a:r>
              <a:rPr lang="en-US" sz="800" dirty="0" err="1" smtClean="0">
                <a:solidFill>
                  <a:srgbClr val="000000"/>
                </a:solidFill>
              </a:rPr>
              <a:t>profundas</a:t>
            </a:r>
            <a:r>
              <a:rPr lang="en-US" sz="800" dirty="0" smtClean="0">
                <a:solidFill>
                  <a:srgbClr val="000000"/>
                </a:solidFill>
              </a:rPr>
              <a:t>. </a:t>
            </a:r>
          </a:p>
          <a:p>
            <a:pPr>
              <a:lnSpc>
                <a:spcPct val="80000"/>
              </a:lnSpc>
              <a:spcBef>
                <a:spcPct val="0"/>
              </a:spcBef>
            </a:pPr>
            <a:endParaRPr lang="en-US" sz="800" dirty="0" smtClean="0">
              <a:solidFill>
                <a:srgbClr val="000000"/>
              </a:solidFill>
            </a:endParaRPr>
          </a:p>
          <a:p>
            <a:pPr>
              <a:lnSpc>
                <a:spcPct val="80000"/>
              </a:lnSpc>
              <a:spcBef>
                <a:spcPct val="0"/>
              </a:spcBef>
            </a:pPr>
            <a:r>
              <a:rPr lang="en-US" sz="800" dirty="0" smtClean="0">
                <a:solidFill>
                  <a:srgbClr val="000000"/>
                </a:solidFill>
                <a:sym typeface="Wingdings" pitchFamily="2" charset="2"/>
              </a:rPr>
              <a:t></a:t>
            </a:r>
            <a:r>
              <a:rPr lang="en-US" sz="800" dirty="0" smtClean="0">
                <a:solidFill>
                  <a:srgbClr val="000000"/>
                </a:solidFill>
              </a:rPr>
              <a:t> </a:t>
            </a:r>
            <a:r>
              <a:rPr lang="en-US" sz="800" u="sng" dirty="0" smtClean="0">
                <a:solidFill>
                  <a:srgbClr val="FF0000"/>
                </a:solidFill>
              </a:rPr>
              <a:t>¿A </a:t>
            </a:r>
            <a:r>
              <a:rPr lang="en-US" sz="800" u="sng" dirty="0" err="1" smtClean="0">
                <a:solidFill>
                  <a:srgbClr val="FF0000"/>
                </a:solidFill>
              </a:rPr>
              <a:t>qué</a:t>
            </a:r>
            <a:r>
              <a:rPr lang="en-US" sz="800" u="sng" dirty="0" smtClean="0">
                <a:solidFill>
                  <a:srgbClr val="FF0000"/>
                </a:solidFill>
              </a:rPr>
              <a:t> </a:t>
            </a:r>
            <a:r>
              <a:rPr lang="en-US" sz="800" u="sng" dirty="0" err="1" smtClean="0">
                <a:solidFill>
                  <a:srgbClr val="FF0000"/>
                </a:solidFill>
              </a:rPr>
              <a:t>tienen</a:t>
            </a:r>
            <a:r>
              <a:rPr lang="en-US" sz="800" u="sng" dirty="0" smtClean="0">
                <a:solidFill>
                  <a:srgbClr val="FF0000"/>
                </a:solidFill>
              </a:rPr>
              <a:t> </a:t>
            </a:r>
            <a:r>
              <a:rPr lang="en-US" sz="800" u="sng" dirty="0" err="1" smtClean="0">
                <a:solidFill>
                  <a:srgbClr val="FF0000"/>
                </a:solidFill>
              </a:rPr>
              <a:t>ellos</a:t>
            </a:r>
            <a:r>
              <a:rPr lang="en-US" sz="800" dirty="0" smtClean="0">
                <a:solidFill>
                  <a:srgbClr val="000000"/>
                </a:solidFill>
              </a:rPr>
              <a:t> </a:t>
            </a:r>
            <a:r>
              <a:rPr lang="en-US" sz="800" dirty="0" err="1" smtClean="0">
                <a:solidFill>
                  <a:srgbClr val="000000"/>
                </a:solidFill>
              </a:rPr>
              <a:t>derecho</a:t>
            </a:r>
            <a:r>
              <a:rPr lang="en-US" sz="800" dirty="0" smtClean="0">
                <a:solidFill>
                  <a:srgbClr val="000000"/>
                </a:solidFill>
              </a:rPr>
              <a:t>?</a:t>
            </a:r>
          </a:p>
          <a:p>
            <a:pPr>
              <a:lnSpc>
                <a:spcPct val="80000"/>
              </a:lnSpc>
              <a:spcBef>
                <a:spcPct val="0"/>
              </a:spcBef>
            </a:pPr>
            <a:r>
              <a:rPr lang="en-US" sz="800" u="sng" dirty="0" smtClean="0">
                <a:solidFill>
                  <a:srgbClr val="000000"/>
                </a:solidFill>
              </a:rPr>
              <a:t>La </a:t>
            </a:r>
            <a:r>
              <a:rPr lang="en-US" sz="800" u="sng" dirty="0" err="1" smtClean="0">
                <a:solidFill>
                  <a:srgbClr val="000000"/>
                </a:solidFill>
              </a:rPr>
              <a:t>cuestión</a:t>
            </a:r>
            <a:r>
              <a:rPr lang="en-US" sz="800" u="sng" dirty="0" smtClean="0">
                <a:solidFill>
                  <a:srgbClr val="000000"/>
                </a:solidFill>
              </a:rPr>
              <a:t> de los </a:t>
            </a:r>
            <a:r>
              <a:rPr lang="en-US" sz="800" u="sng" dirty="0" err="1" smtClean="0">
                <a:solidFill>
                  <a:srgbClr val="000000"/>
                </a:solidFill>
              </a:rPr>
              <a:t>derechos</a:t>
            </a:r>
            <a:r>
              <a:rPr lang="en-US" sz="800" u="sng" dirty="0" smtClean="0">
                <a:solidFill>
                  <a:srgbClr val="000000"/>
                </a:solidFill>
              </a:rPr>
              <a:t> </a:t>
            </a:r>
            <a:r>
              <a:rPr lang="en-US" sz="800" u="sng" dirty="0" err="1" smtClean="0">
                <a:solidFill>
                  <a:srgbClr val="000000"/>
                </a:solidFill>
              </a:rPr>
              <a:t>es</a:t>
            </a:r>
            <a:r>
              <a:rPr lang="en-US" sz="800" u="sng" dirty="0" smtClean="0">
                <a:solidFill>
                  <a:srgbClr val="000000"/>
                </a:solidFill>
              </a:rPr>
              <a:t> </a:t>
            </a:r>
            <a:r>
              <a:rPr lang="en-US" sz="800" u="sng" dirty="0" err="1" smtClean="0">
                <a:solidFill>
                  <a:srgbClr val="000000"/>
                </a:solidFill>
              </a:rPr>
              <a:t>esencial</a:t>
            </a:r>
            <a:r>
              <a:rPr lang="en-US" sz="800" u="sng" dirty="0" smtClean="0">
                <a:solidFill>
                  <a:srgbClr val="000000"/>
                </a:solidFill>
              </a:rPr>
              <a:t> </a:t>
            </a:r>
            <a:r>
              <a:rPr lang="en-US" sz="800" u="sng" dirty="0" err="1" smtClean="0">
                <a:solidFill>
                  <a:srgbClr val="000000"/>
                </a:solidFill>
              </a:rPr>
              <a:t>para</a:t>
            </a:r>
            <a:r>
              <a:rPr lang="en-US" sz="800" u="sng" dirty="0" smtClean="0">
                <a:solidFill>
                  <a:srgbClr val="000000"/>
                </a:solidFill>
              </a:rPr>
              <a:t> </a:t>
            </a:r>
            <a:r>
              <a:rPr lang="en-US" sz="800" u="sng" dirty="0" err="1" smtClean="0">
                <a:solidFill>
                  <a:srgbClr val="000000"/>
                </a:solidFill>
              </a:rPr>
              <a:t>visualizar</a:t>
            </a:r>
            <a:r>
              <a:rPr lang="en-US" sz="800" u="sng" dirty="0" smtClean="0">
                <a:solidFill>
                  <a:srgbClr val="000000"/>
                </a:solidFill>
              </a:rPr>
              <a:t> y </a:t>
            </a:r>
            <a:r>
              <a:rPr lang="en-US" sz="800" u="sng" dirty="0" err="1" smtClean="0">
                <a:solidFill>
                  <a:srgbClr val="000000"/>
                </a:solidFill>
              </a:rPr>
              <a:t>entender</a:t>
            </a:r>
            <a:r>
              <a:rPr lang="en-US" sz="800" u="sng" dirty="0" smtClean="0">
                <a:solidFill>
                  <a:srgbClr val="000000"/>
                </a:solidFill>
              </a:rPr>
              <a:t> </a:t>
            </a:r>
            <a:r>
              <a:rPr lang="en-US" sz="800" u="sng" dirty="0" err="1" smtClean="0">
                <a:solidFill>
                  <a:srgbClr val="000000"/>
                </a:solidFill>
              </a:rPr>
              <a:t>que</a:t>
            </a:r>
            <a:r>
              <a:rPr lang="en-US" sz="800" u="sng" dirty="0" smtClean="0">
                <a:solidFill>
                  <a:srgbClr val="000000"/>
                </a:solidFill>
              </a:rPr>
              <a:t> </a:t>
            </a:r>
            <a:r>
              <a:rPr lang="en-US" sz="800" u="sng" dirty="0" err="1" smtClean="0">
                <a:solidFill>
                  <a:srgbClr val="000000"/>
                </a:solidFill>
              </a:rPr>
              <a:t>las</a:t>
            </a:r>
            <a:r>
              <a:rPr lang="en-US" sz="800" u="sng" dirty="0" smtClean="0">
                <a:solidFill>
                  <a:srgbClr val="000000"/>
                </a:solidFill>
              </a:rPr>
              <a:t> </a:t>
            </a:r>
            <a:r>
              <a:rPr lang="en-US" sz="800" u="sng" dirty="0" err="1" smtClean="0">
                <a:solidFill>
                  <a:srgbClr val="000000"/>
                </a:solidFill>
              </a:rPr>
              <a:t>normas</a:t>
            </a:r>
            <a:r>
              <a:rPr lang="en-US" sz="800" u="sng" dirty="0" smtClean="0">
                <a:solidFill>
                  <a:srgbClr val="000000"/>
                </a:solidFill>
              </a:rPr>
              <a:t> de </a:t>
            </a:r>
            <a:r>
              <a:rPr lang="en-US" sz="800" u="sng" dirty="0" err="1" smtClean="0">
                <a:solidFill>
                  <a:srgbClr val="000000"/>
                </a:solidFill>
              </a:rPr>
              <a:t>recursos</a:t>
            </a:r>
            <a:r>
              <a:rPr lang="en-US" sz="800" u="sng" dirty="0" smtClean="0">
                <a:solidFill>
                  <a:srgbClr val="000000"/>
                </a:solidFill>
              </a:rPr>
              <a:t> </a:t>
            </a:r>
            <a:r>
              <a:rPr lang="en-US" sz="800" u="sng" dirty="0" err="1" smtClean="0">
                <a:solidFill>
                  <a:srgbClr val="000000"/>
                </a:solidFill>
              </a:rPr>
              <a:t>humanos</a:t>
            </a:r>
            <a:r>
              <a:rPr lang="en-US" sz="800" u="sng" dirty="0" smtClean="0">
                <a:solidFill>
                  <a:srgbClr val="000000"/>
                </a:solidFill>
              </a:rPr>
              <a:t> </a:t>
            </a:r>
            <a:r>
              <a:rPr lang="en-US" sz="800" u="sng" dirty="0" err="1" smtClean="0">
                <a:solidFill>
                  <a:srgbClr val="000000"/>
                </a:solidFill>
              </a:rPr>
              <a:t>consagrados</a:t>
            </a:r>
            <a:r>
              <a:rPr lang="en-US" sz="800" u="sng" dirty="0" smtClean="0">
                <a:solidFill>
                  <a:srgbClr val="000000"/>
                </a:solidFill>
              </a:rPr>
              <a:t> en los </a:t>
            </a:r>
            <a:r>
              <a:rPr lang="en-US" sz="800" u="sng" dirty="0" err="1" smtClean="0">
                <a:solidFill>
                  <a:srgbClr val="000000"/>
                </a:solidFill>
              </a:rPr>
              <a:t>tratados</a:t>
            </a:r>
            <a:r>
              <a:rPr lang="en-US" sz="800" u="sng" dirty="0" smtClean="0">
                <a:solidFill>
                  <a:srgbClr val="000000"/>
                </a:solidFill>
              </a:rPr>
              <a:t> no son </a:t>
            </a:r>
            <a:r>
              <a:rPr lang="en-US" sz="800" u="sng" dirty="0" err="1" smtClean="0">
                <a:solidFill>
                  <a:srgbClr val="000000"/>
                </a:solidFill>
              </a:rPr>
              <a:t>sólo</a:t>
            </a:r>
            <a:r>
              <a:rPr lang="en-US" sz="800" u="sng" dirty="0" smtClean="0">
                <a:solidFill>
                  <a:srgbClr val="000000"/>
                </a:solidFill>
              </a:rPr>
              <a:t> </a:t>
            </a:r>
            <a:r>
              <a:rPr lang="en-US" sz="800" u="sng" dirty="0" err="1" smtClean="0">
                <a:solidFill>
                  <a:srgbClr val="000000"/>
                </a:solidFill>
              </a:rPr>
              <a:t>palabras</a:t>
            </a:r>
            <a:r>
              <a:rPr lang="en-US" sz="800" u="sng" dirty="0" smtClean="0">
                <a:solidFill>
                  <a:srgbClr val="000000"/>
                </a:solidFill>
              </a:rPr>
              <a:t> en </a:t>
            </a:r>
            <a:r>
              <a:rPr lang="en-US" sz="800" u="sng" dirty="0" err="1" smtClean="0">
                <a:solidFill>
                  <a:srgbClr val="000000"/>
                </a:solidFill>
              </a:rPr>
              <a:t>papel</a:t>
            </a:r>
            <a:r>
              <a:rPr lang="en-US" sz="800" u="sng" dirty="0" smtClean="0">
                <a:solidFill>
                  <a:srgbClr val="000000"/>
                </a:solidFill>
              </a:rPr>
              <a:t>-, </a:t>
            </a:r>
            <a:r>
              <a:rPr lang="en-US" sz="800" u="sng" dirty="0" err="1" smtClean="0">
                <a:solidFill>
                  <a:srgbClr val="000000"/>
                </a:solidFill>
              </a:rPr>
              <a:t>sino</a:t>
            </a:r>
            <a:r>
              <a:rPr lang="en-US" sz="800" dirty="0" smtClean="0">
                <a:solidFill>
                  <a:srgbClr val="000000"/>
                </a:solidFill>
              </a:rPr>
              <a:t> </a:t>
            </a:r>
            <a:r>
              <a:rPr lang="en-US" sz="800" dirty="0" err="1" smtClean="0">
                <a:solidFill>
                  <a:srgbClr val="000000"/>
                </a:solidFill>
              </a:rPr>
              <a:t>normas</a:t>
            </a:r>
            <a:r>
              <a:rPr lang="en-US" sz="800" dirty="0" smtClean="0">
                <a:solidFill>
                  <a:srgbClr val="000000"/>
                </a:solidFill>
              </a:rPr>
              <a:t> </a:t>
            </a:r>
            <a:r>
              <a:rPr lang="en-US" sz="800" dirty="0" err="1" smtClean="0">
                <a:solidFill>
                  <a:srgbClr val="000000"/>
                </a:solidFill>
              </a:rPr>
              <a:t>aplicables</a:t>
            </a:r>
            <a:r>
              <a:rPr lang="en-US" sz="800" dirty="0" smtClean="0">
                <a:solidFill>
                  <a:srgbClr val="000000"/>
                </a:solidFill>
              </a:rPr>
              <a:t>.</a:t>
            </a:r>
          </a:p>
          <a:p>
            <a:pPr>
              <a:lnSpc>
                <a:spcPct val="80000"/>
              </a:lnSpc>
              <a:spcBef>
                <a:spcPct val="0"/>
              </a:spcBef>
            </a:pPr>
            <a:endParaRPr lang="en-US" sz="800" dirty="0" smtClean="0">
              <a:solidFill>
                <a:srgbClr val="000000"/>
              </a:solidFill>
            </a:endParaRPr>
          </a:p>
          <a:p>
            <a:pPr>
              <a:lnSpc>
                <a:spcPct val="80000"/>
              </a:lnSpc>
              <a:spcBef>
                <a:spcPct val="0"/>
              </a:spcBef>
            </a:pPr>
            <a:r>
              <a:rPr lang="en-US" sz="800" dirty="0" smtClean="0">
                <a:solidFill>
                  <a:srgbClr val="000000"/>
                </a:solidFill>
                <a:sym typeface="Wingdings" pitchFamily="2" charset="2"/>
              </a:rPr>
              <a:t> </a:t>
            </a:r>
            <a:r>
              <a:rPr lang="en-US" sz="800" u="sng" dirty="0" smtClean="0">
                <a:solidFill>
                  <a:srgbClr val="0000FF"/>
                </a:solidFill>
              </a:rPr>
              <a:t>¿</a:t>
            </a:r>
            <a:r>
              <a:rPr lang="en-US" sz="800" u="sng" dirty="0" err="1" smtClean="0">
                <a:solidFill>
                  <a:srgbClr val="0000FF"/>
                </a:solidFill>
              </a:rPr>
              <a:t>Quién</a:t>
            </a:r>
            <a:r>
              <a:rPr lang="en-US" sz="800" dirty="0" smtClean="0">
                <a:solidFill>
                  <a:srgbClr val="000000"/>
                </a:solidFill>
              </a:rPr>
              <a:t> </a:t>
            </a:r>
            <a:r>
              <a:rPr lang="en-US" sz="800" dirty="0" err="1" smtClean="0">
                <a:solidFill>
                  <a:srgbClr val="000000"/>
                </a:solidFill>
              </a:rPr>
              <a:t>tiene</a:t>
            </a:r>
            <a:r>
              <a:rPr lang="en-US" sz="800" dirty="0" smtClean="0">
                <a:solidFill>
                  <a:srgbClr val="000000"/>
                </a:solidFill>
              </a:rPr>
              <a:t> </a:t>
            </a:r>
            <a:r>
              <a:rPr lang="en-US" sz="800" u="sng" dirty="0" err="1" smtClean="0">
                <a:solidFill>
                  <a:srgbClr val="0000FF"/>
                </a:solidFill>
              </a:rPr>
              <a:t>que</a:t>
            </a:r>
            <a:r>
              <a:rPr lang="en-US" sz="800" dirty="0" smtClean="0">
                <a:solidFill>
                  <a:srgbClr val="000000"/>
                </a:solidFill>
              </a:rPr>
              <a:t> </a:t>
            </a:r>
            <a:r>
              <a:rPr lang="en-US" sz="800" dirty="0" err="1" smtClean="0">
                <a:solidFill>
                  <a:srgbClr val="000000"/>
                </a:solidFill>
              </a:rPr>
              <a:t>hacer</a:t>
            </a:r>
            <a:r>
              <a:rPr lang="en-US" sz="800" dirty="0" smtClean="0">
                <a:solidFill>
                  <a:srgbClr val="000000"/>
                </a:solidFill>
              </a:rPr>
              <a:t> </a:t>
            </a:r>
            <a:r>
              <a:rPr lang="en-US" sz="800" dirty="0" err="1" smtClean="0">
                <a:solidFill>
                  <a:srgbClr val="000000"/>
                </a:solidFill>
              </a:rPr>
              <a:t>algo</a:t>
            </a:r>
            <a:r>
              <a:rPr lang="en-US" sz="800" dirty="0" smtClean="0">
                <a:solidFill>
                  <a:srgbClr val="000000"/>
                </a:solidFill>
              </a:rPr>
              <a:t> al </a:t>
            </a:r>
            <a:r>
              <a:rPr lang="en-US" sz="800" dirty="0" err="1" smtClean="0">
                <a:solidFill>
                  <a:srgbClr val="000000"/>
                </a:solidFill>
              </a:rPr>
              <a:t>respecto</a:t>
            </a:r>
            <a:r>
              <a:rPr lang="en-US" sz="800" dirty="0" smtClean="0">
                <a:solidFill>
                  <a:srgbClr val="000000"/>
                </a:solidFill>
              </a:rPr>
              <a:t>?</a:t>
            </a:r>
          </a:p>
          <a:p>
            <a:pPr>
              <a:lnSpc>
                <a:spcPct val="80000"/>
              </a:lnSpc>
              <a:spcBef>
                <a:spcPct val="0"/>
              </a:spcBef>
            </a:pPr>
            <a:r>
              <a:rPr lang="en-US" sz="800" dirty="0" err="1" smtClean="0">
                <a:solidFill>
                  <a:srgbClr val="000000"/>
                </a:solidFill>
              </a:rPr>
              <a:t>Es</a:t>
            </a:r>
            <a:r>
              <a:rPr lang="en-US" sz="800" dirty="0" smtClean="0">
                <a:solidFill>
                  <a:srgbClr val="000000"/>
                </a:solidFill>
              </a:rPr>
              <a:t> </a:t>
            </a:r>
            <a:r>
              <a:rPr lang="en-US" sz="800" dirty="0" err="1" smtClean="0">
                <a:solidFill>
                  <a:srgbClr val="000000"/>
                </a:solidFill>
              </a:rPr>
              <a:t>importante</a:t>
            </a:r>
            <a:r>
              <a:rPr lang="en-US" sz="800" dirty="0" smtClean="0">
                <a:solidFill>
                  <a:srgbClr val="000000"/>
                </a:solidFill>
              </a:rPr>
              <a:t> </a:t>
            </a:r>
            <a:r>
              <a:rPr lang="en-US" sz="800" dirty="0" err="1" smtClean="0">
                <a:solidFill>
                  <a:srgbClr val="000000"/>
                </a:solidFill>
              </a:rPr>
              <a:t>identificar</a:t>
            </a:r>
            <a:r>
              <a:rPr lang="en-US" sz="800" dirty="0" smtClean="0">
                <a:solidFill>
                  <a:srgbClr val="000000"/>
                </a:solidFill>
              </a:rPr>
              <a:t>, en </a:t>
            </a:r>
            <a:r>
              <a:rPr lang="en-US" sz="800" dirty="0" err="1" smtClean="0">
                <a:solidFill>
                  <a:srgbClr val="000000"/>
                </a:solidFill>
              </a:rPr>
              <a:t>concreto</a:t>
            </a:r>
            <a:r>
              <a:rPr lang="en-US" sz="800" dirty="0" smtClean="0">
                <a:solidFill>
                  <a:srgbClr val="000000"/>
                </a:solidFill>
              </a:rPr>
              <a:t>, </a:t>
            </a:r>
            <a:r>
              <a:rPr lang="en-US" sz="800" dirty="0" err="1" smtClean="0">
                <a:solidFill>
                  <a:srgbClr val="000000"/>
                </a:solidFill>
              </a:rPr>
              <a:t>quiénes</a:t>
            </a:r>
            <a:r>
              <a:rPr lang="en-US" sz="800" dirty="0" smtClean="0">
                <a:solidFill>
                  <a:srgbClr val="000000"/>
                </a:solidFill>
              </a:rPr>
              <a:t> son los </a:t>
            </a:r>
            <a:r>
              <a:rPr lang="en-US" sz="800" dirty="0" err="1" smtClean="0">
                <a:solidFill>
                  <a:srgbClr val="000000"/>
                </a:solidFill>
              </a:rPr>
              <a:t>titulares</a:t>
            </a:r>
            <a:r>
              <a:rPr lang="en-US" sz="800" dirty="0" smtClean="0">
                <a:solidFill>
                  <a:srgbClr val="000000"/>
                </a:solidFill>
              </a:rPr>
              <a:t> de </a:t>
            </a:r>
            <a:r>
              <a:rPr lang="en-US" sz="800" dirty="0" err="1" smtClean="0">
                <a:solidFill>
                  <a:srgbClr val="000000"/>
                </a:solidFill>
              </a:rPr>
              <a:t>deberes</a:t>
            </a:r>
            <a:r>
              <a:rPr lang="en-US" sz="800" dirty="0" smtClean="0">
                <a:solidFill>
                  <a:srgbClr val="000000"/>
                </a:solidFill>
              </a:rPr>
              <a:t> y </a:t>
            </a:r>
            <a:r>
              <a:rPr lang="en-US" sz="800" dirty="0" err="1" smtClean="0">
                <a:solidFill>
                  <a:srgbClr val="000000"/>
                </a:solidFill>
              </a:rPr>
              <a:t>portadores</a:t>
            </a:r>
            <a:r>
              <a:rPr lang="en-US" sz="800" dirty="0" smtClean="0">
                <a:solidFill>
                  <a:srgbClr val="000000"/>
                </a:solidFill>
              </a:rPr>
              <a:t> de </a:t>
            </a:r>
            <a:r>
              <a:rPr lang="en-US" sz="800" dirty="0" err="1" smtClean="0">
                <a:solidFill>
                  <a:srgbClr val="000000"/>
                </a:solidFill>
              </a:rPr>
              <a:t>deberes</a:t>
            </a:r>
            <a:r>
              <a:rPr lang="en-US" sz="800" dirty="0" smtClean="0">
                <a:solidFill>
                  <a:srgbClr val="000000"/>
                </a:solidFill>
              </a:rPr>
              <a:t>, </a:t>
            </a:r>
            <a:r>
              <a:rPr lang="en-US" sz="800" dirty="0" err="1" smtClean="0">
                <a:solidFill>
                  <a:srgbClr val="000000"/>
                </a:solidFill>
              </a:rPr>
              <a:t>que</a:t>
            </a:r>
            <a:r>
              <a:rPr lang="en-US" sz="800" dirty="0" smtClean="0">
                <a:solidFill>
                  <a:srgbClr val="000000"/>
                </a:solidFill>
              </a:rPr>
              <a:t> </a:t>
            </a:r>
            <a:r>
              <a:rPr lang="en-US" sz="800" dirty="0" err="1" smtClean="0">
                <a:solidFill>
                  <a:srgbClr val="000000"/>
                </a:solidFill>
              </a:rPr>
              <a:t>tienen</a:t>
            </a:r>
            <a:r>
              <a:rPr lang="en-US" sz="800" dirty="0" smtClean="0">
                <a:solidFill>
                  <a:srgbClr val="000000"/>
                </a:solidFill>
              </a:rPr>
              <a:t> la </a:t>
            </a:r>
            <a:r>
              <a:rPr lang="en-US" sz="800" dirty="0" err="1" smtClean="0">
                <a:solidFill>
                  <a:srgbClr val="000000"/>
                </a:solidFill>
              </a:rPr>
              <a:t>obligación</a:t>
            </a:r>
            <a:r>
              <a:rPr lang="en-US" sz="800" dirty="0" smtClean="0">
                <a:solidFill>
                  <a:srgbClr val="000000"/>
                </a:solidFill>
              </a:rPr>
              <a:t> de </a:t>
            </a:r>
            <a:r>
              <a:rPr lang="en-US" sz="800" dirty="0" err="1" smtClean="0">
                <a:solidFill>
                  <a:srgbClr val="000000"/>
                </a:solidFill>
              </a:rPr>
              <a:t>actuar</a:t>
            </a:r>
            <a:r>
              <a:rPr lang="en-US" sz="800" dirty="0" smtClean="0">
                <a:solidFill>
                  <a:srgbClr val="000000"/>
                </a:solidFill>
              </a:rPr>
              <a:t>.</a:t>
            </a:r>
          </a:p>
          <a:p>
            <a:pPr>
              <a:lnSpc>
                <a:spcPct val="80000"/>
              </a:lnSpc>
              <a:spcBef>
                <a:spcPct val="0"/>
              </a:spcBef>
            </a:pPr>
            <a:r>
              <a:rPr lang="en-US" sz="800" dirty="0" smtClean="0">
                <a:solidFill>
                  <a:srgbClr val="000000"/>
                </a:solidFill>
                <a:ea typeface="Gulim" pitchFamily="34" charset="-127"/>
              </a:rPr>
              <a:t>¡</a:t>
            </a:r>
            <a:r>
              <a:rPr lang="en-US" sz="800" dirty="0" err="1" smtClean="0">
                <a:solidFill>
                  <a:srgbClr val="000000"/>
                </a:solidFill>
                <a:ea typeface="Gulim" pitchFamily="34" charset="-127"/>
              </a:rPr>
              <a:t>Cuidado</a:t>
            </a:r>
            <a:r>
              <a:rPr lang="en-US" sz="800" dirty="0" smtClean="0">
                <a:solidFill>
                  <a:srgbClr val="000000"/>
                </a:solidFill>
                <a:ea typeface="Gulim" pitchFamily="34" charset="-127"/>
              </a:rPr>
              <a:t>!</a:t>
            </a:r>
          </a:p>
          <a:p>
            <a:pPr>
              <a:lnSpc>
                <a:spcPct val="80000"/>
              </a:lnSpc>
              <a:spcBef>
                <a:spcPct val="0"/>
              </a:spcBef>
            </a:pPr>
            <a:r>
              <a:rPr lang="en-US" sz="800" dirty="0" err="1" smtClean="0">
                <a:solidFill>
                  <a:srgbClr val="000000"/>
                </a:solidFill>
                <a:ea typeface="Gulim" pitchFamily="34" charset="-127"/>
              </a:rPr>
              <a:t>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fácil</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dar</a:t>
            </a:r>
            <a:r>
              <a:rPr lang="en-US" sz="800" dirty="0" smtClean="0">
                <a:solidFill>
                  <a:srgbClr val="000000"/>
                </a:solidFill>
                <a:ea typeface="Gulim" pitchFamily="34" charset="-127"/>
              </a:rPr>
              <a:t> a </a:t>
            </a:r>
            <a:r>
              <a:rPr lang="en-US" sz="800" dirty="0" err="1" smtClean="0">
                <a:solidFill>
                  <a:srgbClr val="000000"/>
                </a:solidFill>
                <a:ea typeface="Gulim" pitchFamily="34" charset="-127"/>
              </a:rPr>
              <a:t>entender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la </a:t>
            </a:r>
            <a:r>
              <a:rPr lang="en-US" sz="800" dirty="0" err="1" smtClean="0">
                <a:solidFill>
                  <a:srgbClr val="000000"/>
                </a:solidFill>
                <a:ea typeface="Gulim" pitchFamily="34" charset="-127"/>
              </a:rPr>
              <a:t>acción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debe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ser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tomada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sólo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por</a:t>
            </a:r>
            <a:r>
              <a:rPr lang="en-US" sz="800" dirty="0" smtClean="0">
                <a:solidFill>
                  <a:srgbClr val="000000"/>
                </a:solidFill>
                <a:ea typeface="Gulim" pitchFamily="34" charset="-127"/>
              </a:rPr>
              <a:t> los </a:t>
            </a:r>
            <a:r>
              <a:rPr lang="en-US" sz="800" dirty="0" err="1" smtClean="0">
                <a:solidFill>
                  <a:srgbClr val="000000"/>
                </a:solidFill>
                <a:ea typeface="Gulim" pitchFamily="34" charset="-127"/>
              </a:rPr>
              <a:t>responsables</a:t>
            </a:r>
            <a:r>
              <a:rPr lang="en-US" sz="800" dirty="0" smtClean="0">
                <a:solidFill>
                  <a:srgbClr val="000000"/>
                </a:solidFill>
                <a:ea typeface="Gulim" pitchFamily="34" charset="-127"/>
              </a:rPr>
              <a:t>.</a:t>
            </a:r>
          </a:p>
          <a:p>
            <a:pPr>
              <a:lnSpc>
                <a:spcPct val="80000"/>
              </a:lnSpc>
              <a:spcBef>
                <a:spcPct val="0"/>
              </a:spcBef>
            </a:pPr>
            <a:r>
              <a:rPr lang="en-US" sz="800" dirty="0" smtClean="0">
                <a:solidFill>
                  <a:srgbClr val="000000"/>
                </a:solidFill>
                <a:ea typeface="Gulim" pitchFamily="34" charset="-127"/>
              </a:rPr>
              <a:t>Los </a:t>
            </a:r>
            <a:r>
              <a:rPr lang="en-US" sz="800" dirty="0" err="1" smtClean="0">
                <a:solidFill>
                  <a:srgbClr val="000000"/>
                </a:solidFill>
                <a:ea typeface="Gulim" pitchFamily="34" charset="-127"/>
              </a:rPr>
              <a:t>presentadores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deben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hacer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hincapié</a:t>
            </a:r>
            <a:r>
              <a:rPr lang="en-US" sz="800" dirty="0" smtClean="0">
                <a:solidFill>
                  <a:srgbClr val="000000"/>
                </a:solidFill>
                <a:ea typeface="Gulim" pitchFamily="34" charset="-127"/>
              </a:rPr>
              <a:t> en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el "</a:t>
            </a:r>
            <a:r>
              <a:rPr lang="en-US" sz="800" dirty="0" err="1" smtClean="0">
                <a:solidFill>
                  <a:srgbClr val="000000"/>
                </a:solidFill>
                <a:ea typeface="Gulim" pitchFamily="34" charset="-127"/>
              </a:rPr>
              <a:t>quién</a:t>
            </a:r>
            <a:r>
              <a:rPr lang="en-US" sz="800" dirty="0" smtClean="0">
                <a:solidFill>
                  <a:srgbClr val="000000"/>
                </a:solidFill>
                <a:ea typeface="Gulim" pitchFamily="34" charset="-127"/>
              </a:rPr>
              <a:t>" en "</a:t>
            </a:r>
            <a:r>
              <a:rPr lang="en-US" sz="800" dirty="0" err="1" smtClean="0">
                <a:solidFill>
                  <a:srgbClr val="000000"/>
                </a:solidFill>
                <a:ea typeface="Gulim" pitchFamily="34" charset="-127"/>
              </a:rPr>
              <a:t>quién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tiene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hacer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algo</a:t>
            </a:r>
            <a:r>
              <a:rPr lang="en-US" sz="800" dirty="0" smtClean="0">
                <a:solidFill>
                  <a:srgbClr val="000000"/>
                </a:solidFill>
                <a:ea typeface="Gulim" pitchFamily="34" charset="-127"/>
              </a:rPr>
              <a:t> al </a:t>
            </a:r>
            <a:r>
              <a:rPr lang="en-US" sz="800" dirty="0" err="1" smtClean="0">
                <a:solidFill>
                  <a:srgbClr val="000000"/>
                </a:solidFill>
                <a:ea typeface="Gulim" pitchFamily="34" charset="-127"/>
              </a:rPr>
              <a:t>respecto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incluye</a:t>
            </a:r>
            <a:r>
              <a:rPr lang="en-US" sz="800" dirty="0" smtClean="0">
                <a:solidFill>
                  <a:srgbClr val="000000"/>
                </a:solidFill>
                <a:ea typeface="Gulim" pitchFamily="34" charset="-127"/>
              </a:rPr>
              <a:t> </a:t>
            </a:r>
            <a:r>
              <a:rPr lang="en-US" sz="800" u="sng" dirty="0" err="1" smtClean="0">
                <a:solidFill>
                  <a:srgbClr val="000000"/>
                </a:solidFill>
                <a:ea typeface="Gulim" pitchFamily="34" charset="-127"/>
              </a:rPr>
              <a:t>tanto</a:t>
            </a:r>
            <a:r>
              <a:rPr lang="en-US" sz="800" u="sng" dirty="0" smtClean="0">
                <a:solidFill>
                  <a:srgbClr val="000000"/>
                </a:solidFill>
                <a:ea typeface="Gulim" pitchFamily="34" charset="-127"/>
              </a:rPr>
              <a:t> a los </a:t>
            </a:r>
            <a:r>
              <a:rPr lang="en-US" sz="800" u="sng" dirty="0" err="1" smtClean="0">
                <a:solidFill>
                  <a:srgbClr val="000000"/>
                </a:solidFill>
                <a:ea typeface="Gulim" pitchFamily="34" charset="-127"/>
              </a:rPr>
              <a:t>portadores</a:t>
            </a:r>
            <a:r>
              <a:rPr lang="en-US" sz="800" u="sng" dirty="0" smtClean="0">
                <a:solidFill>
                  <a:srgbClr val="000000"/>
                </a:solidFill>
                <a:ea typeface="Gulim" pitchFamily="34" charset="-127"/>
              </a:rPr>
              <a:t> de </a:t>
            </a:r>
            <a:r>
              <a:rPr lang="en-US" sz="800" u="sng" dirty="0" err="1" smtClean="0">
                <a:solidFill>
                  <a:srgbClr val="000000"/>
                </a:solidFill>
                <a:ea typeface="Gulim" pitchFamily="34" charset="-127"/>
              </a:rPr>
              <a:t>deberes</a:t>
            </a:r>
            <a:r>
              <a:rPr lang="en-US" sz="800" u="sng" dirty="0" smtClean="0">
                <a:solidFill>
                  <a:srgbClr val="000000"/>
                </a:solidFill>
                <a:ea typeface="Gulim" pitchFamily="34" charset="-127"/>
              </a:rPr>
              <a:t> </a:t>
            </a:r>
            <a:r>
              <a:rPr lang="en-US" sz="800" u="sng" dirty="0" err="1" smtClean="0">
                <a:solidFill>
                  <a:srgbClr val="000000"/>
                </a:solidFill>
                <a:ea typeface="Gulim" pitchFamily="34" charset="-127"/>
              </a:rPr>
              <a:t>como</a:t>
            </a:r>
            <a:r>
              <a:rPr lang="en-US" sz="800" u="sng" dirty="0" smtClean="0">
                <a:solidFill>
                  <a:srgbClr val="000000"/>
                </a:solidFill>
                <a:ea typeface="Gulim" pitchFamily="34" charset="-127"/>
              </a:rPr>
              <a:t> a los de </a:t>
            </a:r>
            <a:r>
              <a:rPr lang="en-US" sz="800" u="sng" dirty="0" err="1" smtClean="0">
                <a:solidFill>
                  <a:srgbClr val="000000"/>
                </a:solidFill>
                <a:ea typeface="Gulim" pitchFamily="34" charset="-127"/>
              </a:rPr>
              <a:t>derechos</a:t>
            </a:r>
            <a:r>
              <a:rPr lang="en-US" sz="800" u="sng" dirty="0" smtClean="0">
                <a:solidFill>
                  <a:srgbClr val="000000"/>
                </a:solidFill>
                <a:ea typeface="Gulim" pitchFamily="34" charset="-127"/>
              </a:rPr>
              <a:t>.</a:t>
            </a:r>
          </a:p>
          <a:p>
            <a:pPr>
              <a:lnSpc>
                <a:spcPct val="80000"/>
              </a:lnSpc>
              <a:spcBef>
                <a:spcPct val="0"/>
              </a:spcBef>
            </a:pPr>
            <a:endParaRPr lang="en-US" sz="800" u="sng" dirty="0" smtClean="0">
              <a:solidFill>
                <a:srgbClr val="000000"/>
              </a:solidFill>
              <a:ea typeface="Gulim" pitchFamily="34" charset="-127"/>
            </a:endParaRPr>
          </a:p>
          <a:p>
            <a:pPr>
              <a:lnSpc>
                <a:spcPct val="80000"/>
              </a:lnSpc>
              <a:spcBef>
                <a:spcPct val="0"/>
              </a:spcBef>
            </a:pPr>
            <a:r>
              <a:rPr lang="en-US" sz="800" dirty="0" smtClean="0">
                <a:solidFill>
                  <a:srgbClr val="000000"/>
                </a:solidFill>
                <a:ea typeface="Gulim" pitchFamily="34" charset="-127"/>
                <a:sym typeface="Wingdings" pitchFamily="2" charset="2"/>
              </a:rPr>
              <a:t> </a:t>
            </a:r>
            <a:r>
              <a:rPr lang="en-US" sz="800" u="sng" dirty="0" smtClean="0">
                <a:solidFill>
                  <a:srgbClr val="0000FF"/>
                </a:solidFill>
                <a:ea typeface="Gulim" pitchFamily="34" charset="-127"/>
              </a:rPr>
              <a:t>¿</a:t>
            </a:r>
            <a:r>
              <a:rPr lang="en-US" sz="800" u="sng" dirty="0" err="1" smtClean="0">
                <a:solidFill>
                  <a:srgbClr val="0000FF"/>
                </a:solidFill>
                <a:ea typeface="Gulim" pitchFamily="34" charset="-127"/>
              </a:rPr>
              <a:t>Qué</a:t>
            </a:r>
            <a:r>
              <a:rPr lang="en-US" sz="800" u="sng" dirty="0" smtClean="0">
                <a:solidFill>
                  <a:srgbClr val="0000FF"/>
                </a:solidFill>
                <a:ea typeface="Gulim" pitchFamily="34" charset="-127"/>
              </a:rPr>
              <a:t> </a:t>
            </a:r>
            <a:r>
              <a:rPr lang="en-US" sz="800" u="sng" dirty="0" err="1" smtClean="0">
                <a:solidFill>
                  <a:srgbClr val="0000FF"/>
                </a:solidFill>
                <a:ea typeface="Gulim" pitchFamily="34" charset="-127"/>
              </a:rPr>
              <a:t>es</a:t>
            </a:r>
            <a:r>
              <a:rPr lang="en-US" sz="800" u="sng" dirty="0" smtClean="0">
                <a:solidFill>
                  <a:srgbClr val="0000FF"/>
                </a:solidFill>
                <a:ea typeface="Gulim" pitchFamily="34" charset="-127"/>
              </a:rPr>
              <a:t> lo </a:t>
            </a:r>
            <a:r>
              <a:rPr lang="en-US" sz="800" u="sng" dirty="0" err="1" smtClean="0">
                <a:solidFill>
                  <a:srgbClr val="0000FF"/>
                </a:solidFill>
                <a:ea typeface="Gulim" pitchFamily="34" charset="-127"/>
              </a:rPr>
              <a:t>que</a:t>
            </a:r>
            <a:r>
              <a:rPr lang="en-US" sz="800" u="sng" dirty="0" smtClean="0">
                <a:solidFill>
                  <a:srgbClr val="0000FF"/>
                </a:solidFill>
                <a:ea typeface="Gulim" pitchFamily="34" charset="-127"/>
              </a:rPr>
              <a:t> </a:t>
            </a:r>
            <a:r>
              <a:rPr lang="en-US" sz="800" dirty="0" err="1" smtClean="0">
                <a:solidFill>
                  <a:srgbClr val="000000"/>
                </a:solidFill>
                <a:ea typeface="Gulim" pitchFamily="34" charset="-127"/>
              </a:rPr>
              <a:t>necesitan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para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actuar</a:t>
            </a:r>
            <a:r>
              <a:rPr lang="en-US" sz="800" dirty="0" smtClean="0">
                <a:solidFill>
                  <a:srgbClr val="000000"/>
                </a:solidFill>
                <a:ea typeface="Gulim" pitchFamily="34" charset="-127"/>
              </a:rPr>
              <a:t>?</a:t>
            </a:r>
          </a:p>
          <a:p>
            <a:pPr>
              <a:lnSpc>
                <a:spcPct val="80000"/>
              </a:lnSpc>
              <a:spcBef>
                <a:spcPct val="0"/>
              </a:spcBef>
            </a:pPr>
            <a:r>
              <a:rPr lang="en-US" sz="800" dirty="0" smtClean="0">
                <a:solidFill>
                  <a:srgbClr val="000000"/>
                </a:solidFill>
                <a:ea typeface="Gulim" pitchFamily="34" charset="-127"/>
              </a:rPr>
              <a:t>El "</a:t>
            </a:r>
            <a:r>
              <a:rPr lang="en-US" sz="800" dirty="0" err="1" smtClean="0">
                <a:solidFill>
                  <a:srgbClr val="000000"/>
                </a:solidFill>
                <a:ea typeface="Gulim" pitchFamily="34" charset="-127"/>
              </a:rPr>
              <a:t>ellos</a:t>
            </a:r>
            <a:r>
              <a:rPr lang="en-US" sz="800" dirty="0" smtClean="0">
                <a:solidFill>
                  <a:srgbClr val="000000"/>
                </a:solidFill>
                <a:ea typeface="Gulim" pitchFamily="34" charset="-127"/>
              </a:rPr>
              <a:t>" en la </a:t>
            </a:r>
            <a:r>
              <a:rPr lang="en-US" sz="800" dirty="0" err="1" smtClean="0">
                <a:solidFill>
                  <a:srgbClr val="000000"/>
                </a:solidFill>
                <a:ea typeface="Gulim" pitchFamily="34" charset="-127"/>
              </a:rPr>
              <a:t>última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pregunta</a:t>
            </a:r>
            <a:r>
              <a:rPr lang="en-US" sz="800" dirty="0" smtClean="0">
                <a:solidFill>
                  <a:srgbClr val="000000"/>
                </a:solidFill>
                <a:ea typeface="Gulim" pitchFamily="34" charset="-127"/>
              </a:rPr>
              <a:t> se </a:t>
            </a:r>
            <a:r>
              <a:rPr lang="en-US" sz="800" dirty="0" err="1" smtClean="0">
                <a:solidFill>
                  <a:srgbClr val="000000"/>
                </a:solidFill>
                <a:ea typeface="Gulim" pitchFamily="34" charset="-127"/>
              </a:rPr>
              <a:t>refiere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tanto</a:t>
            </a:r>
            <a:r>
              <a:rPr lang="en-US" sz="800" dirty="0" smtClean="0">
                <a:solidFill>
                  <a:srgbClr val="000000"/>
                </a:solidFill>
                <a:ea typeface="Gulim" pitchFamily="34" charset="-127"/>
              </a:rPr>
              <a:t> a los </a:t>
            </a:r>
            <a:r>
              <a:rPr lang="en-US" sz="800" dirty="0" err="1" smtClean="0">
                <a:solidFill>
                  <a:srgbClr val="000000"/>
                </a:solidFill>
                <a:ea typeface="Gulim" pitchFamily="34" charset="-127"/>
              </a:rPr>
              <a:t>titulares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derechos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portadores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obligaciones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ayuda</a:t>
            </a:r>
            <a:r>
              <a:rPr lang="en-US" sz="800" dirty="0" smtClean="0">
                <a:solidFill>
                  <a:srgbClr val="000000"/>
                </a:solidFill>
                <a:ea typeface="Gulim" pitchFamily="34" charset="-127"/>
              </a:rPr>
              <a:t> a </a:t>
            </a:r>
            <a:r>
              <a:rPr lang="en-US" sz="800" dirty="0" err="1" smtClean="0">
                <a:solidFill>
                  <a:srgbClr val="000000"/>
                </a:solidFill>
                <a:ea typeface="Gulim" pitchFamily="34" charset="-127"/>
              </a:rPr>
              <a:t>identificar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las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deficiencias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críticas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capacidad</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impiden</a:t>
            </a:r>
            <a:r>
              <a:rPr lang="en-US" sz="800" dirty="0" smtClean="0">
                <a:solidFill>
                  <a:srgbClr val="000000"/>
                </a:solidFill>
                <a:ea typeface="Gulim" pitchFamily="34" charset="-127"/>
              </a:rPr>
              <a:t> la </a:t>
            </a:r>
            <a:r>
              <a:rPr lang="en-US" sz="800" dirty="0" err="1" smtClean="0">
                <a:solidFill>
                  <a:srgbClr val="000000"/>
                </a:solidFill>
                <a:ea typeface="Gulim" pitchFamily="34" charset="-127"/>
              </a:rPr>
              <a:t>acción</a:t>
            </a:r>
            <a:r>
              <a:rPr lang="en-US" sz="800" dirty="0" smtClean="0">
                <a:solidFill>
                  <a:srgbClr val="000000"/>
                </a:solidFill>
                <a:ea typeface="Gulim" pitchFamily="34" charset="-127"/>
              </a:rPr>
              <a:t>. </a:t>
            </a:r>
          </a:p>
          <a:p>
            <a:pPr>
              <a:lnSpc>
                <a:spcPct val="80000"/>
              </a:lnSpc>
              <a:spcBef>
                <a:spcPct val="0"/>
              </a:spcBef>
            </a:pPr>
            <a:r>
              <a:rPr lang="en-US" sz="800" dirty="0" smtClean="0">
                <a:solidFill>
                  <a:srgbClr val="000000"/>
                </a:solidFill>
                <a:ea typeface="Gulim" pitchFamily="34" charset="-127"/>
              </a:rPr>
              <a:t>A los </a:t>
            </a:r>
            <a:r>
              <a:rPr lang="en-US" sz="800" dirty="0" err="1" smtClean="0">
                <a:solidFill>
                  <a:srgbClr val="000000"/>
                </a:solidFill>
                <a:ea typeface="Gulim" pitchFamily="34" charset="-127"/>
              </a:rPr>
              <a:t>niveles</a:t>
            </a:r>
            <a:r>
              <a:rPr lang="en-US" sz="800" dirty="0" smtClean="0">
                <a:solidFill>
                  <a:srgbClr val="000000"/>
                </a:solidFill>
                <a:ea typeface="Gulim" pitchFamily="34" charset="-127"/>
              </a:rPr>
              <a:t> de base y de </a:t>
            </a:r>
            <a:r>
              <a:rPr lang="en-US" sz="800" dirty="0" err="1" smtClean="0">
                <a:solidFill>
                  <a:srgbClr val="000000"/>
                </a:solidFill>
                <a:ea typeface="Gulim" pitchFamily="34" charset="-127"/>
              </a:rPr>
              <a:t>raíz</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estas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deficiencias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capacidad</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casi</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siempre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implican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deficiencias</a:t>
            </a:r>
            <a:r>
              <a:rPr lang="en-US" sz="800" dirty="0" smtClean="0">
                <a:solidFill>
                  <a:srgbClr val="000000"/>
                </a:solidFill>
                <a:ea typeface="Gulim" pitchFamily="34" charset="-127"/>
              </a:rPr>
              <a:t> en </a:t>
            </a:r>
            <a:r>
              <a:rPr lang="en-US" sz="800" dirty="0" err="1" smtClean="0">
                <a:solidFill>
                  <a:srgbClr val="000000"/>
                </a:solidFill>
                <a:ea typeface="Gulim" pitchFamily="34" charset="-127"/>
              </a:rPr>
              <a:t>marcos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legales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institucionales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políticos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financieros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presupuesto</a:t>
            </a:r>
            <a:r>
              <a:rPr lang="en-US" sz="800" dirty="0" smtClean="0">
                <a:solidFill>
                  <a:srgbClr val="000000"/>
                </a:solidFill>
                <a:ea typeface="Gulim" pitchFamily="34" charset="-127"/>
              </a:rPr>
              <a:t>). La </a:t>
            </a:r>
            <a:r>
              <a:rPr lang="en-US" sz="800" dirty="0" err="1" smtClean="0">
                <a:solidFill>
                  <a:srgbClr val="000000"/>
                </a:solidFill>
                <a:ea typeface="Gulim" pitchFamily="34" charset="-127"/>
              </a:rPr>
              <a:t>acción</a:t>
            </a:r>
            <a:r>
              <a:rPr lang="en-US" sz="800" dirty="0" smtClean="0">
                <a:solidFill>
                  <a:srgbClr val="000000"/>
                </a:solidFill>
                <a:ea typeface="Gulim" pitchFamily="34" charset="-127"/>
              </a:rPr>
              <a:t> en el </a:t>
            </a:r>
            <a:r>
              <a:rPr lang="en-US" sz="800" dirty="0" err="1" smtClean="0">
                <a:solidFill>
                  <a:srgbClr val="000000"/>
                </a:solidFill>
                <a:ea typeface="Gulim" pitchFamily="34" charset="-127"/>
              </a:rPr>
              <a:t>entorno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político</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económico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puede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ser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esencial</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para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potenciar</a:t>
            </a:r>
            <a:r>
              <a:rPr lang="en-US" sz="800" dirty="0" smtClean="0">
                <a:solidFill>
                  <a:srgbClr val="000000"/>
                </a:solidFill>
                <a:ea typeface="Gulim" pitchFamily="34" charset="-127"/>
              </a:rPr>
              <a:t> los </a:t>
            </a:r>
            <a:r>
              <a:rPr lang="en-US" sz="800" dirty="0" err="1" smtClean="0">
                <a:solidFill>
                  <a:srgbClr val="000000"/>
                </a:solidFill>
                <a:ea typeface="Gulim" pitchFamily="34" charset="-127"/>
              </a:rPr>
              <a:t>titulares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derechos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desarrollar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las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capacidades</a:t>
            </a:r>
            <a:r>
              <a:rPr lang="en-US" sz="800" dirty="0" smtClean="0">
                <a:solidFill>
                  <a:srgbClr val="000000"/>
                </a:solidFill>
                <a:ea typeface="Gulim" pitchFamily="34" charset="-127"/>
              </a:rPr>
              <a:t> de los </a:t>
            </a:r>
            <a:r>
              <a:rPr lang="en-US" sz="800" dirty="0" err="1" smtClean="0">
                <a:solidFill>
                  <a:srgbClr val="000000"/>
                </a:solidFill>
                <a:ea typeface="Gulim" pitchFamily="34" charset="-127"/>
              </a:rPr>
              <a:t>portadores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deberes</a:t>
            </a:r>
            <a:r>
              <a:rPr lang="en-US" sz="800" dirty="0" smtClean="0">
                <a:solidFill>
                  <a:srgbClr val="000000"/>
                </a:solidFill>
                <a:ea typeface="Gulim" pitchFamily="34" charset="-127"/>
              </a:rPr>
              <a:t>.</a:t>
            </a:r>
          </a:p>
          <a:p>
            <a:pPr>
              <a:lnSpc>
                <a:spcPct val="80000"/>
              </a:lnSpc>
              <a:spcBef>
                <a:spcPct val="0"/>
              </a:spcBef>
            </a:pPr>
            <a:r>
              <a:rPr lang="en-US" sz="800" dirty="0" err="1" smtClean="0">
                <a:solidFill>
                  <a:srgbClr val="000000"/>
                </a:solidFill>
                <a:ea typeface="Gulim" pitchFamily="34" charset="-127"/>
              </a:rPr>
              <a:t>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necesario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utilizar</a:t>
            </a:r>
            <a:r>
              <a:rPr lang="en-US" sz="800" dirty="0" smtClean="0">
                <a:solidFill>
                  <a:srgbClr val="000000"/>
                </a:solidFill>
                <a:ea typeface="Gulim" pitchFamily="34" charset="-127"/>
              </a:rPr>
              <a:t> un </a:t>
            </a:r>
            <a:r>
              <a:rPr lang="en-US" sz="800" dirty="0" err="1" smtClean="0">
                <a:solidFill>
                  <a:srgbClr val="000000"/>
                </a:solidFill>
                <a:ea typeface="Gulim" pitchFamily="34" charset="-127"/>
              </a:rPr>
              <a:t>análisis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causalidad</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basado</a:t>
            </a:r>
            <a:r>
              <a:rPr lang="en-US" sz="800" dirty="0" smtClean="0">
                <a:solidFill>
                  <a:srgbClr val="000000"/>
                </a:solidFill>
                <a:ea typeface="Gulim" pitchFamily="34" charset="-127"/>
              </a:rPr>
              <a:t> en los </a:t>
            </a:r>
            <a:r>
              <a:rPr lang="en-US" sz="800" dirty="0" err="1" smtClean="0">
                <a:solidFill>
                  <a:srgbClr val="000000"/>
                </a:solidFill>
                <a:ea typeface="Gulim" pitchFamily="34" charset="-127"/>
              </a:rPr>
              <a:t>derechos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para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fortalecer</a:t>
            </a:r>
            <a:r>
              <a:rPr lang="en-US" sz="800" dirty="0" smtClean="0">
                <a:solidFill>
                  <a:srgbClr val="000000"/>
                </a:solidFill>
                <a:ea typeface="Gulim" pitchFamily="34" charset="-127"/>
              </a:rPr>
              <a:t> el </a:t>
            </a:r>
            <a:r>
              <a:rPr lang="en-US" sz="800" dirty="0" err="1" smtClean="0">
                <a:solidFill>
                  <a:srgbClr val="000000"/>
                </a:solidFill>
                <a:ea typeface="Gulim" pitchFamily="34" charset="-127"/>
              </a:rPr>
              <a:t>análisis</a:t>
            </a:r>
            <a:r>
              <a:rPr lang="en-US" sz="800" dirty="0" smtClean="0">
                <a:solidFill>
                  <a:srgbClr val="000000"/>
                </a:solidFill>
                <a:ea typeface="Gulim" pitchFamily="34" charset="-127"/>
              </a:rPr>
              <a:t>  en </a:t>
            </a:r>
            <a:r>
              <a:rPr lang="en-US" sz="800" dirty="0" err="1" smtClean="0">
                <a:solidFill>
                  <a:srgbClr val="000000"/>
                </a:solidFill>
                <a:ea typeface="Gulim" pitchFamily="34" charset="-127"/>
              </a:rPr>
              <a:t>curso</a:t>
            </a:r>
            <a:r>
              <a:rPr lang="en-US" sz="800" dirty="0" smtClean="0">
                <a:solidFill>
                  <a:srgbClr val="000000"/>
                </a:solidFill>
                <a:ea typeface="Gulim" pitchFamily="34" charset="-127"/>
              </a:rPr>
              <a:t> o </a:t>
            </a:r>
            <a:r>
              <a:rPr lang="en-US" sz="800" dirty="0" err="1" smtClean="0">
                <a:solidFill>
                  <a:srgbClr val="000000"/>
                </a:solidFill>
                <a:ea typeface="Gulim" pitchFamily="34" charset="-127"/>
              </a:rPr>
              <a:t>previsto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por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países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para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atraer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cierta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influencia</a:t>
            </a:r>
            <a:r>
              <a:rPr lang="en-US" sz="800" dirty="0" smtClean="0">
                <a:solidFill>
                  <a:srgbClr val="000000"/>
                </a:solidFill>
                <a:ea typeface="Gulim" pitchFamily="34" charset="-127"/>
              </a:rPr>
              <a:t> a la </a:t>
            </a:r>
            <a:r>
              <a:rPr lang="en-US" sz="800" dirty="0" err="1" smtClean="0">
                <a:solidFill>
                  <a:srgbClr val="000000"/>
                </a:solidFill>
                <a:ea typeface="Gulim" pitchFamily="34" charset="-127"/>
              </a:rPr>
              <a:t>preparación</a:t>
            </a:r>
            <a:r>
              <a:rPr lang="en-US" sz="800" dirty="0" smtClean="0">
                <a:solidFill>
                  <a:srgbClr val="000000"/>
                </a:solidFill>
                <a:ea typeface="Gulim" pitchFamily="34" charset="-127"/>
              </a:rPr>
              <a:t> o </a:t>
            </a:r>
            <a:r>
              <a:rPr lang="en-US" sz="800" dirty="0" err="1" smtClean="0">
                <a:solidFill>
                  <a:srgbClr val="000000"/>
                </a:solidFill>
                <a:ea typeface="Gulim" pitchFamily="34" charset="-127"/>
              </a:rPr>
              <a:t>revisión</a:t>
            </a:r>
            <a:r>
              <a:rPr lang="en-US" sz="800" dirty="0" smtClean="0">
                <a:solidFill>
                  <a:srgbClr val="000000"/>
                </a:solidFill>
                <a:ea typeface="Gulim" pitchFamily="34" charset="-127"/>
              </a:rPr>
              <a:t> de los planes </a:t>
            </a:r>
            <a:r>
              <a:rPr lang="en-US" sz="800" dirty="0" err="1" smtClean="0">
                <a:solidFill>
                  <a:srgbClr val="000000"/>
                </a:solidFill>
                <a:ea typeface="Gulim" pitchFamily="34" charset="-127"/>
              </a:rPr>
              <a:t>nacionales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desarrollo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incluidos</a:t>
            </a:r>
            <a:r>
              <a:rPr lang="en-US" sz="800" dirty="0" smtClean="0">
                <a:solidFill>
                  <a:srgbClr val="000000"/>
                </a:solidFill>
                <a:ea typeface="Gulim" pitchFamily="34" charset="-127"/>
              </a:rPr>
              <a:t> los DERLP.</a:t>
            </a:r>
          </a:p>
          <a:p>
            <a:pPr>
              <a:lnSpc>
                <a:spcPct val="80000"/>
              </a:lnSpc>
              <a:spcBef>
                <a:spcPct val="0"/>
              </a:spcBef>
            </a:pPr>
            <a:r>
              <a:rPr lang="en-US" sz="800" dirty="0" err="1" smtClean="0">
                <a:solidFill>
                  <a:srgbClr val="000000"/>
                </a:solidFill>
                <a:ea typeface="Gulim" pitchFamily="34" charset="-127"/>
              </a:rPr>
              <a:t>Una</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fuente</a:t>
            </a:r>
            <a:r>
              <a:rPr lang="en-US" sz="800" dirty="0" smtClean="0">
                <a:solidFill>
                  <a:srgbClr val="000000"/>
                </a:solidFill>
                <a:ea typeface="Gulim" pitchFamily="34" charset="-127"/>
              </a:rPr>
              <a:t> clave de </a:t>
            </a:r>
            <a:r>
              <a:rPr lang="en-US" sz="800" dirty="0" err="1" smtClean="0">
                <a:solidFill>
                  <a:srgbClr val="000000"/>
                </a:solidFill>
                <a:ea typeface="Gulim" pitchFamily="34" charset="-127"/>
              </a:rPr>
              <a:t>información</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hay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utilizar</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durante</a:t>
            </a:r>
            <a:r>
              <a:rPr lang="en-US" sz="800" dirty="0" smtClean="0">
                <a:solidFill>
                  <a:srgbClr val="000000"/>
                </a:solidFill>
                <a:ea typeface="Gulim" pitchFamily="34" charset="-127"/>
              </a:rPr>
              <a:t> el </a:t>
            </a:r>
            <a:r>
              <a:rPr lang="en-US" sz="800" dirty="0" err="1" smtClean="0">
                <a:solidFill>
                  <a:srgbClr val="000000"/>
                </a:solidFill>
                <a:ea typeface="Gulim" pitchFamily="34" charset="-127"/>
              </a:rPr>
              <a:t>análisis</a:t>
            </a:r>
            <a:r>
              <a:rPr lang="en-US" sz="800" dirty="0" smtClean="0">
                <a:solidFill>
                  <a:srgbClr val="000000"/>
                </a:solidFill>
                <a:ea typeface="Gulim" pitchFamily="34" charset="-127"/>
              </a:rPr>
              <a:t> son los </a:t>
            </a:r>
            <a:r>
              <a:rPr lang="en-US" sz="800" dirty="0" err="1" smtClean="0">
                <a:solidFill>
                  <a:srgbClr val="000000"/>
                </a:solidFill>
                <a:ea typeface="Gulim" pitchFamily="34" charset="-127"/>
              </a:rPr>
              <a:t>informes</a:t>
            </a:r>
            <a:r>
              <a:rPr lang="en-US" sz="800" dirty="0" smtClean="0">
                <a:solidFill>
                  <a:srgbClr val="000000"/>
                </a:solidFill>
                <a:ea typeface="Gulim" pitchFamily="34" charset="-127"/>
              </a:rPr>
              <a:t> de los </a:t>
            </a:r>
            <a:r>
              <a:rPr lang="en-US" sz="800" dirty="0" err="1" smtClean="0">
                <a:solidFill>
                  <a:srgbClr val="000000"/>
                </a:solidFill>
                <a:ea typeface="Gulim" pitchFamily="34" charset="-127"/>
              </a:rPr>
              <a:t>mecanismos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internacionales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regionales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nacionales</a:t>
            </a:r>
            <a:r>
              <a:rPr lang="en-US" sz="800" dirty="0" smtClean="0">
                <a:solidFill>
                  <a:srgbClr val="000000"/>
                </a:solidFill>
                <a:ea typeface="Gulim" pitchFamily="34" charset="-127"/>
              </a:rPr>
              <a:t> de </a:t>
            </a:r>
            <a:r>
              <a:rPr lang="en-US" sz="800" dirty="0" err="1" smtClean="0">
                <a:solidFill>
                  <a:srgbClr val="000000"/>
                </a:solidFill>
                <a:ea typeface="Gulim" pitchFamily="34" charset="-127"/>
              </a:rPr>
              <a:t>derechos</a:t>
            </a:r>
            <a:r>
              <a:rPr lang="en-US" sz="800" dirty="0" smtClean="0">
                <a:solidFill>
                  <a:srgbClr val="000000"/>
                </a:solidFill>
                <a:ea typeface="Gulim" pitchFamily="34" charset="-127"/>
              </a:rPr>
              <a:t>. </a:t>
            </a:r>
          </a:p>
          <a:p>
            <a:pPr>
              <a:lnSpc>
                <a:spcPct val="80000"/>
              </a:lnSpc>
              <a:spcBef>
                <a:spcPct val="0"/>
              </a:spcBef>
            </a:pPr>
            <a:endParaRPr lang="en-US" sz="800" dirty="0" smtClean="0">
              <a:solidFill>
                <a:srgbClr val="000000"/>
              </a:solidFill>
              <a:ea typeface="Gulim" pitchFamily="34" charset="-127"/>
            </a:endParaRPr>
          </a:p>
          <a:p>
            <a:pPr>
              <a:lnSpc>
                <a:spcPct val="80000"/>
              </a:lnSpc>
              <a:spcBef>
                <a:spcPct val="0"/>
              </a:spcBef>
            </a:pPr>
            <a:r>
              <a:rPr lang="en-US" sz="800" dirty="0" err="1" smtClean="0">
                <a:solidFill>
                  <a:srgbClr val="000000"/>
                </a:solidFill>
                <a:ea typeface="Gulim" pitchFamily="34" charset="-127"/>
              </a:rPr>
              <a:t>Recuerde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un </a:t>
            </a:r>
            <a:r>
              <a:rPr lang="en-US" sz="800" dirty="0" err="1" smtClean="0">
                <a:solidFill>
                  <a:srgbClr val="000000"/>
                </a:solidFill>
                <a:ea typeface="Gulim" pitchFamily="34" charset="-127"/>
              </a:rPr>
              <a:t>mensaje</a:t>
            </a:r>
            <a:r>
              <a:rPr lang="en-US" sz="800" dirty="0" smtClean="0">
                <a:solidFill>
                  <a:srgbClr val="000000"/>
                </a:solidFill>
                <a:ea typeface="Gulim" pitchFamily="34" charset="-127"/>
              </a:rPr>
              <a:t> clave en un EBDH </a:t>
            </a:r>
            <a:r>
              <a:rPr lang="en-US" sz="800" dirty="0" err="1" smtClean="0">
                <a:solidFill>
                  <a:srgbClr val="000000"/>
                </a:solidFill>
                <a:ea typeface="Gulim" pitchFamily="34" charset="-127"/>
              </a:rPr>
              <a:t>es</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que</a:t>
            </a:r>
            <a:r>
              <a:rPr lang="en-US" sz="800" dirty="0" smtClean="0">
                <a:solidFill>
                  <a:srgbClr val="000000"/>
                </a:solidFill>
                <a:ea typeface="Gulim" pitchFamily="34" charset="-127"/>
              </a:rPr>
              <a:t> el </a:t>
            </a:r>
            <a:r>
              <a:rPr lang="en-US" sz="800" dirty="0" err="1" smtClean="0">
                <a:solidFill>
                  <a:srgbClr val="000000"/>
                </a:solidFill>
                <a:ea typeface="Gulim" pitchFamily="34" charset="-127"/>
              </a:rPr>
              <a:t>proceso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es</a:t>
            </a:r>
            <a:r>
              <a:rPr lang="en-US" sz="800" dirty="0" smtClean="0">
                <a:solidFill>
                  <a:srgbClr val="000000"/>
                </a:solidFill>
                <a:ea typeface="Gulim" pitchFamily="34" charset="-127"/>
              </a:rPr>
              <a:t> tan </a:t>
            </a:r>
            <a:r>
              <a:rPr lang="en-US" sz="800" dirty="0" err="1" smtClean="0">
                <a:solidFill>
                  <a:srgbClr val="000000"/>
                </a:solidFill>
                <a:ea typeface="Gulim" pitchFamily="34" charset="-127"/>
              </a:rPr>
              <a:t>importante</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como</a:t>
            </a:r>
            <a:r>
              <a:rPr lang="en-US" sz="800" dirty="0" smtClean="0">
                <a:solidFill>
                  <a:srgbClr val="000000"/>
                </a:solidFill>
                <a:ea typeface="Gulim" pitchFamily="34" charset="-127"/>
              </a:rPr>
              <a:t> el </a:t>
            </a:r>
            <a:r>
              <a:rPr lang="en-US" sz="800" dirty="0" err="1" smtClean="0">
                <a:solidFill>
                  <a:srgbClr val="000000"/>
                </a:solidFill>
                <a:ea typeface="Gulim" pitchFamily="34" charset="-127"/>
              </a:rPr>
              <a:t>resultado</a:t>
            </a:r>
            <a:r>
              <a:rPr lang="en-US" sz="800" dirty="0" smtClean="0">
                <a:solidFill>
                  <a:srgbClr val="000000"/>
                </a:solidFill>
                <a:ea typeface="Gulim" pitchFamily="34" charset="-127"/>
              </a:rPr>
              <a:t> del </a:t>
            </a:r>
            <a:r>
              <a:rPr lang="en-US" sz="800" dirty="0" err="1" smtClean="0">
                <a:solidFill>
                  <a:srgbClr val="000000"/>
                </a:solidFill>
                <a:ea typeface="Gulim" pitchFamily="34" charset="-127"/>
              </a:rPr>
              <a:t>desarrollo</a:t>
            </a:r>
            <a:r>
              <a:rPr lang="en-US" sz="800" dirty="0" smtClean="0">
                <a:solidFill>
                  <a:srgbClr val="000000"/>
                </a:solidFill>
                <a:ea typeface="Gulim" pitchFamily="34" charset="-127"/>
              </a:rPr>
              <a:t>. </a:t>
            </a:r>
            <a:r>
              <a:rPr lang="en-US" sz="800" dirty="0" err="1" smtClean="0">
                <a:solidFill>
                  <a:srgbClr val="000000"/>
                </a:solidFill>
                <a:ea typeface="Gulim" pitchFamily="34" charset="-127"/>
              </a:rPr>
              <a:t>Recordar</a:t>
            </a:r>
            <a:r>
              <a:rPr lang="en-US" sz="800" dirty="0" smtClean="0">
                <a:solidFill>
                  <a:srgbClr val="000000"/>
                </a:solidFill>
                <a:ea typeface="Gulim" pitchFamily="34" charset="-127"/>
              </a:rPr>
              <a:t> a los </a:t>
            </a:r>
            <a:r>
              <a:rPr lang="en-US" sz="800" dirty="0" err="1" smtClean="0">
                <a:solidFill>
                  <a:srgbClr val="000000"/>
                </a:solidFill>
                <a:ea typeface="Gulim" pitchFamily="34" charset="-127"/>
              </a:rPr>
              <a:t>participantes</a:t>
            </a:r>
            <a:r>
              <a:rPr lang="en-US" sz="800" dirty="0" smtClean="0">
                <a:solidFill>
                  <a:srgbClr val="000000"/>
                </a:solidFill>
                <a:ea typeface="Gulim" pitchFamily="34" charset="-127"/>
              </a:rPr>
              <a:t> y </a:t>
            </a:r>
            <a:r>
              <a:rPr lang="en-US" sz="800" dirty="0" err="1" smtClean="0">
                <a:solidFill>
                  <a:srgbClr val="000000"/>
                </a:solidFill>
                <a:ea typeface="Gulim" pitchFamily="34" charset="-127"/>
              </a:rPr>
              <a:t>agregar</a:t>
            </a:r>
            <a:r>
              <a:rPr lang="en-US" sz="800" dirty="0" smtClean="0">
                <a:solidFill>
                  <a:srgbClr val="000000"/>
                </a:solidFill>
                <a:ea typeface="Gulim" pitchFamily="34" charset="-127"/>
              </a:rPr>
              <a:t> lo </a:t>
            </a:r>
            <a:r>
              <a:rPr lang="en-US" sz="800" dirty="0" err="1" smtClean="0">
                <a:solidFill>
                  <a:srgbClr val="000000"/>
                </a:solidFill>
                <a:ea typeface="Gulim" pitchFamily="34" charset="-127"/>
              </a:rPr>
              <a:t>siguiente</a:t>
            </a:r>
            <a:r>
              <a:rPr lang="en-US" sz="800" dirty="0" smtClean="0">
                <a:solidFill>
                  <a:srgbClr val="000000"/>
                </a:solidFill>
                <a:ea typeface="Gulim" pitchFamily="34" charset="-127"/>
              </a:rPr>
              <a:t>:</a:t>
            </a:r>
          </a:p>
          <a:p>
            <a:pPr>
              <a:lnSpc>
                <a:spcPct val="80000"/>
              </a:lnSpc>
              <a:spcBef>
                <a:spcPct val="0"/>
              </a:spcBef>
            </a:pPr>
            <a:r>
              <a:rPr lang="en-US" sz="800" b="1" dirty="0" smtClean="0">
                <a:solidFill>
                  <a:srgbClr val="000000"/>
                </a:solidFill>
                <a:ea typeface="Gulim" pitchFamily="34" charset="-127"/>
              </a:rPr>
              <a:t>¿</a:t>
            </a:r>
            <a:r>
              <a:rPr lang="en-US" sz="800" b="1" dirty="0" err="1" smtClean="0">
                <a:solidFill>
                  <a:srgbClr val="000000"/>
                </a:solidFill>
                <a:ea typeface="Gulim" pitchFamily="34" charset="-127"/>
              </a:rPr>
              <a:t>Cómo</a:t>
            </a:r>
            <a:r>
              <a:rPr lang="en-US" sz="800" b="1" dirty="0" smtClean="0">
                <a:solidFill>
                  <a:srgbClr val="000000"/>
                </a:solidFill>
                <a:ea typeface="Gulim" pitchFamily="34" charset="-127"/>
              </a:rPr>
              <a:t> </a:t>
            </a:r>
            <a:r>
              <a:rPr lang="en-US" sz="800" b="1" dirty="0" err="1" smtClean="0">
                <a:solidFill>
                  <a:srgbClr val="000000"/>
                </a:solidFill>
                <a:ea typeface="Gulim" pitchFamily="34" charset="-127"/>
              </a:rPr>
              <a:t>debe</a:t>
            </a:r>
            <a:r>
              <a:rPr lang="en-US" sz="800" b="1" dirty="0" smtClean="0">
                <a:solidFill>
                  <a:srgbClr val="000000"/>
                </a:solidFill>
                <a:ea typeface="Gulim" pitchFamily="34" charset="-127"/>
              </a:rPr>
              <a:t> </a:t>
            </a:r>
            <a:r>
              <a:rPr lang="en-US" sz="800" b="1" dirty="0" err="1" smtClean="0">
                <a:solidFill>
                  <a:srgbClr val="000000"/>
                </a:solidFill>
                <a:ea typeface="Gulim" pitchFamily="34" charset="-127"/>
              </a:rPr>
              <a:t>llevarse</a:t>
            </a:r>
            <a:r>
              <a:rPr lang="en-US" sz="800" b="1" dirty="0" smtClean="0">
                <a:solidFill>
                  <a:srgbClr val="000000"/>
                </a:solidFill>
                <a:ea typeface="Gulim" pitchFamily="34" charset="-127"/>
              </a:rPr>
              <a:t> a </a:t>
            </a:r>
            <a:r>
              <a:rPr lang="en-US" sz="800" b="1" dirty="0" err="1" smtClean="0">
                <a:solidFill>
                  <a:srgbClr val="000000"/>
                </a:solidFill>
                <a:ea typeface="Gulim" pitchFamily="34" charset="-127"/>
              </a:rPr>
              <a:t>cabo</a:t>
            </a:r>
            <a:r>
              <a:rPr lang="en-US" sz="800" b="1" dirty="0" smtClean="0">
                <a:solidFill>
                  <a:srgbClr val="000000"/>
                </a:solidFill>
                <a:ea typeface="Gulim" pitchFamily="34" charset="-127"/>
              </a:rPr>
              <a:t> el </a:t>
            </a:r>
            <a:r>
              <a:rPr lang="en-US" sz="800" b="1" dirty="0" err="1" smtClean="0">
                <a:solidFill>
                  <a:srgbClr val="000000"/>
                </a:solidFill>
                <a:ea typeface="Gulim" pitchFamily="34" charset="-127"/>
              </a:rPr>
              <a:t>proceso</a:t>
            </a:r>
            <a:r>
              <a:rPr lang="en-US" sz="800" b="1" dirty="0" smtClean="0">
                <a:solidFill>
                  <a:srgbClr val="000000"/>
                </a:solidFill>
                <a:ea typeface="Gulim" pitchFamily="34" charset="-127"/>
              </a:rPr>
              <a:t>? o ¿</a:t>
            </a:r>
            <a:r>
              <a:rPr lang="en-US" sz="800" b="1" dirty="0" err="1" smtClean="0">
                <a:solidFill>
                  <a:srgbClr val="000000"/>
                </a:solidFill>
                <a:ea typeface="Gulim" pitchFamily="34" charset="-127"/>
              </a:rPr>
              <a:t>Qué</a:t>
            </a:r>
            <a:r>
              <a:rPr lang="en-US" sz="800" b="1" dirty="0" smtClean="0">
                <a:solidFill>
                  <a:srgbClr val="000000"/>
                </a:solidFill>
                <a:ea typeface="Gulim" pitchFamily="34" charset="-127"/>
              </a:rPr>
              <a:t> </a:t>
            </a:r>
            <a:r>
              <a:rPr lang="en-US" sz="800" b="1" dirty="0" err="1" smtClean="0">
                <a:solidFill>
                  <a:srgbClr val="000000"/>
                </a:solidFill>
                <a:ea typeface="Gulim" pitchFamily="34" charset="-127"/>
              </a:rPr>
              <a:t>tipo</a:t>
            </a:r>
            <a:r>
              <a:rPr lang="en-US" sz="800" b="1" dirty="0" smtClean="0">
                <a:solidFill>
                  <a:srgbClr val="000000"/>
                </a:solidFill>
                <a:ea typeface="Gulim" pitchFamily="34" charset="-127"/>
              </a:rPr>
              <a:t> de </a:t>
            </a:r>
            <a:r>
              <a:rPr lang="en-US" sz="800" b="1" dirty="0" err="1" smtClean="0">
                <a:solidFill>
                  <a:srgbClr val="000000"/>
                </a:solidFill>
                <a:ea typeface="Gulim" pitchFamily="34" charset="-127"/>
              </a:rPr>
              <a:t>proceso</a:t>
            </a:r>
            <a:r>
              <a:rPr lang="en-US" sz="800" b="1" dirty="0" smtClean="0">
                <a:solidFill>
                  <a:srgbClr val="000000"/>
                </a:solidFill>
                <a:ea typeface="Gulim" pitchFamily="34" charset="-127"/>
              </a:rPr>
              <a:t> </a:t>
            </a:r>
            <a:r>
              <a:rPr lang="en-US" sz="800" b="1" dirty="0" err="1" smtClean="0">
                <a:solidFill>
                  <a:srgbClr val="000000"/>
                </a:solidFill>
                <a:ea typeface="Gulim" pitchFamily="34" charset="-127"/>
              </a:rPr>
              <a:t>es</a:t>
            </a:r>
            <a:r>
              <a:rPr lang="en-US" sz="800" b="1" dirty="0" smtClean="0">
                <a:solidFill>
                  <a:srgbClr val="000000"/>
                </a:solidFill>
                <a:ea typeface="Gulim" pitchFamily="34" charset="-127"/>
              </a:rPr>
              <a:t> </a:t>
            </a:r>
            <a:r>
              <a:rPr lang="en-US" sz="800" b="1" dirty="0" err="1" smtClean="0">
                <a:solidFill>
                  <a:srgbClr val="000000"/>
                </a:solidFill>
                <a:ea typeface="Gulim" pitchFamily="34" charset="-127"/>
              </a:rPr>
              <a:t>necesario</a:t>
            </a:r>
            <a:r>
              <a:rPr lang="en-US" sz="800" b="1" dirty="0" smtClean="0">
                <a:solidFill>
                  <a:srgbClr val="000000"/>
                </a:solidFill>
                <a:ea typeface="Gulim" pitchFamily="34" charset="-127"/>
              </a:rPr>
              <a:t>?</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65</a:t>
            </a:fld>
            <a:endParaRPr lang="en-US"/>
          </a:p>
        </p:txBody>
      </p:sp>
    </p:spTree>
    <p:extLst>
      <p:ext uri="{BB962C8B-B14F-4D97-AF65-F5344CB8AC3E}">
        <p14:creationId xmlns:p14="http://schemas.microsoft.com/office/powerpoint/2010/main" val="2963436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66</a:t>
            </a:fld>
            <a:endParaRPr lang="en-US"/>
          </a:p>
        </p:txBody>
      </p:sp>
    </p:spTree>
    <p:extLst>
      <p:ext uri="{BB962C8B-B14F-4D97-AF65-F5344CB8AC3E}">
        <p14:creationId xmlns:p14="http://schemas.microsoft.com/office/powerpoint/2010/main" val="5772921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67</a:t>
            </a:fld>
            <a:endParaRPr lang="en-US"/>
          </a:p>
        </p:txBody>
      </p:sp>
    </p:spTree>
    <p:extLst>
      <p:ext uri="{BB962C8B-B14F-4D97-AF65-F5344CB8AC3E}">
        <p14:creationId xmlns:p14="http://schemas.microsoft.com/office/powerpoint/2010/main" val="122453785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latin typeface="Arial" pitchFamily="34" charset="0"/>
              </a:rPr>
              <a:t>DIAPOSITIVA ESCONDIDA</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68</a:t>
            </a:fld>
            <a:endParaRPr lang="en-US"/>
          </a:p>
        </p:txBody>
      </p:sp>
    </p:spTree>
    <p:extLst>
      <p:ext uri="{BB962C8B-B14F-4D97-AF65-F5344CB8AC3E}">
        <p14:creationId xmlns:p14="http://schemas.microsoft.com/office/powerpoint/2010/main" val="299032170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4255A503-29D7-45E9-B9D9-DA1047B6473A}" type="slidenum">
              <a:rPr lang="en-GB" smtClean="0">
                <a:solidFill>
                  <a:srgbClr val="000000"/>
                </a:solidFill>
                <a:latin typeface="Arial" pitchFamily="34" charset="0"/>
                <a:cs typeface="Arial" pitchFamily="34" charset="0"/>
              </a:rPr>
              <a:pPr eaLnBrk="0" hangingPunct="0">
                <a:buSzPct val="100000"/>
                <a:buFont typeface="Arial" pitchFamily="34" charset="0"/>
                <a:buNone/>
              </a:pPr>
              <a:t>69</a:t>
            </a:fld>
            <a:endParaRPr lang="en-GB" smtClean="0">
              <a:solidFill>
                <a:srgbClr val="000000"/>
              </a:solidFill>
              <a:latin typeface="Arial" pitchFamily="34" charset="0"/>
              <a:cs typeface="Arial" pitchFamily="34" charset="0"/>
            </a:endParaRPr>
          </a:p>
        </p:txBody>
      </p:sp>
      <p:sp>
        <p:nvSpPr>
          <p:cNvPr id="160771" name="Rectangle 2"/>
          <p:cNvSpPr>
            <a:spLocks noGrp="1" noRot="1" noChangeAspect="1" noChangeArrowheads="1" noTextEdit="1"/>
          </p:cNvSpPr>
          <p:nvPr>
            <p:ph type="sldImg"/>
          </p:nvPr>
        </p:nvSpPr>
        <p:spPr>
          <a:xfrm>
            <a:off x="1382613" y="400621"/>
            <a:ext cx="3906162" cy="2930103"/>
          </a:xfrm>
          <a:ln/>
        </p:spPr>
      </p:sp>
      <p:sp>
        <p:nvSpPr>
          <p:cNvPr id="160772" name="Rectangle 3"/>
          <p:cNvSpPr>
            <a:spLocks noGrp="1" noChangeArrowheads="1"/>
          </p:cNvSpPr>
          <p:nvPr>
            <p:ph type="body" idx="1"/>
          </p:nvPr>
        </p:nvSpPr>
        <p:spPr>
          <a:xfrm>
            <a:off x="590525" y="3640981"/>
            <a:ext cx="5781503" cy="5700927"/>
          </a:xfrm>
          <a:noFill/>
        </p:spPr>
        <p:txBody>
          <a:bodyPr/>
          <a:lstStyle/>
          <a:p>
            <a:r>
              <a:rPr lang="en-GB" sz="1050" dirty="0">
                <a:solidFill>
                  <a:srgbClr val="000000"/>
                </a:solidFill>
                <a:latin typeface="Arial" pitchFamily="34" charset="0"/>
              </a:rPr>
              <a:t>DIAPOSITIVA ESCONDIDA</a:t>
            </a:r>
          </a:p>
          <a:p>
            <a:r>
              <a:rPr lang="en-GB" sz="1050" dirty="0" err="1" smtClean="0">
                <a:solidFill>
                  <a:srgbClr val="000000"/>
                </a:solidFill>
                <a:latin typeface="Arial" pitchFamily="34" charset="0"/>
                <a:cs typeface="Arial" pitchFamily="34" charset="0"/>
              </a:rPr>
              <a:t>Sesión</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Información</a:t>
            </a:r>
            <a:r>
              <a:rPr lang="en-GB" sz="1050" dirty="0" smtClean="0">
                <a:solidFill>
                  <a:srgbClr val="000000"/>
                </a:solidFill>
                <a:latin typeface="Arial" pitchFamily="34" charset="0"/>
                <a:cs typeface="Arial" pitchFamily="34" charset="0"/>
              </a:rPr>
              <a:t>:</a:t>
            </a: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Revelar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supuestos</a:t>
            </a:r>
            <a:r>
              <a:rPr lang="en-GB" sz="1050" dirty="0" smtClean="0">
                <a:solidFill>
                  <a:srgbClr val="000000"/>
                </a:solidFill>
                <a:latin typeface="Arial" pitchFamily="34" charset="0"/>
                <a:cs typeface="Arial" pitchFamily="34" charset="0"/>
              </a:rPr>
              <a:t> # 1 y # 2 entre el </a:t>
            </a:r>
            <a:r>
              <a:rPr lang="en-GB" sz="1050" dirty="0" err="1" smtClean="0">
                <a:solidFill>
                  <a:srgbClr val="000000"/>
                </a:solidFill>
                <a:latin typeface="Arial" pitchFamily="34" charset="0"/>
                <a:cs typeface="Arial" pitchFamily="34" charset="0"/>
              </a:rPr>
              <a:t>Producto</a:t>
            </a:r>
            <a:r>
              <a:rPr lang="en-GB" sz="1050" dirty="0" smtClean="0">
                <a:solidFill>
                  <a:srgbClr val="000000"/>
                </a:solidFill>
                <a:latin typeface="Arial" pitchFamily="34" charset="0"/>
                <a:cs typeface="Arial" pitchFamily="34" charset="0"/>
              </a:rPr>
              <a:t> y el </a:t>
            </a:r>
            <a:r>
              <a:rPr lang="en-GB" sz="1050" dirty="0" err="1" smtClean="0">
                <a:solidFill>
                  <a:srgbClr val="000000"/>
                </a:solidFill>
                <a:latin typeface="Arial" pitchFamily="34" charset="0"/>
                <a:cs typeface="Arial" pitchFamily="34" charset="0"/>
              </a:rPr>
              <a:t>Efecto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Directo</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pedir</a:t>
            </a:r>
            <a:r>
              <a:rPr lang="en-GB" sz="1050" dirty="0" smtClean="0">
                <a:solidFill>
                  <a:srgbClr val="000000"/>
                </a:solidFill>
                <a:latin typeface="Arial" pitchFamily="34" charset="0"/>
                <a:cs typeface="Arial" pitchFamily="34" charset="0"/>
              </a:rPr>
              <a:t> a los </a:t>
            </a:r>
            <a:r>
              <a:rPr lang="en-GB" sz="1050" dirty="0" err="1" smtClean="0">
                <a:solidFill>
                  <a:srgbClr val="000000"/>
                </a:solidFill>
                <a:latin typeface="Arial" pitchFamily="34" charset="0"/>
                <a:cs typeface="Arial" pitchFamily="34" charset="0"/>
              </a:rPr>
              <a:t>participantes</a:t>
            </a:r>
            <a:r>
              <a:rPr lang="en-GB" sz="1050" dirty="0" smtClean="0">
                <a:solidFill>
                  <a:srgbClr val="000000"/>
                </a:solidFill>
                <a:latin typeface="Arial" pitchFamily="34" charset="0"/>
                <a:cs typeface="Arial" pitchFamily="34" charset="0"/>
              </a:rPr>
              <a:t> sus </a:t>
            </a:r>
            <a:r>
              <a:rPr lang="en-GB" sz="1050" dirty="0" err="1" smtClean="0">
                <a:solidFill>
                  <a:srgbClr val="000000"/>
                </a:solidFill>
                <a:latin typeface="Arial" pitchFamily="34" charset="0"/>
                <a:cs typeface="Arial" pitchFamily="34" charset="0"/>
              </a:rPr>
              <a:t>opiniones</a:t>
            </a:r>
            <a:endParaRPr lang="en-GB" sz="1050" dirty="0" smtClean="0">
              <a:solidFill>
                <a:srgbClr val="000000"/>
              </a:solidFill>
              <a:latin typeface="Arial" pitchFamily="34" charset="0"/>
              <a:cs typeface="Arial" pitchFamily="34" charset="0"/>
            </a:endParaRPr>
          </a:p>
          <a:p>
            <a:r>
              <a:rPr lang="en-GB" sz="1050" dirty="0" smtClean="0">
                <a:solidFill>
                  <a:srgbClr val="000000"/>
                </a:solidFill>
                <a:latin typeface="Arial" pitchFamily="34" charset="0"/>
                <a:cs typeface="Arial" pitchFamily="34" charset="0"/>
              </a:rPr>
              <a:t>- Asunción # 1 no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buena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qué</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condición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que</a:t>
            </a:r>
            <a:r>
              <a:rPr lang="en-GB" sz="1050" dirty="0" smtClean="0">
                <a:solidFill>
                  <a:srgbClr val="000000"/>
                </a:solidFill>
                <a:latin typeface="Arial" pitchFamily="34" charset="0"/>
                <a:cs typeface="Arial" pitchFamily="34" charset="0"/>
              </a:rPr>
              <a:t> se </a:t>
            </a:r>
            <a:r>
              <a:rPr lang="en-GB" sz="1050" dirty="0" err="1" smtClean="0">
                <a:solidFill>
                  <a:srgbClr val="000000"/>
                </a:solidFill>
                <a:latin typeface="Arial" pitchFamily="34" charset="0"/>
                <a:cs typeface="Arial" pitchFamily="34" charset="0"/>
              </a:rPr>
              <a:t>asume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que</a:t>
            </a:r>
            <a:r>
              <a:rPr lang="en-GB" sz="1050" dirty="0" smtClean="0">
                <a:solidFill>
                  <a:srgbClr val="000000"/>
                </a:solidFill>
                <a:latin typeface="Arial" pitchFamily="34" charset="0"/>
                <a:cs typeface="Arial" pitchFamily="34" charset="0"/>
              </a:rPr>
              <a:t> el </a:t>
            </a:r>
            <a:r>
              <a:rPr lang="en-GB" sz="1050" dirty="0" err="1" smtClean="0">
                <a:solidFill>
                  <a:srgbClr val="000000"/>
                </a:solidFill>
                <a:latin typeface="Arial" pitchFamily="34" charset="0"/>
                <a:cs typeface="Arial" pitchFamily="34" charset="0"/>
              </a:rPr>
              <a:t>mercado</a:t>
            </a:r>
            <a:r>
              <a:rPr lang="en-GB" sz="1050" dirty="0" smtClean="0">
                <a:solidFill>
                  <a:srgbClr val="000000"/>
                </a:solidFill>
                <a:latin typeface="Arial" pitchFamily="34" charset="0"/>
                <a:cs typeface="Arial" pitchFamily="34" charset="0"/>
              </a:rPr>
              <a:t> de los </a:t>
            </a:r>
            <a:r>
              <a:rPr lang="en-GB" sz="1050" dirty="0" err="1" smtClean="0">
                <a:solidFill>
                  <a:srgbClr val="000000"/>
                </a:solidFill>
                <a:latin typeface="Arial" pitchFamily="34" charset="0"/>
                <a:cs typeface="Arial" pitchFamily="34" charset="0"/>
              </a:rPr>
              <a:t>productos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ya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existe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b="1" dirty="0" smtClean="0">
                <a:solidFill>
                  <a:srgbClr val="000000"/>
                </a:solidFill>
                <a:latin typeface="Arial" pitchFamily="34" charset="0"/>
                <a:cs typeface="Arial" pitchFamily="34" charset="0"/>
              </a:rPr>
              <a:t>fatal</a:t>
            </a:r>
            <a:r>
              <a:rPr lang="en-GB" sz="1050" dirty="0" smtClean="0">
                <a:solidFill>
                  <a:srgbClr val="000000"/>
                </a:solidFill>
                <a:latin typeface="Arial" pitchFamily="34" charset="0"/>
                <a:cs typeface="Arial" pitchFamily="34" charset="0"/>
              </a:rPr>
              <a:t> -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decir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absolutamente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esencial</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para</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sostenibilidad</a:t>
            </a:r>
            <a:r>
              <a:rPr lang="en-GB" sz="1050" dirty="0" smtClean="0">
                <a:solidFill>
                  <a:srgbClr val="000000"/>
                </a:solidFill>
                <a:latin typeface="Arial" pitchFamily="34" charset="0"/>
                <a:cs typeface="Arial" pitchFamily="34" charset="0"/>
              </a:rPr>
              <a:t> del </a:t>
            </a:r>
            <a:r>
              <a:rPr lang="en-GB" sz="1050" dirty="0" err="1" smtClean="0">
                <a:solidFill>
                  <a:srgbClr val="000000"/>
                </a:solidFill>
                <a:latin typeface="Arial" pitchFamily="34" charset="0"/>
                <a:cs typeface="Arial" pitchFamily="34" charset="0"/>
              </a:rPr>
              <a:t>programa</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debería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haberse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evaluado</a:t>
            </a:r>
            <a:r>
              <a:rPr lang="en-GB" sz="1050" dirty="0" smtClean="0">
                <a:solidFill>
                  <a:srgbClr val="000000"/>
                </a:solidFill>
                <a:latin typeface="Arial" pitchFamily="34" charset="0"/>
                <a:cs typeface="Arial" pitchFamily="34" charset="0"/>
              </a:rPr>
              <a:t> antes de </a:t>
            </a:r>
            <a:r>
              <a:rPr lang="en-GB" sz="1050" dirty="0" err="1" smtClean="0">
                <a:solidFill>
                  <a:srgbClr val="000000"/>
                </a:solidFill>
                <a:latin typeface="Arial" pitchFamily="34" charset="0"/>
                <a:cs typeface="Arial" pitchFamily="34" charset="0"/>
              </a:rPr>
              <a:t>que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comenzara</a:t>
            </a:r>
            <a:r>
              <a:rPr lang="en-GB" sz="1050" dirty="0" smtClean="0">
                <a:solidFill>
                  <a:srgbClr val="000000"/>
                </a:solidFill>
                <a:latin typeface="Arial" pitchFamily="34" charset="0"/>
                <a:cs typeface="Arial" pitchFamily="34" charset="0"/>
              </a:rPr>
              <a:t> el </a:t>
            </a:r>
            <a:r>
              <a:rPr lang="en-GB" sz="1050" dirty="0" err="1" smtClean="0">
                <a:solidFill>
                  <a:srgbClr val="000000"/>
                </a:solidFill>
                <a:latin typeface="Arial" pitchFamily="34" charset="0"/>
                <a:cs typeface="Arial" pitchFamily="34" charset="0"/>
              </a:rPr>
              <a:t>programa</a:t>
            </a:r>
            <a:r>
              <a:rPr lang="en-GB" sz="1050" dirty="0" smtClean="0">
                <a:solidFill>
                  <a:srgbClr val="000000"/>
                </a:solidFill>
                <a:latin typeface="Arial" pitchFamily="34" charset="0"/>
                <a:cs typeface="Arial" pitchFamily="34" charset="0"/>
              </a:rPr>
              <a:t>. </a:t>
            </a: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Pida</a:t>
            </a:r>
            <a:r>
              <a:rPr lang="en-GB" sz="1050" dirty="0" smtClean="0">
                <a:solidFill>
                  <a:srgbClr val="000000"/>
                </a:solidFill>
                <a:latin typeface="Arial" pitchFamily="34" charset="0"/>
                <a:cs typeface="Arial" pitchFamily="34" charset="0"/>
              </a:rPr>
              <a:t> a los </a:t>
            </a:r>
            <a:r>
              <a:rPr lang="en-GB" sz="1050" dirty="0" err="1" smtClean="0">
                <a:solidFill>
                  <a:srgbClr val="000000"/>
                </a:solidFill>
                <a:latin typeface="Arial" pitchFamily="34" charset="0"/>
                <a:cs typeface="Arial" pitchFamily="34" charset="0"/>
              </a:rPr>
              <a:t>participantes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Qué</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podría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hacerse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para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corregir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situación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durante</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fase</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diseño</a:t>
            </a:r>
            <a:r>
              <a:rPr lang="en-GB" sz="1050" dirty="0" smtClean="0">
                <a:solidFill>
                  <a:srgbClr val="000000"/>
                </a:solidFill>
                <a:latin typeface="Arial" pitchFamily="34" charset="0"/>
                <a:cs typeface="Arial" pitchFamily="34" charset="0"/>
              </a:rPr>
              <a:t> del </a:t>
            </a:r>
            <a:r>
              <a:rPr lang="en-GB" sz="1050" dirty="0" err="1" smtClean="0">
                <a:solidFill>
                  <a:srgbClr val="000000"/>
                </a:solidFill>
                <a:latin typeface="Arial" pitchFamily="34" charset="0"/>
                <a:cs typeface="Arial" pitchFamily="34" charset="0"/>
              </a:rPr>
              <a:t>programa</a:t>
            </a:r>
            <a:r>
              <a:rPr lang="en-GB" sz="1050" dirty="0" smtClean="0">
                <a:solidFill>
                  <a:srgbClr val="000000"/>
                </a:solidFill>
                <a:latin typeface="Arial" pitchFamily="34" charset="0"/>
                <a:cs typeface="Arial" pitchFamily="34" charset="0"/>
              </a:rPr>
              <a:t>?" O "¿</a:t>
            </a:r>
            <a:r>
              <a:rPr lang="en-GB" sz="1050" dirty="0" err="1" smtClean="0">
                <a:solidFill>
                  <a:srgbClr val="000000"/>
                </a:solidFill>
                <a:latin typeface="Arial" pitchFamily="34" charset="0"/>
                <a:cs typeface="Arial" pitchFamily="34" charset="0"/>
              </a:rPr>
              <a:t>Qué</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debería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hacer</a:t>
            </a:r>
            <a:r>
              <a:rPr lang="en-GB" sz="1050" dirty="0" smtClean="0">
                <a:solidFill>
                  <a:srgbClr val="000000"/>
                </a:solidFill>
                <a:latin typeface="Arial" pitchFamily="34" charset="0"/>
                <a:cs typeface="Arial" pitchFamily="34" charset="0"/>
              </a:rPr>
              <a:t> el personal del </a:t>
            </a:r>
            <a:r>
              <a:rPr lang="en-GB" sz="1050" dirty="0" err="1" smtClean="0">
                <a:solidFill>
                  <a:srgbClr val="000000"/>
                </a:solidFill>
                <a:latin typeface="Arial" pitchFamily="34" charset="0"/>
                <a:cs typeface="Arial" pitchFamily="34" charset="0"/>
              </a:rPr>
              <a:t>programa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para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hacer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frente</a:t>
            </a:r>
            <a:r>
              <a:rPr lang="en-GB" sz="1050" dirty="0" smtClean="0">
                <a:solidFill>
                  <a:srgbClr val="000000"/>
                </a:solidFill>
                <a:latin typeface="Arial" pitchFamily="34" charset="0"/>
                <a:cs typeface="Arial" pitchFamily="34" charset="0"/>
              </a:rPr>
              <a:t> a </a:t>
            </a:r>
            <a:r>
              <a:rPr lang="en-GB" sz="1050" dirty="0" err="1" smtClean="0">
                <a:solidFill>
                  <a:srgbClr val="000000"/>
                </a:solidFill>
                <a:latin typeface="Arial" pitchFamily="34" charset="0"/>
                <a:cs typeface="Arial" pitchFamily="34" charset="0"/>
              </a:rPr>
              <a:t>esta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potencial</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asunción</a:t>
            </a:r>
            <a:r>
              <a:rPr lang="en-GB" sz="1050" dirty="0" smtClean="0">
                <a:solidFill>
                  <a:srgbClr val="000000"/>
                </a:solidFill>
                <a:latin typeface="Arial" pitchFamily="34" charset="0"/>
                <a:cs typeface="Arial" pitchFamily="34" charset="0"/>
              </a:rPr>
              <a:t> fatal?" </a:t>
            </a:r>
          </a:p>
          <a:p>
            <a:r>
              <a:rPr lang="en-GB" sz="1050" dirty="0" err="1" smtClean="0">
                <a:solidFill>
                  <a:srgbClr val="000000"/>
                </a:solidFill>
                <a:latin typeface="Arial" pitchFamily="34" charset="0"/>
                <a:cs typeface="Arial" pitchFamily="34" charset="0"/>
              </a:rPr>
              <a:t>Una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buena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respuesta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Realizar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estudios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mercado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durante</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fase</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planificación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para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evaluar</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demanda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prevista</a:t>
            </a:r>
            <a:r>
              <a:rPr lang="en-GB" sz="1050" dirty="0" smtClean="0">
                <a:solidFill>
                  <a:srgbClr val="000000"/>
                </a:solidFill>
                <a:latin typeface="Arial" pitchFamily="34" charset="0"/>
                <a:cs typeface="Arial" pitchFamily="34" charset="0"/>
              </a:rPr>
              <a:t> de los </a:t>
            </a:r>
            <a:r>
              <a:rPr lang="en-GB" sz="1050" dirty="0" err="1" smtClean="0">
                <a:solidFill>
                  <a:srgbClr val="000000"/>
                </a:solidFill>
                <a:latin typeface="Arial" pitchFamily="34" charset="0"/>
                <a:cs typeface="Arial" pitchFamily="34" charset="0"/>
              </a:rPr>
              <a:t>productos</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servicios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generados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por</a:t>
            </a:r>
            <a:r>
              <a:rPr lang="en-GB" sz="1050" dirty="0" smtClean="0">
                <a:solidFill>
                  <a:srgbClr val="000000"/>
                </a:solidFill>
                <a:latin typeface="Arial" pitchFamily="34" charset="0"/>
                <a:cs typeface="Arial" pitchFamily="34" charset="0"/>
              </a:rPr>
              <a:t> los micro-</a:t>
            </a:r>
            <a:r>
              <a:rPr lang="en-GB" sz="1050" dirty="0" err="1" smtClean="0">
                <a:solidFill>
                  <a:srgbClr val="000000"/>
                </a:solidFill>
                <a:latin typeface="Arial" pitchFamily="34" charset="0"/>
                <a:cs typeface="Arial" pitchFamily="34" charset="0"/>
              </a:rPr>
              <a:t>proyectos</a:t>
            </a:r>
            <a:r>
              <a:rPr lang="en-GB" sz="1050" dirty="0" smtClean="0">
                <a:solidFill>
                  <a:srgbClr val="000000"/>
                </a:solidFill>
                <a:latin typeface="Arial" pitchFamily="34" charset="0"/>
                <a:cs typeface="Arial" pitchFamily="34" charset="0"/>
              </a:rPr>
              <a:t>"</a:t>
            </a:r>
          </a:p>
          <a:p>
            <a:r>
              <a:rPr lang="en-GB" sz="1050" b="1" dirty="0" smtClean="0">
                <a:solidFill>
                  <a:srgbClr val="000000"/>
                </a:solidFill>
                <a:latin typeface="Arial" pitchFamily="34" charset="0"/>
                <a:cs typeface="Arial" pitchFamily="34" charset="0"/>
              </a:rPr>
              <a:t>Un </a:t>
            </a:r>
            <a:r>
              <a:rPr lang="en-GB" sz="1050" b="1" dirty="0" err="1" smtClean="0">
                <a:solidFill>
                  <a:srgbClr val="000000"/>
                </a:solidFill>
                <a:latin typeface="Arial" pitchFamily="34" charset="0"/>
                <a:cs typeface="Arial" pitchFamily="34" charset="0"/>
              </a:rPr>
              <a:t>punto</a:t>
            </a:r>
            <a:r>
              <a:rPr lang="en-GB" sz="1050" b="1" dirty="0" smtClean="0">
                <a:solidFill>
                  <a:srgbClr val="000000"/>
                </a:solidFill>
                <a:latin typeface="Arial" pitchFamily="34" charset="0"/>
                <a:cs typeface="Arial" pitchFamily="34" charset="0"/>
              </a:rPr>
              <a:t> clave </a:t>
            </a:r>
            <a:r>
              <a:rPr lang="en-GB" sz="1050" b="1" dirty="0" err="1" smtClean="0">
                <a:solidFill>
                  <a:srgbClr val="000000"/>
                </a:solidFill>
                <a:latin typeface="Arial" pitchFamily="34" charset="0"/>
                <a:cs typeface="Arial" pitchFamily="34" charset="0"/>
              </a:rPr>
              <a:t>aquí</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es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que</a:t>
            </a:r>
            <a:r>
              <a:rPr lang="en-GB" sz="1050" b="1" dirty="0" smtClean="0">
                <a:solidFill>
                  <a:srgbClr val="000000"/>
                </a:solidFill>
                <a:latin typeface="Arial" pitchFamily="34" charset="0"/>
                <a:cs typeface="Arial" pitchFamily="34" charset="0"/>
              </a:rPr>
              <a:t> los </a:t>
            </a:r>
            <a:r>
              <a:rPr lang="en-GB" sz="1050" b="1" dirty="0" err="1" smtClean="0">
                <a:solidFill>
                  <a:srgbClr val="000000"/>
                </a:solidFill>
                <a:latin typeface="Arial" pitchFamily="34" charset="0"/>
                <a:cs typeface="Arial" pitchFamily="34" charset="0"/>
              </a:rPr>
              <a:t>supuestos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ayudan</a:t>
            </a:r>
            <a:r>
              <a:rPr lang="en-GB" sz="1050" b="1" dirty="0" smtClean="0">
                <a:solidFill>
                  <a:srgbClr val="000000"/>
                </a:solidFill>
                <a:latin typeface="Arial" pitchFamily="34" charset="0"/>
                <a:cs typeface="Arial" pitchFamily="34" charset="0"/>
              </a:rPr>
              <a:t> a </a:t>
            </a:r>
            <a:r>
              <a:rPr lang="en-GB" sz="1050" b="1" dirty="0" err="1" smtClean="0">
                <a:solidFill>
                  <a:srgbClr val="000000"/>
                </a:solidFill>
                <a:latin typeface="Arial" pitchFamily="34" charset="0"/>
                <a:cs typeface="Arial" pitchFamily="34" charset="0"/>
              </a:rPr>
              <a:t>revelar</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las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lagunas</a:t>
            </a:r>
            <a:r>
              <a:rPr lang="en-GB" sz="1050" b="1" dirty="0" smtClean="0">
                <a:solidFill>
                  <a:srgbClr val="000000"/>
                </a:solidFill>
                <a:latin typeface="Arial" pitchFamily="34" charset="0"/>
                <a:cs typeface="Arial" pitchFamily="34" charset="0"/>
              </a:rPr>
              <a:t> en </a:t>
            </a:r>
            <a:r>
              <a:rPr lang="en-GB" sz="1050" b="1" dirty="0" err="1" smtClean="0">
                <a:solidFill>
                  <a:srgbClr val="000000"/>
                </a:solidFill>
                <a:latin typeface="Arial" pitchFamily="34" charset="0"/>
                <a:cs typeface="Arial" pitchFamily="34" charset="0"/>
              </a:rPr>
              <a:t>nuestra</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lógica</a:t>
            </a:r>
            <a:r>
              <a:rPr lang="en-GB" sz="1050" b="1" dirty="0" smtClean="0">
                <a:solidFill>
                  <a:srgbClr val="000000"/>
                </a:solidFill>
                <a:latin typeface="Arial" pitchFamily="34" charset="0"/>
                <a:cs typeface="Arial" pitchFamily="34" charset="0"/>
              </a:rPr>
              <a:t> de los </a:t>
            </a:r>
            <a:r>
              <a:rPr lang="en-GB" sz="1050" b="1" dirty="0" err="1" smtClean="0">
                <a:solidFill>
                  <a:srgbClr val="000000"/>
                </a:solidFill>
                <a:latin typeface="Arial" pitchFamily="34" charset="0"/>
                <a:cs typeface="Arial" pitchFamily="34" charset="0"/>
              </a:rPr>
              <a:t>resultados</a:t>
            </a:r>
            <a:r>
              <a:rPr lang="en-GB" sz="1050" b="1" dirty="0" smtClean="0">
                <a:solidFill>
                  <a:srgbClr val="000000"/>
                </a:solidFill>
                <a:latin typeface="Arial" pitchFamily="34" charset="0"/>
                <a:cs typeface="Arial" pitchFamily="34" charset="0"/>
              </a:rPr>
              <a:t> - </a:t>
            </a:r>
            <a:r>
              <a:rPr lang="en-GB" sz="1050" b="1" dirty="0" err="1" smtClean="0">
                <a:solidFill>
                  <a:srgbClr val="000000"/>
                </a:solidFill>
                <a:latin typeface="Arial" pitchFamily="34" charset="0"/>
                <a:cs typeface="Arial" pitchFamily="34" charset="0"/>
              </a:rPr>
              <a:t>mediante</a:t>
            </a:r>
            <a:r>
              <a:rPr lang="en-GB" sz="1050" b="1" dirty="0" smtClean="0">
                <a:solidFill>
                  <a:srgbClr val="000000"/>
                </a:solidFill>
                <a:latin typeface="Arial" pitchFamily="34" charset="0"/>
                <a:cs typeface="Arial" pitchFamily="34" charset="0"/>
              </a:rPr>
              <a:t> la </a:t>
            </a:r>
            <a:r>
              <a:rPr lang="en-GB" sz="1050" b="1" dirty="0" err="1" smtClean="0">
                <a:solidFill>
                  <a:srgbClr val="000000"/>
                </a:solidFill>
                <a:latin typeface="Arial" pitchFamily="34" charset="0"/>
                <a:cs typeface="Arial" pitchFamily="34" charset="0"/>
              </a:rPr>
              <a:t>adición</a:t>
            </a:r>
            <a:r>
              <a:rPr lang="en-GB" sz="1050" b="1" dirty="0" smtClean="0">
                <a:solidFill>
                  <a:srgbClr val="000000"/>
                </a:solidFill>
                <a:latin typeface="Arial" pitchFamily="34" charset="0"/>
                <a:cs typeface="Arial" pitchFamily="34" charset="0"/>
              </a:rPr>
              <a:t> de </a:t>
            </a:r>
            <a:r>
              <a:rPr lang="en-GB" sz="1050" b="1" dirty="0" err="1" smtClean="0">
                <a:solidFill>
                  <a:srgbClr val="000000"/>
                </a:solidFill>
                <a:latin typeface="Arial" pitchFamily="34" charset="0"/>
                <a:cs typeface="Arial" pitchFamily="34" charset="0"/>
              </a:rPr>
              <a:t>otros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resultados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podemos</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hacer</a:t>
            </a:r>
            <a:r>
              <a:rPr lang="en-GB" sz="1050" b="1" dirty="0" smtClean="0">
                <a:solidFill>
                  <a:srgbClr val="000000"/>
                </a:solidFill>
                <a:latin typeface="Arial" pitchFamily="34" charset="0"/>
                <a:cs typeface="Arial" pitchFamily="34" charset="0"/>
              </a:rPr>
              <a:t> un </a:t>
            </a:r>
            <a:r>
              <a:rPr lang="en-GB" sz="1050" b="1" dirty="0" err="1" smtClean="0">
                <a:solidFill>
                  <a:srgbClr val="000000"/>
                </a:solidFill>
                <a:latin typeface="Arial" pitchFamily="34" charset="0"/>
                <a:cs typeface="Arial" pitchFamily="34" charset="0"/>
              </a:rPr>
              <a:t>diseño</a:t>
            </a:r>
            <a:r>
              <a:rPr lang="en-GB" sz="1050" b="1" dirty="0" smtClean="0">
                <a:solidFill>
                  <a:srgbClr val="000000"/>
                </a:solidFill>
                <a:latin typeface="Arial" pitchFamily="34" charset="0"/>
                <a:cs typeface="Arial" pitchFamily="34" charset="0"/>
              </a:rPr>
              <a:t> de </a:t>
            </a:r>
            <a:r>
              <a:rPr lang="en-GB" sz="1050" b="1" dirty="0" err="1" smtClean="0">
                <a:solidFill>
                  <a:srgbClr val="000000"/>
                </a:solidFill>
                <a:latin typeface="Arial" pitchFamily="34" charset="0"/>
                <a:cs typeface="Arial" pitchFamily="34" charset="0"/>
              </a:rPr>
              <a:t>programa</a:t>
            </a:r>
            <a:r>
              <a:rPr lang="en-GB" sz="1050" b="1" dirty="0" smtClean="0">
                <a:solidFill>
                  <a:srgbClr val="000000"/>
                </a:solidFill>
                <a:latin typeface="Arial" pitchFamily="34" charset="0"/>
                <a:cs typeface="Arial" pitchFamily="34" charset="0"/>
              </a:rPr>
              <a:t> de </a:t>
            </a:r>
            <a:r>
              <a:rPr lang="en-GB" sz="1050" b="1" dirty="0" err="1" smtClean="0">
                <a:solidFill>
                  <a:srgbClr val="000000"/>
                </a:solidFill>
                <a:latin typeface="Arial" pitchFamily="34" charset="0"/>
                <a:cs typeface="Arial" pitchFamily="34" charset="0"/>
              </a:rPr>
              <a:t>menor</a:t>
            </a:r>
            <a:r>
              <a:rPr lang="en-GB" sz="1050" b="1" dirty="0" smtClean="0">
                <a:solidFill>
                  <a:srgbClr val="000000"/>
                </a:solidFill>
                <a:latin typeface="Arial" pitchFamily="34" charset="0"/>
                <a:cs typeface="Arial" pitchFamily="34" charset="0"/>
              </a:rPr>
              <a:t> </a:t>
            </a:r>
            <a:r>
              <a:rPr lang="en-GB" sz="1050" b="1" dirty="0" err="1" smtClean="0">
                <a:solidFill>
                  <a:srgbClr val="000000"/>
                </a:solidFill>
                <a:latin typeface="Arial" pitchFamily="34" charset="0"/>
                <a:cs typeface="Arial" pitchFamily="34" charset="0"/>
              </a:rPr>
              <a:t>riesgo</a:t>
            </a:r>
            <a:r>
              <a:rPr lang="en-GB" sz="1050" b="1" dirty="0" smtClean="0">
                <a:solidFill>
                  <a:srgbClr val="000000"/>
                </a:solidFill>
                <a:latin typeface="Arial" pitchFamily="34" charset="0"/>
                <a:cs typeface="Arial" pitchFamily="34" charset="0"/>
              </a:rPr>
              <a:t> </a:t>
            </a:r>
          </a:p>
          <a:p>
            <a:r>
              <a:rPr lang="en-GB" sz="1050" dirty="0" smtClean="0">
                <a:solidFill>
                  <a:srgbClr val="000000"/>
                </a:solidFill>
                <a:latin typeface="Arial" pitchFamily="34" charset="0"/>
                <a:cs typeface="Arial" pitchFamily="34" charset="0"/>
              </a:rPr>
              <a:t>- Asunción # 2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relativamente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buena</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palabra</a:t>
            </a:r>
            <a:r>
              <a:rPr lang="en-GB" sz="1050" dirty="0" smtClean="0">
                <a:solidFill>
                  <a:srgbClr val="000000"/>
                </a:solidFill>
                <a:latin typeface="Arial" pitchFamily="34" charset="0"/>
                <a:cs typeface="Arial" pitchFamily="34" charset="0"/>
              </a:rPr>
              <a:t> clave en el </a:t>
            </a:r>
            <a:r>
              <a:rPr lang="en-GB" sz="1050" dirty="0" err="1" smtClean="0">
                <a:solidFill>
                  <a:srgbClr val="000000"/>
                </a:solidFill>
                <a:latin typeface="Arial" pitchFamily="34" charset="0"/>
                <a:cs typeface="Arial" pitchFamily="34" charset="0"/>
              </a:rPr>
              <a:t>supuesto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b="1" dirty="0" smtClean="0">
                <a:solidFill>
                  <a:srgbClr val="000000"/>
                </a:solidFill>
                <a:latin typeface="Arial" pitchFamily="34" charset="0"/>
                <a:cs typeface="Arial" pitchFamily="34" charset="0"/>
              </a:rPr>
              <a:t>"</a:t>
            </a:r>
            <a:r>
              <a:rPr lang="en-GB" sz="1050" b="1" dirty="0" err="1" smtClean="0">
                <a:solidFill>
                  <a:srgbClr val="000000"/>
                </a:solidFill>
                <a:latin typeface="Arial" pitchFamily="34" charset="0"/>
                <a:cs typeface="Arial" pitchFamily="34" charset="0"/>
              </a:rPr>
              <a:t>planificada</a:t>
            </a:r>
            <a:r>
              <a:rPr lang="en-GB" sz="1050" b="1" dirty="0" smtClean="0">
                <a:solidFill>
                  <a:srgbClr val="000000"/>
                </a:solidFill>
                <a:latin typeface="Arial" pitchFamily="34" charset="0"/>
                <a:cs typeface="Arial" pitchFamily="34" charset="0"/>
              </a:rPr>
              <a:t>"</a:t>
            </a:r>
            <a:r>
              <a:rPr lang="en-GB" sz="1050" dirty="0" smtClean="0">
                <a:solidFill>
                  <a:srgbClr val="000000"/>
                </a:solidFill>
                <a:latin typeface="Arial" pitchFamily="34" charset="0"/>
                <a:cs typeface="Arial" pitchFamily="34" charset="0"/>
              </a:rPr>
              <a:t> - </a:t>
            </a:r>
            <a:r>
              <a:rPr lang="en-GB" sz="1050" dirty="0" err="1" smtClean="0">
                <a:solidFill>
                  <a:srgbClr val="000000"/>
                </a:solidFill>
                <a:latin typeface="Arial" pitchFamily="34" charset="0"/>
                <a:cs typeface="Arial" pitchFamily="34" charset="0"/>
              </a:rPr>
              <a:t>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decir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Gobierno</a:t>
            </a:r>
            <a:r>
              <a:rPr lang="en-GB" sz="1050" dirty="0" smtClean="0">
                <a:solidFill>
                  <a:srgbClr val="000000"/>
                </a:solidFill>
                <a:latin typeface="Arial" pitchFamily="34" charset="0"/>
                <a:cs typeface="Arial" pitchFamily="34" charset="0"/>
              </a:rPr>
              <a:t> </a:t>
            </a:r>
            <a:r>
              <a:rPr lang="en-GB" sz="1050" u="sng" dirty="0" smtClean="0">
                <a:solidFill>
                  <a:srgbClr val="000000"/>
                </a:solidFill>
                <a:latin typeface="Arial" pitchFamily="34" charset="0"/>
                <a:cs typeface="Arial" pitchFamily="34" charset="0"/>
              </a:rPr>
              <a:t>se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compromete</a:t>
            </a:r>
            <a:r>
              <a:rPr lang="en-GB" sz="1050" dirty="0" smtClean="0">
                <a:solidFill>
                  <a:srgbClr val="000000"/>
                </a:solidFill>
                <a:latin typeface="Arial" pitchFamily="34" charset="0"/>
                <a:cs typeface="Arial" pitchFamily="34" charset="0"/>
              </a:rPr>
              <a:t> a </a:t>
            </a:r>
            <a:r>
              <a:rPr lang="en-GB" sz="1050" dirty="0" err="1" smtClean="0">
                <a:solidFill>
                  <a:srgbClr val="000000"/>
                </a:solidFill>
                <a:latin typeface="Arial" pitchFamily="34" charset="0"/>
                <a:cs typeface="Arial" pitchFamily="34" charset="0"/>
              </a:rPr>
              <a:t>desembolsar</a:t>
            </a:r>
            <a:r>
              <a:rPr lang="en-GB" sz="1050" dirty="0" smtClean="0">
                <a:solidFill>
                  <a:srgbClr val="000000"/>
                </a:solidFill>
                <a:latin typeface="Arial" pitchFamily="34" charset="0"/>
                <a:cs typeface="Arial" pitchFamily="34" charset="0"/>
              </a:rPr>
              <a:t> los </a:t>
            </a:r>
            <a:r>
              <a:rPr lang="en-GB" sz="1050" dirty="0" err="1" smtClean="0">
                <a:solidFill>
                  <a:srgbClr val="000000"/>
                </a:solidFill>
                <a:latin typeface="Arial" pitchFamily="34" charset="0"/>
                <a:cs typeface="Arial" pitchFamily="34" charset="0"/>
              </a:rPr>
              <a:t>créditos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financieros</a:t>
            </a:r>
            <a:r>
              <a:rPr lang="en-GB" sz="1050" dirty="0" smtClean="0">
                <a:solidFill>
                  <a:srgbClr val="000000"/>
                </a:solidFill>
                <a:latin typeface="Arial" pitchFamily="34" charset="0"/>
                <a:cs typeface="Arial" pitchFamily="34" charset="0"/>
              </a:rPr>
              <a:t>. Se </a:t>
            </a:r>
            <a:r>
              <a:rPr lang="en-GB" sz="1050" dirty="0" err="1" smtClean="0">
                <a:solidFill>
                  <a:srgbClr val="000000"/>
                </a:solidFill>
                <a:latin typeface="Arial" pitchFamily="34" charset="0"/>
                <a:cs typeface="Arial" pitchFamily="34" charset="0"/>
              </a:rPr>
              <a:t>puede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verificar</a:t>
            </a:r>
            <a:r>
              <a:rPr lang="en-GB" sz="1050" dirty="0" smtClean="0">
                <a:solidFill>
                  <a:srgbClr val="000000"/>
                </a:solidFill>
                <a:latin typeface="Arial" pitchFamily="34" charset="0"/>
                <a:cs typeface="Arial" pitchFamily="34" charset="0"/>
              </a:rPr>
              <a:t> con los </a:t>
            </a:r>
            <a:r>
              <a:rPr lang="en-GB" sz="1050" dirty="0" err="1" smtClean="0">
                <a:solidFill>
                  <a:srgbClr val="000000"/>
                </a:solidFill>
                <a:latin typeface="Arial" pitchFamily="34" charset="0"/>
                <a:cs typeface="Arial" pitchFamily="34" charset="0"/>
              </a:rPr>
              <a:t>socios</a:t>
            </a:r>
            <a:r>
              <a:rPr lang="en-GB" sz="1050" dirty="0" smtClean="0">
                <a:solidFill>
                  <a:srgbClr val="000000"/>
                </a:solidFill>
                <a:latin typeface="Arial" pitchFamily="34" charset="0"/>
                <a:cs typeface="Arial" pitchFamily="34" charset="0"/>
              </a:rPr>
              <a:t> o en los </a:t>
            </a:r>
            <a:r>
              <a:rPr lang="en-GB" sz="1050" dirty="0" err="1" smtClean="0">
                <a:solidFill>
                  <a:srgbClr val="000000"/>
                </a:solidFill>
                <a:latin typeface="Arial" pitchFamily="34" charset="0"/>
                <a:cs typeface="Arial" pitchFamily="34" charset="0"/>
              </a:rPr>
              <a:t>documentos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planificación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Pero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todavía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queda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fuera</a:t>
            </a:r>
            <a:r>
              <a:rPr lang="en-GB" sz="1050" dirty="0" smtClean="0">
                <a:solidFill>
                  <a:srgbClr val="000000"/>
                </a:solidFill>
                <a:latin typeface="Arial" pitchFamily="34" charset="0"/>
                <a:cs typeface="Arial" pitchFamily="34" charset="0"/>
              </a:rPr>
              <a:t> del control del </a:t>
            </a:r>
            <a:r>
              <a:rPr lang="en-GB" sz="1050" dirty="0" err="1" smtClean="0">
                <a:solidFill>
                  <a:srgbClr val="000000"/>
                </a:solidFill>
                <a:latin typeface="Arial" pitchFamily="34" charset="0"/>
                <a:cs typeface="Arial" pitchFamily="34" charset="0"/>
              </a:rPr>
              <a:t>programa</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por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tanto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necesita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una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suposición</a:t>
            </a:r>
            <a:r>
              <a:rPr lang="en-GB" sz="1050" dirty="0" smtClean="0">
                <a:solidFill>
                  <a:srgbClr val="000000"/>
                </a:solidFill>
                <a:latin typeface="Arial" pitchFamily="34" charset="0"/>
                <a:cs typeface="Arial" pitchFamily="34" charset="0"/>
              </a:rPr>
              <a:t>.</a:t>
            </a: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Revelar</a:t>
            </a:r>
            <a:r>
              <a:rPr lang="en-GB" sz="1050" dirty="0" smtClean="0">
                <a:solidFill>
                  <a:srgbClr val="000000"/>
                </a:solidFill>
                <a:latin typeface="Arial" pitchFamily="34" charset="0"/>
                <a:cs typeface="Arial" pitchFamily="34" charset="0"/>
              </a:rPr>
              <a:t> el </a:t>
            </a:r>
            <a:r>
              <a:rPr lang="en-GB" sz="1050" dirty="0" err="1" smtClean="0">
                <a:solidFill>
                  <a:srgbClr val="000000"/>
                </a:solidFill>
                <a:latin typeface="Arial" pitchFamily="34" charset="0"/>
                <a:cs typeface="Arial" pitchFamily="34" charset="0"/>
              </a:rPr>
              <a:t>supuesto</a:t>
            </a:r>
            <a:r>
              <a:rPr lang="en-GB" sz="1050" dirty="0" smtClean="0">
                <a:solidFill>
                  <a:srgbClr val="000000"/>
                </a:solidFill>
                <a:latin typeface="Arial" pitchFamily="34" charset="0"/>
                <a:cs typeface="Arial" pitchFamily="34" charset="0"/>
              </a:rPr>
              <a:t> Nº 3 entre el </a:t>
            </a:r>
            <a:r>
              <a:rPr lang="en-GB" sz="1050" dirty="0" err="1" smtClean="0">
                <a:solidFill>
                  <a:srgbClr val="000000"/>
                </a:solidFill>
                <a:latin typeface="Arial" pitchFamily="34" charset="0"/>
                <a:cs typeface="Arial" pitchFamily="34" charset="0"/>
              </a:rPr>
              <a:t>Efecto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Directo</a:t>
            </a:r>
            <a:r>
              <a:rPr lang="en-GB" sz="1050" dirty="0" smtClean="0">
                <a:solidFill>
                  <a:srgbClr val="000000"/>
                </a:solidFill>
                <a:latin typeface="Arial" pitchFamily="34" charset="0"/>
                <a:cs typeface="Arial" pitchFamily="34" charset="0"/>
              </a:rPr>
              <a:t> y el </a:t>
            </a:r>
            <a:r>
              <a:rPr lang="en-GB" sz="1050" dirty="0" err="1" smtClean="0">
                <a:solidFill>
                  <a:srgbClr val="000000"/>
                </a:solidFill>
                <a:latin typeface="Arial" pitchFamily="34" charset="0"/>
                <a:cs typeface="Arial" pitchFamily="34" charset="0"/>
              </a:rPr>
              <a:t>impacto</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pedir</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nuevo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comentarios</a:t>
            </a:r>
            <a:r>
              <a:rPr lang="en-GB" sz="1050" dirty="0" smtClean="0">
                <a:solidFill>
                  <a:srgbClr val="000000"/>
                </a:solidFill>
                <a:latin typeface="Arial" pitchFamily="34" charset="0"/>
                <a:cs typeface="Arial" pitchFamily="34" charset="0"/>
              </a:rPr>
              <a:t>.</a:t>
            </a: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Podría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ser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bueno</a:t>
            </a:r>
            <a:r>
              <a:rPr lang="en-GB" sz="1050" dirty="0" smtClean="0">
                <a:solidFill>
                  <a:srgbClr val="000000"/>
                </a:solidFill>
                <a:latin typeface="Arial" pitchFamily="34" charset="0"/>
                <a:cs typeface="Arial" pitchFamily="34" charset="0"/>
              </a:rPr>
              <a:t> o </a:t>
            </a:r>
            <a:r>
              <a:rPr lang="en-GB" sz="1050" dirty="0" err="1" smtClean="0">
                <a:solidFill>
                  <a:srgbClr val="000000"/>
                </a:solidFill>
                <a:latin typeface="Arial" pitchFamily="34" charset="0"/>
                <a:cs typeface="Arial" pitchFamily="34" charset="0"/>
              </a:rPr>
              <a:t>malo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dependiendo</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las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percepciones</a:t>
            </a:r>
            <a:r>
              <a:rPr lang="en-GB" sz="1050" dirty="0" smtClean="0">
                <a:solidFill>
                  <a:srgbClr val="000000"/>
                </a:solidFill>
                <a:latin typeface="Arial" pitchFamily="34" charset="0"/>
                <a:cs typeface="Arial" pitchFamily="34" charset="0"/>
              </a:rPr>
              <a:t> de los </a:t>
            </a:r>
            <a:r>
              <a:rPr lang="en-GB" sz="1050" dirty="0" err="1" smtClean="0">
                <a:solidFill>
                  <a:srgbClr val="000000"/>
                </a:solidFill>
                <a:latin typeface="Arial" pitchFamily="34" charset="0"/>
                <a:cs typeface="Arial" pitchFamily="34" charset="0"/>
              </a:rPr>
              <a:t>participantes</a:t>
            </a:r>
            <a:r>
              <a:rPr lang="en-GB" sz="1050" dirty="0" smtClean="0">
                <a:solidFill>
                  <a:srgbClr val="000000"/>
                </a:solidFill>
                <a:latin typeface="Arial" pitchFamily="34" charset="0"/>
                <a:cs typeface="Arial" pitchFamily="34" charset="0"/>
              </a:rPr>
              <a:t>. No hay </a:t>
            </a:r>
            <a:r>
              <a:rPr lang="en-GB" sz="1050" dirty="0" err="1" smtClean="0">
                <a:solidFill>
                  <a:srgbClr val="000000"/>
                </a:solidFill>
                <a:latin typeface="Arial" pitchFamily="34" charset="0"/>
                <a:cs typeface="Arial" pitchFamily="34" charset="0"/>
              </a:rPr>
              <a:t>respuesta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correcta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clara</a:t>
            </a:r>
            <a:r>
              <a:rPr lang="en-GB" sz="1050" dirty="0" smtClean="0">
                <a:solidFill>
                  <a:srgbClr val="000000"/>
                </a:solidFill>
                <a:latin typeface="Arial" pitchFamily="34" charset="0"/>
                <a:cs typeface="Arial" pitchFamily="34" charset="0"/>
              </a:rPr>
              <a:t> en </a:t>
            </a:r>
            <a:r>
              <a:rPr lang="en-GB" sz="1050" dirty="0" err="1" smtClean="0">
                <a:solidFill>
                  <a:srgbClr val="000000"/>
                </a:solidFill>
                <a:latin typeface="Arial" pitchFamily="34" charset="0"/>
                <a:cs typeface="Arial" pitchFamily="34" charset="0"/>
              </a:rPr>
              <a:t>este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ejemplo</a:t>
            </a:r>
            <a:endParaRPr lang="en-GB" sz="1050" dirty="0" smtClean="0">
              <a:solidFill>
                <a:srgbClr val="000000"/>
              </a:solidFill>
              <a:latin typeface="Arial" pitchFamily="34" charset="0"/>
              <a:cs typeface="Arial" pitchFamily="34" charset="0"/>
            </a:endParaRP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Por</a:t>
            </a:r>
            <a:r>
              <a:rPr lang="en-GB" sz="1050" dirty="0" smtClean="0">
                <a:solidFill>
                  <a:srgbClr val="000000"/>
                </a:solidFill>
                <a:latin typeface="Arial" pitchFamily="34" charset="0"/>
                <a:cs typeface="Arial" pitchFamily="34" charset="0"/>
              </a:rPr>
              <a:t> un </a:t>
            </a:r>
            <a:r>
              <a:rPr lang="en-GB" sz="1050" dirty="0" err="1" smtClean="0">
                <a:solidFill>
                  <a:srgbClr val="000000"/>
                </a:solidFill>
                <a:latin typeface="Arial" pitchFamily="34" charset="0"/>
                <a:cs typeface="Arial" pitchFamily="34" charset="0"/>
              </a:rPr>
              <a:t>lado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esta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condición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sobre</a:t>
            </a:r>
            <a:r>
              <a:rPr lang="en-GB" sz="1050" dirty="0" smtClean="0">
                <a:solidFill>
                  <a:srgbClr val="000000"/>
                </a:solidFill>
                <a:latin typeface="Arial" pitchFamily="34" charset="0"/>
                <a:cs typeface="Arial" pitchFamily="34" charset="0"/>
              </a:rPr>
              <a:t> el </a:t>
            </a:r>
            <a:r>
              <a:rPr lang="en-GB" sz="1050" dirty="0" err="1" smtClean="0">
                <a:solidFill>
                  <a:srgbClr val="000000"/>
                </a:solidFill>
                <a:latin typeface="Arial" pitchFamily="34" charset="0"/>
                <a:cs typeface="Arial" pitchFamily="34" charset="0"/>
              </a:rPr>
              <a:t>uso</a:t>
            </a:r>
            <a:r>
              <a:rPr lang="en-GB" sz="1050" dirty="0" smtClean="0">
                <a:solidFill>
                  <a:srgbClr val="000000"/>
                </a:solidFill>
                <a:latin typeface="Arial" pitchFamily="34" charset="0"/>
                <a:cs typeface="Arial" pitchFamily="34" charset="0"/>
              </a:rPr>
              <a:t> de los </a:t>
            </a:r>
            <a:r>
              <a:rPr lang="en-GB" sz="1050" dirty="0" err="1" smtClean="0">
                <a:solidFill>
                  <a:srgbClr val="000000"/>
                </a:solidFill>
                <a:latin typeface="Arial" pitchFamily="34" charset="0"/>
                <a:cs typeface="Arial" pitchFamily="34" charset="0"/>
              </a:rPr>
              <a:t>ingresos</a:t>
            </a:r>
            <a:r>
              <a:rPr lang="en-GB" sz="1050" dirty="0" smtClean="0">
                <a:solidFill>
                  <a:srgbClr val="000000"/>
                </a:solidFill>
                <a:latin typeface="Arial" pitchFamily="34" charset="0"/>
                <a:cs typeface="Arial" pitchFamily="34" charset="0"/>
              </a:rPr>
              <a:t> a </a:t>
            </a:r>
            <a:r>
              <a:rPr lang="en-GB" sz="1050" dirty="0" err="1" smtClean="0">
                <a:solidFill>
                  <a:srgbClr val="000000"/>
                </a:solidFill>
                <a:latin typeface="Arial" pitchFamily="34" charset="0"/>
                <a:cs typeface="Arial" pitchFamily="34" charset="0"/>
              </a:rPr>
              <a:t>nivel</a:t>
            </a:r>
            <a:r>
              <a:rPr lang="en-GB" sz="1050" dirty="0" smtClean="0">
                <a:solidFill>
                  <a:srgbClr val="000000"/>
                </a:solidFill>
                <a:latin typeface="Arial" pitchFamily="34" charset="0"/>
                <a:cs typeface="Arial" pitchFamily="34" charset="0"/>
              </a:rPr>
              <a:t> familiar </a:t>
            </a:r>
            <a:r>
              <a:rPr lang="en-GB" sz="1050" dirty="0" err="1" smtClean="0">
                <a:solidFill>
                  <a:srgbClr val="000000"/>
                </a:solidFill>
                <a:latin typeface="Arial" pitchFamily="34" charset="0"/>
                <a:cs typeface="Arial" pitchFamily="34" charset="0"/>
              </a:rPr>
              <a:t>puede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abordarse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mediante</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inclusión</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otros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efectos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directos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cambios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comportamiento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relacionados</a:t>
            </a:r>
            <a:r>
              <a:rPr lang="en-GB" sz="1050" dirty="0" smtClean="0">
                <a:solidFill>
                  <a:srgbClr val="000000"/>
                </a:solidFill>
                <a:latin typeface="Arial" pitchFamily="34" charset="0"/>
                <a:cs typeface="Arial" pitchFamily="34" charset="0"/>
              </a:rPr>
              <a:t> con el </a:t>
            </a:r>
            <a:r>
              <a:rPr lang="en-GB" sz="1050" dirty="0" err="1" smtClean="0">
                <a:solidFill>
                  <a:srgbClr val="000000"/>
                </a:solidFill>
                <a:latin typeface="Arial" pitchFamily="34" charset="0"/>
                <a:cs typeface="Arial" pitchFamily="34" charset="0"/>
              </a:rPr>
              <a:t>conocimiento</a:t>
            </a:r>
            <a:r>
              <a:rPr lang="en-GB" sz="1050" dirty="0" smtClean="0">
                <a:solidFill>
                  <a:srgbClr val="000000"/>
                </a:solidFill>
                <a:latin typeface="Arial" pitchFamily="34" charset="0"/>
                <a:cs typeface="Arial" pitchFamily="34" charset="0"/>
              </a:rPr>
              <a:t> de la </a:t>
            </a:r>
            <a:r>
              <a:rPr lang="en-GB" sz="1050" dirty="0" err="1" smtClean="0">
                <a:solidFill>
                  <a:srgbClr val="000000"/>
                </a:solidFill>
                <a:latin typeface="Arial" pitchFamily="34" charset="0"/>
                <a:cs typeface="Arial" pitchFamily="34" charset="0"/>
              </a:rPr>
              <a:t>familia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sobre</a:t>
            </a:r>
            <a:r>
              <a:rPr lang="en-GB" sz="1050" dirty="0" smtClean="0">
                <a:solidFill>
                  <a:srgbClr val="000000"/>
                </a:solidFill>
                <a:latin typeface="Arial" pitchFamily="34" charset="0"/>
                <a:cs typeface="Arial" pitchFamily="34" charset="0"/>
              </a:rPr>
              <a:t> la </a:t>
            </a:r>
            <a:r>
              <a:rPr lang="en-GB" sz="1050" dirty="0" err="1" smtClean="0">
                <a:solidFill>
                  <a:srgbClr val="000000"/>
                </a:solidFill>
                <a:latin typeface="Arial" pitchFamily="34" charset="0"/>
                <a:cs typeface="Arial" pitchFamily="34" charset="0"/>
              </a:rPr>
              <a:t>necesidad</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gastar</a:t>
            </a:r>
            <a:r>
              <a:rPr lang="en-GB" sz="1050" dirty="0" smtClean="0">
                <a:solidFill>
                  <a:srgbClr val="000000"/>
                </a:solidFill>
                <a:latin typeface="Arial" pitchFamily="34" charset="0"/>
                <a:cs typeface="Arial" pitchFamily="34" charset="0"/>
              </a:rPr>
              <a:t> sus </a:t>
            </a:r>
            <a:r>
              <a:rPr lang="en-GB" sz="1050" dirty="0" err="1" smtClean="0">
                <a:solidFill>
                  <a:srgbClr val="000000"/>
                </a:solidFill>
                <a:latin typeface="Arial" pitchFamily="34" charset="0"/>
                <a:cs typeface="Arial" pitchFamily="34" charset="0"/>
              </a:rPr>
              <a:t>escasos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recursos</a:t>
            </a:r>
            <a:r>
              <a:rPr lang="en-GB" sz="1050" dirty="0" smtClean="0">
                <a:solidFill>
                  <a:srgbClr val="000000"/>
                </a:solidFill>
                <a:latin typeface="Arial" pitchFamily="34" charset="0"/>
                <a:cs typeface="Arial" pitchFamily="34" charset="0"/>
              </a:rPr>
              <a:t> en </a:t>
            </a:r>
            <a:r>
              <a:rPr lang="en-GB" sz="1050" dirty="0" err="1" smtClean="0">
                <a:solidFill>
                  <a:srgbClr val="000000"/>
                </a:solidFill>
                <a:latin typeface="Arial" pitchFamily="34" charset="0"/>
                <a:cs typeface="Arial" pitchFamily="34" charset="0"/>
              </a:rPr>
              <a:t>necesidades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básicas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como</a:t>
            </a:r>
            <a:r>
              <a:rPr lang="en-GB" sz="1050" dirty="0" smtClean="0">
                <a:solidFill>
                  <a:srgbClr val="000000"/>
                </a:solidFill>
                <a:latin typeface="Arial" pitchFamily="34" charset="0"/>
                <a:cs typeface="Arial" pitchFamily="34" charset="0"/>
              </a:rPr>
              <a:t> los </a:t>
            </a:r>
            <a:r>
              <a:rPr lang="en-GB" sz="1050" dirty="0" err="1" smtClean="0">
                <a:solidFill>
                  <a:srgbClr val="000000"/>
                </a:solidFill>
                <a:latin typeface="Arial" pitchFamily="34" charset="0"/>
                <a:cs typeface="Arial" pitchFamily="34" charset="0"/>
              </a:rPr>
              <a:t>gastos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escolaridad</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También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sería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posible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fijarse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como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objetivo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específicamente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asociaciones</a:t>
            </a:r>
            <a:r>
              <a:rPr lang="en-GB" sz="1050" dirty="0" smtClean="0">
                <a:solidFill>
                  <a:srgbClr val="000000"/>
                </a:solidFill>
                <a:latin typeface="Arial" pitchFamily="34" charset="0"/>
                <a:cs typeface="Arial" pitchFamily="34" charset="0"/>
              </a:rPr>
              <a:t> y </a:t>
            </a:r>
            <a:r>
              <a:rPr lang="en-GB" sz="1050" dirty="0" err="1" smtClean="0">
                <a:solidFill>
                  <a:srgbClr val="000000"/>
                </a:solidFill>
                <a:latin typeface="Arial" pitchFamily="34" charset="0"/>
                <a:cs typeface="Arial" pitchFamily="34" charset="0"/>
              </a:rPr>
              <a:t>cooperativas</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mujeres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para</a:t>
            </a:r>
            <a:r>
              <a:rPr lang="en-GB" sz="1050" dirty="0" smtClean="0">
                <a:solidFill>
                  <a:srgbClr val="000000"/>
                </a:solidFill>
                <a:latin typeface="Arial" pitchFamily="34" charset="0"/>
                <a:cs typeface="Arial" pitchFamily="34" charset="0"/>
              </a:rPr>
              <a:t> los </a:t>
            </a:r>
            <a:r>
              <a:rPr lang="en-GB" sz="1050" dirty="0" err="1" smtClean="0">
                <a:solidFill>
                  <a:srgbClr val="000000"/>
                </a:solidFill>
                <a:latin typeface="Arial" pitchFamily="34" charset="0"/>
                <a:cs typeface="Arial" pitchFamily="34" charset="0"/>
              </a:rPr>
              <a:t>créditos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preferenciales</a:t>
            </a:r>
            <a:r>
              <a:rPr lang="en-GB" sz="1050" dirty="0" smtClean="0">
                <a:solidFill>
                  <a:srgbClr val="000000"/>
                </a:solidFill>
                <a:latin typeface="Arial" pitchFamily="34" charset="0"/>
                <a:cs typeface="Arial" pitchFamily="34" charset="0"/>
              </a:rPr>
              <a:t> </a:t>
            </a:r>
          </a:p>
          <a:p>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Por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otra</a:t>
            </a:r>
            <a:r>
              <a:rPr lang="en-GB" sz="1050" dirty="0" smtClean="0">
                <a:solidFill>
                  <a:srgbClr val="000000"/>
                </a:solidFill>
                <a:latin typeface="Arial" pitchFamily="34" charset="0"/>
                <a:cs typeface="Arial" pitchFamily="34" charset="0"/>
              </a:rPr>
              <a:t> parte, </a:t>
            </a:r>
            <a:r>
              <a:rPr lang="en-GB" sz="1050" dirty="0" err="1" smtClean="0">
                <a:solidFill>
                  <a:srgbClr val="000000"/>
                </a:solidFill>
                <a:latin typeface="Arial" pitchFamily="34" charset="0"/>
                <a:cs typeface="Arial" pitchFamily="34" charset="0"/>
              </a:rPr>
              <a:t>ninguna</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cantidad</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sensibilización</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puede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controlar</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totalmente</a:t>
            </a:r>
            <a:r>
              <a:rPr lang="en-GB" sz="1050" dirty="0" smtClean="0">
                <a:solidFill>
                  <a:srgbClr val="000000"/>
                </a:solidFill>
                <a:latin typeface="Arial" pitchFamily="34" charset="0"/>
                <a:cs typeface="Arial" pitchFamily="34" charset="0"/>
              </a:rPr>
              <a:t> los </a:t>
            </a:r>
            <a:r>
              <a:rPr lang="en-GB" sz="1050" dirty="0" err="1" smtClean="0">
                <a:solidFill>
                  <a:srgbClr val="000000"/>
                </a:solidFill>
                <a:latin typeface="Arial" pitchFamily="34" charset="0"/>
                <a:cs typeface="Arial" pitchFamily="34" charset="0"/>
              </a:rPr>
              <a:t>comportamientos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individuales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Tiene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que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haber</a:t>
            </a:r>
            <a:r>
              <a:rPr lang="en-GB" sz="1050" dirty="0" smtClean="0">
                <a:solidFill>
                  <a:srgbClr val="000000"/>
                </a:solidFill>
                <a:latin typeface="Arial" pitchFamily="34" charset="0"/>
                <a:cs typeface="Arial" pitchFamily="34" charset="0"/>
              </a:rPr>
              <a:t> un </a:t>
            </a:r>
            <a:r>
              <a:rPr lang="en-GB" sz="1050" dirty="0" err="1" smtClean="0">
                <a:solidFill>
                  <a:srgbClr val="000000"/>
                </a:solidFill>
                <a:latin typeface="Arial" pitchFamily="34" charset="0"/>
                <a:cs typeface="Arial" pitchFamily="34" charset="0"/>
              </a:rPr>
              <a:t>nivel</a:t>
            </a:r>
            <a:r>
              <a:rPr lang="en-GB" sz="1050" dirty="0" smtClean="0">
                <a:solidFill>
                  <a:srgbClr val="000000"/>
                </a:solidFill>
                <a:latin typeface="Arial" pitchFamily="34" charset="0"/>
                <a:cs typeface="Arial" pitchFamily="34" charset="0"/>
              </a:rPr>
              <a:t> de </a:t>
            </a:r>
            <a:r>
              <a:rPr lang="en-GB" sz="1050" dirty="0" err="1" smtClean="0">
                <a:solidFill>
                  <a:srgbClr val="000000"/>
                </a:solidFill>
                <a:latin typeface="Arial" pitchFamily="34" charset="0"/>
                <a:cs typeface="Arial" pitchFamily="34" charset="0"/>
              </a:rPr>
              <a:t>confianza</a:t>
            </a:r>
            <a:r>
              <a:rPr lang="en-GB" sz="1050" dirty="0" smtClean="0">
                <a:solidFill>
                  <a:srgbClr val="000000"/>
                </a:solidFill>
                <a:latin typeface="Arial" pitchFamily="34" charset="0"/>
                <a:cs typeface="Arial" pitchFamily="34" charset="0"/>
              </a:rPr>
              <a:t> en </a:t>
            </a:r>
            <a:r>
              <a:rPr lang="en-GB" sz="1050" dirty="0" err="1" smtClean="0">
                <a:solidFill>
                  <a:srgbClr val="000000"/>
                </a:solidFill>
                <a:latin typeface="Arial" pitchFamily="34" charset="0"/>
                <a:cs typeface="Arial" pitchFamily="34" charset="0"/>
              </a:rPr>
              <a:t>que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las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familias</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hagan</a:t>
            </a:r>
            <a:r>
              <a:rPr lang="en-GB" sz="1050" dirty="0" smtClean="0">
                <a:solidFill>
                  <a:srgbClr val="000000"/>
                </a:solidFill>
                <a:latin typeface="Arial" pitchFamily="34" charset="0"/>
                <a:cs typeface="Arial" pitchFamily="34" charset="0"/>
              </a:rPr>
              <a:t> lo </a:t>
            </a:r>
            <a:r>
              <a:rPr lang="en-GB" sz="1050" dirty="0" err="1" smtClean="0">
                <a:solidFill>
                  <a:srgbClr val="000000"/>
                </a:solidFill>
                <a:latin typeface="Arial" pitchFamily="34" charset="0"/>
                <a:cs typeface="Arial" pitchFamily="34" charset="0"/>
              </a:rPr>
              <a:t>correcto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aquí</a:t>
            </a:r>
            <a:r>
              <a:rPr lang="en-GB" sz="1050" dirty="0" smtClean="0">
                <a:solidFill>
                  <a:srgbClr val="000000"/>
                </a:solidFill>
                <a:latin typeface="Arial" pitchFamily="34" charset="0"/>
                <a:cs typeface="Arial" pitchFamily="34" charset="0"/>
              </a:rPr>
              <a:t> se </a:t>
            </a:r>
            <a:r>
              <a:rPr lang="en-GB" sz="1050" dirty="0" err="1" smtClean="0">
                <a:solidFill>
                  <a:srgbClr val="000000"/>
                </a:solidFill>
                <a:latin typeface="Arial" pitchFamily="34" charset="0"/>
                <a:cs typeface="Arial" pitchFamily="34" charset="0"/>
              </a:rPr>
              <a:t>hace</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necesario</a:t>
            </a:r>
            <a:r>
              <a:rPr lang="en-GB" sz="1050" dirty="0" smtClean="0">
                <a:solidFill>
                  <a:srgbClr val="000000"/>
                </a:solidFill>
                <a:latin typeface="Arial" pitchFamily="34" charset="0"/>
                <a:cs typeface="Arial" pitchFamily="34" charset="0"/>
              </a:rPr>
              <a:t> </a:t>
            </a:r>
            <a:r>
              <a:rPr lang="en-GB" sz="1050" dirty="0" err="1" smtClean="0">
                <a:solidFill>
                  <a:srgbClr val="000000"/>
                </a:solidFill>
                <a:latin typeface="Arial" pitchFamily="34" charset="0"/>
                <a:cs typeface="Arial" pitchFamily="34" charset="0"/>
              </a:rPr>
              <a:t>suponer</a:t>
            </a:r>
            <a:r>
              <a:rPr lang="en-GB" sz="1050" dirty="0" smtClean="0">
                <a:solidFill>
                  <a:srgbClr val="000000"/>
                </a:solidFill>
                <a:latin typeface="Arial" pitchFamily="34" charset="0"/>
                <a:cs typeface="Arial" pitchFamily="34" charset="0"/>
              </a:rPr>
              <a:t>.</a:t>
            </a: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EC573A9E-02F3-46CA-B895-C891764EB8FD}" type="slidenum">
              <a:rPr lang="en-GB" smtClean="0">
                <a:solidFill>
                  <a:srgbClr val="000000"/>
                </a:solidFill>
                <a:latin typeface="Arial" pitchFamily="34" charset="0"/>
                <a:cs typeface="Arial" pitchFamily="34" charset="0"/>
              </a:rPr>
              <a:pPr eaLnBrk="0" hangingPunct="0">
                <a:buSzPct val="100000"/>
                <a:buFont typeface="Arial" pitchFamily="34" charset="0"/>
                <a:buNone/>
              </a:pPr>
              <a:t>70</a:t>
            </a:fld>
            <a:endParaRPr lang="en-GB" smtClean="0">
              <a:solidFill>
                <a:srgbClr val="000000"/>
              </a:solidFill>
              <a:latin typeface="Arial" pitchFamily="34" charset="0"/>
              <a:cs typeface="Arial" pitchFamily="34" charset="0"/>
            </a:endParaRPr>
          </a:p>
        </p:txBody>
      </p:sp>
      <p:sp>
        <p:nvSpPr>
          <p:cNvPr id="161795" name="Slide Image Placeholder 1"/>
          <p:cNvSpPr>
            <a:spLocks noGrp="1" noRot="1" noChangeAspect="1" noTextEdit="1"/>
          </p:cNvSpPr>
          <p:nvPr>
            <p:ph type="sldImg"/>
          </p:nvPr>
        </p:nvSpPr>
        <p:spPr>
          <a:xfrm>
            <a:off x="931863" y="741363"/>
            <a:ext cx="4935537" cy="3702050"/>
          </a:xfrm>
          <a:ln/>
        </p:spPr>
      </p:sp>
      <p:sp>
        <p:nvSpPr>
          <p:cNvPr id="161796" name="Notes Placeholder 2"/>
          <p:cNvSpPr>
            <a:spLocks noGrp="1"/>
          </p:cNvSpPr>
          <p:nvPr>
            <p:ph type="body" idx="1"/>
          </p:nvPr>
        </p:nvSpPr>
        <p:spPr>
          <a:noFill/>
        </p:spPr>
        <p:txBody>
          <a:bodyPr lIns="92808" tIns="46403" rIns="92808" bIns="46403"/>
          <a:lstStyle/>
          <a:p>
            <a:r>
              <a:rPr lang="en-GB" dirty="0">
                <a:solidFill>
                  <a:srgbClr val="000000"/>
                </a:solidFill>
                <a:latin typeface="Arial" pitchFamily="34" charset="0"/>
              </a:rPr>
              <a:t>DIAPOSITIVA ESCONDIDA</a:t>
            </a:r>
          </a:p>
          <a:p>
            <a:endParaRPr lang="en-GB" dirty="0">
              <a:solidFill>
                <a:srgbClr val="000000"/>
              </a:solidFill>
              <a:latin typeface="Arial" pitchFamily="34" charset="0"/>
              <a:cs typeface="Arial" pitchFamily="34" charset="0"/>
            </a:endParaRPr>
          </a:p>
          <a:p>
            <a:r>
              <a:rPr lang="en-GB" dirty="0" err="1" smtClean="0">
                <a:solidFill>
                  <a:srgbClr val="000000"/>
                </a:solidFill>
                <a:latin typeface="Arial" pitchFamily="34" charset="0"/>
                <a:cs typeface="Arial" pitchFamily="34" charset="0"/>
              </a:rPr>
              <a:t>Opción</a:t>
            </a:r>
            <a:r>
              <a:rPr lang="en-GB" dirty="0" smtClean="0">
                <a:solidFill>
                  <a:srgbClr val="000000"/>
                </a:solidFill>
                <a:latin typeface="Arial" pitchFamily="34" charset="0"/>
                <a:cs typeface="Arial" pitchFamily="34" charset="0"/>
              </a:rPr>
              <a:t> 1A. </a:t>
            </a:r>
            <a:r>
              <a:rPr lang="en-GB" dirty="0" err="1" smtClean="0">
                <a:solidFill>
                  <a:srgbClr val="000000"/>
                </a:solidFill>
                <a:latin typeface="Arial" pitchFamily="34" charset="0"/>
                <a:cs typeface="Arial" pitchFamily="34" charset="0"/>
              </a:rPr>
              <a:t>Esta</a:t>
            </a:r>
            <a:r>
              <a:rPr lang="en-GB" dirty="0" smtClean="0">
                <a:solidFill>
                  <a:srgbClr val="000000"/>
                </a:solidFill>
                <a:latin typeface="Arial" pitchFamily="34" charset="0"/>
                <a:cs typeface="Arial" pitchFamily="34" charset="0"/>
              </a:rPr>
              <a:t> y la </a:t>
            </a:r>
            <a:r>
              <a:rPr lang="en-GB" dirty="0" err="1" smtClean="0">
                <a:solidFill>
                  <a:srgbClr val="000000"/>
                </a:solidFill>
                <a:latin typeface="Arial" pitchFamily="34" charset="0"/>
                <a:cs typeface="Arial" pitchFamily="34" charset="0"/>
              </a:rPr>
              <a:t>siguiente</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diapositiva</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describen</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visualmente</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las</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diferencias</a:t>
            </a:r>
            <a:r>
              <a:rPr lang="en-GB" dirty="0" smtClean="0">
                <a:solidFill>
                  <a:srgbClr val="000000"/>
                </a:solidFill>
                <a:latin typeface="Arial" pitchFamily="34" charset="0"/>
                <a:cs typeface="Arial" pitchFamily="34" charset="0"/>
              </a:rPr>
              <a:t> en la </a:t>
            </a:r>
            <a:r>
              <a:rPr lang="en-GB" dirty="0" err="1" smtClean="0">
                <a:solidFill>
                  <a:srgbClr val="000000"/>
                </a:solidFill>
                <a:latin typeface="Arial" pitchFamily="34" charset="0"/>
                <a:cs typeface="Arial" pitchFamily="34" charset="0"/>
              </a:rPr>
              <a:t>Matriz</a:t>
            </a:r>
            <a:r>
              <a:rPr lang="en-GB" dirty="0" smtClean="0">
                <a:solidFill>
                  <a:srgbClr val="000000"/>
                </a:solidFill>
                <a:latin typeface="Arial" pitchFamily="34" charset="0"/>
                <a:cs typeface="Arial" pitchFamily="34" charset="0"/>
              </a:rPr>
              <a:t> de </a:t>
            </a:r>
            <a:r>
              <a:rPr lang="en-GB" dirty="0" err="1" smtClean="0">
                <a:solidFill>
                  <a:srgbClr val="000000"/>
                </a:solidFill>
                <a:latin typeface="Arial" pitchFamily="34" charset="0"/>
                <a:cs typeface="Arial" pitchFamily="34" charset="0"/>
              </a:rPr>
              <a:t>Resultados</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descritas</a:t>
            </a:r>
            <a:r>
              <a:rPr lang="en-GB" dirty="0" smtClean="0">
                <a:solidFill>
                  <a:srgbClr val="000000"/>
                </a:solidFill>
                <a:latin typeface="Arial" pitchFamily="34" charset="0"/>
                <a:cs typeface="Arial" pitchFamily="34" charset="0"/>
              </a:rPr>
              <a:t> en la </a:t>
            </a:r>
            <a:r>
              <a:rPr lang="en-GB" dirty="0" err="1" smtClean="0">
                <a:solidFill>
                  <a:srgbClr val="000000"/>
                </a:solidFill>
                <a:latin typeface="Arial" pitchFamily="34" charset="0"/>
                <a:cs typeface="Arial" pitchFamily="34" charset="0"/>
              </a:rPr>
              <a:t>diapositiva</a:t>
            </a:r>
            <a:r>
              <a:rPr lang="en-GB" dirty="0" smtClean="0">
                <a:solidFill>
                  <a:srgbClr val="000000"/>
                </a:solidFill>
                <a:latin typeface="Arial" pitchFamily="34" charset="0"/>
                <a:cs typeface="Arial" pitchFamily="34" charset="0"/>
              </a:rPr>
              <a:t> 20.</a:t>
            </a:r>
          </a:p>
        </p:txBody>
      </p:sp>
      <p:sp>
        <p:nvSpPr>
          <p:cNvPr id="4" name="Slide Number Placeholder 3"/>
          <p:cNvSpPr txBox="1">
            <a:spLocks noGrp="1"/>
          </p:cNvSpPr>
          <p:nvPr/>
        </p:nvSpPr>
        <p:spPr>
          <a:xfrm>
            <a:off x="3851098" y="9379252"/>
            <a:ext cx="2944958" cy="493392"/>
          </a:xfrm>
          <a:prstGeom prst="rect">
            <a:avLst/>
          </a:prstGeom>
          <a:noFill/>
        </p:spPr>
        <p:txBody>
          <a:bodyPr lIns="92808" tIns="46403" rIns="92808" bIns="46403" anchor="b"/>
          <a:lstStyle/>
          <a:p>
            <a:pPr algn="r" eaLnBrk="0" hangingPunct="0">
              <a:spcBef>
                <a:spcPct val="0"/>
              </a:spcBef>
            </a:pPr>
            <a:fld id="{05E6235E-8EEE-4ED9-B6F3-3DA42A82CE10}" type="slidenum">
              <a:rPr lang="en-GB" sz="1200">
                <a:solidFill>
                  <a:srgbClr val="000000"/>
                </a:solidFill>
                <a:latin typeface="Calibri" pitchFamily="34" charset="0"/>
                <a:cs typeface="Arial" pitchFamily="34" charset="0"/>
              </a:rPr>
              <a:pPr algn="r" eaLnBrk="0" hangingPunct="0">
                <a:spcBef>
                  <a:spcPct val="0"/>
                </a:spcBef>
              </a:pPr>
              <a:t>70</a:t>
            </a:fld>
            <a:endParaRPr lang="en-GB" sz="1200">
              <a:solidFill>
                <a:srgbClr val="000000"/>
              </a:solidFill>
              <a:latin typeface="Calibri" pitchFamily="34" charset="0"/>
              <a:cs typeface="Arial" pitchFamily="34" charset="0"/>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miter lim="800000"/>
            <a:headEnd/>
            <a:tailEnd/>
          </a:ln>
        </p:spPr>
        <p:txBody>
          <a:bodyPr/>
          <a:lstStyle/>
          <a:p>
            <a:pPr eaLnBrk="0" hangingPunct="0">
              <a:buSzPct val="100000"/>
              <a:buFont typeface="Arial" pitchFamily="34" charset="0"/>
              <a:buNone/>
            </a:pPr>
            <a:fld id="{E4B865EE-02F4-4331-90F6-745E95DD28D8}" type="slidenum">
              <a:rPr lang="en-GB" smtClean="0">
                <a:solidFill>
                  <a:srgbClr val="000000"/>
                </a:solidFill>
                <a:latin typeface="Arial" pitchFamily="34" charset="0"/>
                <a:cs typeface="Arial" pitchFamily="34" charset="0"/>
              </a:rPr>
              <a:pPr eaLnBrk="0" hangingPunct="0">
                <a:buSzPct val="100000"/>
                <a:buFont typeface="Arial" pitchFamily="34" charset="0"/>
                <a:buNone/>
              </a:pPr>
              <a:t>71</a:t>
            </a:fld>
            <a:endParaRPr lang="en-GB" smtClean="0">
              <a:solidFill>
                <a:srgbClr val="000000"/>
              </a:solidFill>
              <a:latin typeface="Arial" pitchFamily="34" charset="0"/>
              <a:cs typeface="Arial" pitchFamily="34" charset="0"/>
            </a:endParaRPr>
          </a:p>
        </p:txBody>
      </p:sp>
      <p:sp>
        <p:nvSpPr>
          <p:cNvPr id="162819" name="Slide Image Placeholder 1"/>
          <p:cNvSpPr>
            <a:spLocks noGrp="1" noRot="1" noChangeAspect="1" noTextEdit="1"/>
          </p:cNvSpPr>
          <p:nvPr>
            <p:ph type="sldImg"/>
          </p:nvPr>
        </p:nvSpPr>
        <p:spPr>
          <a:xfrm>
            <a:off x="931863" y="741363"/>
            <a:ext cx="4935537" cy="3702050"/>
          </a:xfrm>
          <a:ln/>
        </p:spPr>
      </p:sp>
      <p:sp>
        <p:nvSpPr>
          <p:cNvPr id="162820" name="Notes Placeholder 2"/>
          <p:cNvSpPr>
            <a:spLocks noGrp="1"/>
          </p:cNvSpPr>
          <p:nvPr>
            <p:ph type="body" idx="1"/>
          </p:nvPr>
        </p:nvSpPr>
        <p:spPr>
          <a:noFill/>
        </p:spPr>
        <p:txBody>
          <a:bodyPr lIns="92808" tIns="46403" rIns="92808" bIns="46403"/>
          <a:lstStyle/>
          <a:p>
            <a:r>
              <a:rPr lang="en-GB" dirty="0" err="1" smtClean="0">
                <a:solidFill>
                  <a:srgbClr val="000000"/>
                </a:solidFill>
                <a:latin typeface="Arial" pitchFamily="34" charset="0"/>
                <a:cs typeface="Arial" pitchFamily="34" charset="0"/>
              </a:rPr>
              <a:t>Opción</a:t>
            </a:r>
            <a:r>
              <a:rPr lang="en-GB" dirty="0" smtClean="0">
                <a:solidFill>
                  <a:srgbClr val="000000"/>
                </a:solidFill>
                <a:latin typeface="Arial" pitchFamily="34" charset="0"/>
                <a:cs typeface="Arial" pitchFamily="34" charset="0"/>
              </a:rPr>
              <a:t> 1 B. </a:t>
            </a:r>
            <a:r>
              <a:rPr lang="en-GB" dirty="0" err="1" smtClean="0">
                <a:solidFill>
                  <a:srgbClr val="000000"/>
                </a:solidFill>
                <a:latin typeface="Arial" pitchFamily="34" charset="0"/>
                <a:cs typeface="Arial" pitchFamily="34" charset="0"/>
              </a:rPr>
              <a:t>Esta</a:t>
            </a:r>
            <a:r>
              <a:rPr lang="en-GB" dirty="0" smtClean="0">
                <a:solidFill>
                  <a:srgbClr val="000000"/>
                </a:solidFill>
                <a:latin typeface="Arial" pitchFamily="34" charset="0"/>
                <a:cs typeface="Arial" pitchFamily="34" charset="0"/>
              </a:rPr>
              <a:t> y la anterior </a:t>
            </a:r>
            <a:r>
              <a:rPr lang="en-GB" dirty="0" err="1" smtClean="0">
                <a:solidFill>
                  <a:srgbClr val="000000"/>
                </a:solidFill>
                <a:latin typeface="Arial" pitchFamily="34" charset="0"/>
                <a:cs typeface="Arial" pitchFamily="34" charset="0"/>
              </a:rPr>
              <a:t>diapositiva</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describen</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visualmente</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las</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diferencias</a:t>
            </a:r>
            <a:r>
              <a:rPr lang="en-GB" dirty="0" smtClean="0">
                <a:solidFill>
                  <a:srgbClr val="000000"/>
                </a:solidFill>
                <a:latin typeface="Arial" pitchFamily="34" charset="0"/>
                <a:cs typeface="Arial" pitchFamily="34" charset="0"/>
              </a:rPr>
              <a:t> en la </a:t>
            </a:r>
            <a:r>
              <a:rPr lang="en-GB" dirty="0" err="1" smtClean="0">
                <a:solidFill>
                  <a:srgbClr val="000000"/>
                </a:solidFill>
                <a:latin typeface="Arial" pitchFamily="34" charset="0"/>
                <a:cs typeface="Arial" pitchFamily="34" charset="0"/>
              </a:rPr>
              <a:t>Matriz</a:t>
            </a:r>
            <a:r>
              <a:rPr lang="en-GB" dirty="0" smtClean="0">
                <a:solidFill>
                  <a:srgbClr val="000000"/>
                </a:solidFill>
                <a:latin typeface="Arial" pitchFamily="34" charset="0"/>
                <a:cs typeface="Arial" pitchFamily="34" charset="0"/>
              </a:rPr>
              <a:t> de </a:t>
            </a:r>
            <a:r>
              <a:rPr lang="en-GB" dirty="0" err="1" smtClean="0">
                <a:solidFill>
                  <a:srgbClr val="000000"/>
                </a:solidFill>
                <a:latin typeface="Arial" pitchFamily="34" charset="0"/>
                <a:cs typeface="Arial" pitchFamily="34" charset="0"/>
              </a:rPr>
              <a:t>Resultados</a:t>
            </a:r>
            <a:r>
              <a:rPr lang="en-GB" dirty="0" smtClean="0">
                <a:solidFill>
                  <a:srgbClr val="000000"/>
                </a:solidFill>
                <a:latin typeface="Arial" pitchFamily="34" charset="0"/>
                <a:cs typeface="Arial" pitchFamily="34" charset="0"/>
              </a:rPr>
              <a:t> </a:t>
            </a:r>
            <a:r>
              <a:rPr lang="en-GB" dirty="0" err="1" smtClean="0">
                <a:solidFill>
                  <a:srgbClr val="000000"/>
                </a:solidFill>
                <a:latin typeface="Arial" pitchFamily="34" charset="0"/>
                <a:cs typeface="Arial" pitchFamily="34" charset="0"/>
              </a:rPr>
              <a:t>descritas</a:t>
            </a:r>
            <a:r>
              <a:rPr lang="en-GB" dirty="0" smtClean="0">
                <a:solidFill>
                  <a:srgbClr val="000000"/>
                </a:solidFill>
                <a:latin typeface="Arial" pitchFamily="34" charset="0"/>
                <a:cs typeface="Arial" pitchFamily="34" charset="0"/>
              </a:rPr>
              <a:t> en la </a:t>
            </a:r>
            <a:r>
              <a:rPr lang="en-GB" dirty="0" err="1" smtClean="0">
                <a:solidFill>
                  <a:srgbClr val="000000"/>
                </a:solidFill>
                <a:latin typeface="Arial" pitchFamily="34" charset="0"/>
                <a:cs typeface="Arial" pitchFamily="34" charset="0"/>
              </a:rPr>
              <a:t>diapositiva</a:t>
            </a:r>
            <a:r>
              <a:rPr lang="en-GB" dirty="0" smtClean="0">
                <a:solidFill>
                  <a:srgbClr val="000000"/>
                </a:solidFill>
                <a:latin typeface="Arial" pitchFamily="34" charset="0"/>
                <a:cs typeface="Arial" pitchFamily="34" charset="0"/>
              </a:rPr>
              <a:t> 20.</a:t>
            </a:r>
          </a:p>
        </p:txBody>
      </p:sp>
      <p:sp>
        <p:nvSpPr>
          <p:cNvPr id="4" name="Slide Number Placeholder 3"/>
          <p:cNvSpPr txBox="1">
            <a:spLocks noGrp="1"/>
          </p:cNvSpPr>
          <p:nvPr/>
        </p:nvSpPr>
        <p:spPr>
          <a:xfrm>
            <a:off x="3851098" y="9379252"/>
            <a:ext cx="2944958" cy="493392"/>
          </a:xfrm>
          <a:prstGeom prst="rect">
            <a:avLst/>
          </a:prstGeom>
          <a:noFill/>
        </p:spPr>
        <p:txBody>
          <a:bodyPr lIns="92808" tIns="46403" rIns="92808" bIns="46403" anchor="b"/>
          <a:lstStyle/>
          <a:p>
            <a:pPr algn="r" eaLnBrk="0" hangingPunct="0">
              <a:spcBef>
                <a:spcPct val="0"/>
              </a:spcBef>
            </a:pPr>
            <a:fld id="{5560C200-49FC-4F4A-9826-A2774909A019}" type="slidenum">
              <a:rPr lang="en-GB" sz="1200">
                <a:solidFill>
                  <a:srgbClr val="000000"/>
                </a:solidFill>
                <a:latin typeface="Calibri" pitchFamily="34" charset="0"/>
                <a:cs typeface="Arial" pitchFamily="34" charset="0"/>
              </a:rPr>
              <a:pPr algn="r" eaLnBrk="0" hangingPunct="0">
                <a:spcBef>
                  <a:spcPct val="0"/>
                </a:spcBef>
              </a:pPr>
              <a:t>71</a:t>
            </a:fld>
            <a:endParaRPr lang="en-GB" sz="1200">
              <a:solidFill>
                <a:srgbClr val="000000"/>
              </a:solidFill>
              <a:latin typeface="Calibri" pitchFamily="34" charset="0"/>
              <a:cs typeface="Arial" pitchFamily="34" charset="0"/>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72</a:t>
            </a:fld>
            <a:endParaRPr lang="en-US"/>
          </a:p>
        </p:txBody>
      </p:sp>
    </p:spTree>
    <p:extLst>
      <p:ext uri="{BB962C8B-B14F-4D97-AF65-F5344CB8AC3E}">
        <p14:creationId xmlns:p14="http://schemas.microsoft.com/office/powerpoint/2010/main" val="13291063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114851" y="504882"/>
            <a:ext cx="4531783" cy="3702844"/>
          </a:xfrm>
          <a:ln/>
        </p:spPr>
      </p:sp>
      <p:sp>
        <p:nvSpPr>
          <p:cNvPr id="67587" name="Rectangle 3"/>
          <p:cNvSpPr>
            <a:spLocks noGrp="1" noChangeArrowheads="1"/>
          </p:cNvSpPr>
          <p:nvPr>
            <p:ph type="body" idx="1"/>
          </p:nvPr>
        </p:nvSpPr>
        <p:spPr>
          <a:xfrm>
            <a:off x="472479" y="4392814"/>
            <a:ext cx="5852717" cy="4976553"/>
          </a:xfrm>
          <a:noFill/>
          <a:ln/>
        </p:spPr>
        <p:txBody>
          <a:bodyPr/>
          <a:lstStyle/>
          <a:p>
            <a:pPr>
              <a:lnSpc>
                <a:spcPct val="80000"/>
              </a:lnSpc>
            </a:pPr>
            <a:r>
              <a:rPr lang="en-US" sz="900" b="1" dirty="0" smtClean="0">
                <a:solidFill>
                  <a:srgbClr val="000000"/>
                </a:solidFill>
              </a:rPr>
              <a:t>El color </a:t>
            </a:r>
            <a:r>
              <a:rPr lang="en-US" sz="900" b="1" dirty="0" err="1" smtClean="0">
                <a:solidFill>
                  <a:srgbClr val="000000"/>
                </a:solidFill>
              </a:rPr>
              <a:t>indica</a:t>
            </a:r>
            <a:r>
              <a:rPr lang="en-US" sz="900" b="1" dirty="0" smtClean="0">
                <a:solidFill>
                  <a:srgbClr val="000000"/>
                </a:solidFill>
              </a:rPr>
              <a:t> </a:t>
            </a:r>
            <a:r>
              <a:rPr lang="en-US" sz="900" b="1" dirty="0" err="1" smtClean="0">
                <a:solidFill>
                  <a:srgbClr val="000000"/>
                </a:solidFill>
              </a:rPr>
              <a:t>una</a:t>
            </a:r>
            <a:r>
              <a:rPr lang="en-US" sz="900" b="1" dirty="0" smtClean="0">
                <a:solidFill>
                  <a:srgbClr val="000000"/>
                </a:solidFill>
              </a:rPr>
              <a:t> </a:t>
            </a:r>
            <a:r>
              <a:rPr lang="en-US" sz="900" b="1" dirty="0" err="1" smtClean="0">
                <a:solidFill>
                  <a:srgbClr val="000000"/>
                </a:solidFill>
              </a:rPr>
              <a:t>diferencia</a:t>
            </a:r>
            <a:r>
              <a:rPr lang="en-US" sz="900" b="1" dirty="0" smtClean="0">
                <a:solidFill>
                  <a:srgbClr val="000000"/>
                </a:solidFill>
              </a:rPr>
              <a:t> entre los dos </a:t>
            </a:r>
            <a:r>
              <a:rPr lang="en-US" sz="900" b="1" dirty="0" err="1" smtClean="0">
                <a:solidFill>
                  <a:srgbClr val="000000"/>
                </a:solidFill>
              </a:rPr>
              <a:t>conjuntos</a:t>
            </a:r>
            <a:r>
              <a:rPr lang="en-US" sz="900" b="1" dirty="0" smtClean="0">
                <a:solidFill>
                  <a:srgbClr val="000000"/>
                </a:solidFill>
              </a:rPr>
              <a:t> de </a:t>
            </a:r>
            <a:r>
              <a:rPr lang="en-US" sz="900" b="1" dirty="0" err="1" smtClean="0">
                <a:solidFill>
                  <a:srgbClr val="000000"/>
                </a:solidFill>
              </a:rPr>
              <a:t>principios</a:t>
            </a:r>
            <a:r>
              <a:rPr lang="en-US" sz="900" b="1" dirty="0" smtClean="0">
                <a:solidFill>
                  <a:srgbClr val="000000"/>
                </a:solidFill>
              </a:rPr>
              <a:t>.  Las </a:t>
            </a:r>
            <a:r>
              <a:rPr lang="en-US" sz="900" b="1" dirty="0" err="1" smtClean="0">
                <a:solidFill>
                  <a:srgbClr val="000000"/>
                </a:solidFill>
              </a:rPr>
              <a:t>que</a:t>
            </a:r>
            <a:r>
              <a:rPr lang="en-US" sz="900" b="1" dirty="0" smtClean="0">
                <a:solidFill>
                  <a:srgbClr val="000000"/>
                </a:solidFill>
              </a:rPr>
              <a:t> </a:t>
            </a:r>
            <a:r>
              <a:rPr lang="en-US" sz="900" b="1" dirty="0" err="1" smtClean="0">
                <a:solidFill>
                  <a:srgbClr val="000000"/>
                </a:solidFill>
              </a:rPr>
              <a:t>están</a:t>
            </a:r>
            <a:r>
              <a:rPr lang="en-US" sz="900" b="1" dirty="0" smtClean="0">
                <a:solidFill>
                  <a:srgbClr val="000000"/>
                </a:solidFill>
              </a:rPr>
              <a:t> en </a:t>
            </a:r>
            <a:r>
              <a:rPr lang="en-US" sz="900" b="1" dirty="0" err="1" smtClean="0">
                <a:solidFill>
                  <a:srgbClr val="000000"/>
                </a:solidFill>
              </a:rPr>
              <a:t>verde</a:t>
            </a:r>
            <a:r>
              <a:rPr lang="en-US" sz="900" b="1" dirty="0" smtClean="0">
                <a:solidFill>
                  <a:srgbClr val="000000"/>
                </a:solidFill>
              </a:rPr>
              <a:t> son </a:t>
            </a:r>
            <a:r>
              <a:rPr lang="en-US" sz="900" b="1" dirty="0" err="1" smtClean="0">
                <a:solidFill>
                  <a:srgbClr val="000000"/>
                </a:solidFill>
              </a:rPr>
              <a:t>orientadas</a:t>
            </a:r>
            <a:r>
              <a:rPr lang="en-US" sz="900" b="1" dirty="0" smtClean="0">
                <a:solidFill>
                  <a:srgbClr val="000000"/>
                </a:solidFill>
              </a:rPr>
              <a:t> a </a:t>
            </a:r>
            <a:r>
              <a:rPr lang="en-US" sz="900" b="1" dirty="0" err="1" smtClean="0">
                <a:solidFill>
                  <a:srgbClr val="000000"/>
                </a:solidFill>
              </a:rPr>
              <a:t>contenido</a:t>
            </a:r>
            <a:r>
              <a:rPr lang="en-US" sz="900" b="1" dirty="0" smtClean="0">
                <a:solidFill>
                  <a:srgbClr val="000000"/>
                </a:solidFill>
              </a:rPr>
              <a:t> </a:t>
            </a:r>
            <a:r>
              <a:rPr lang="en-US" sz="900" b="1" dirty="0" err="1" smtClean="0">
                <a:solidFill>
                  <a:srgbClr val="000000"/>
                </a:solidFill>
              </a:rPr>
              <a:t>mientras</a:t>
            </a:r>
            <a:r>
              <a:rPr lang="en-US" sz="900" b="1" dirty="0" smtClean="0">
                <a:solidFill>
                  <a:srgbClr val="000000"/>
                </a:solidFill>
              </a:rPr>
              <a:t> </a:t>
            </a:r>
            <a:r>
              <a:rPr lang="en-US" sz="900" b="1" dirty="0" err="1" smtClean="0">
                <a:solidFill>
                  <a:srgbClr val="000000"/>
                </a:solidFill>
              </a:rPr>
              <a:t>que</a:t>
            </a:r>
            <a:r>
              <a:rPr lang="en-US" sz="900" b="1" dirty="0" smtClean="0">
                <a:solidFill>
                  <a:srgbClr val="000000"/>
                </a:solidFill>
              </a:rPr>
              <a:t> </a:t>
            </a:r>
            <a:r>
              <a:rPr lang="en-US" sz="900" b="1" dirty="0" err="1" smtClean="0">
                <a:solidFill>
                  <a:srgbClr val="000000"/>
                </a:solidFill>
              </a:rPr>
              <a:t>las</a:t>
            </a:r>
            <a:r>
              <a:rPr lang="en-US" sz="900" b="1" dirty="0" smtClean="0">
                <a:solidFill>
                  <a:srgbClr val="000000"/>
                </a:solidFill>
              </a:rPr>
              <a:t> </a:t>
            </a:r>
            <a:r>
              <a:rPr lang="en-US" sz="900" b="1" dirty="0" err="1" smtClean="0">
                <a:solidFill>
                  <a:srgbClr val="000000"/>
                </a:solidFill>
              </a:rPr>
              <a:t>blancos</a:t>
            </a:r>
            <a:r>
              <a:rPr lang="en-US" sz="900" b="1" dirty="0" smtClean="0">
                <a:solidFill>
                  <a:srgbClr val="000000"/>
                </a:solidFill>
              </a:rPr>
              <a:t> </a:t>
            </a:r>
            <a:r>
              <a:rPr lang="en-US" sz="900" b="1" dirty="0" err="1" smtClean="0">
                <a:solidFill>
                  <a:srgbClr val="000000"/>
                </a:solidFill>
              </a:rPr>
              <a:t>están</a:t>
            </a:r>
            <a:r>
              <a:rPr lang="en-US" sz="900" b="1" dirty="0" smtClean="0">
                <a:solidFill>
                  <a:srgbClr val="000000"/>
                </a:solidFill>
              </a:rPr>
              <a:t> </a:t>
            </a:r>
            <a:r>
              <a:rPr lang="en-US" sz="900" b="1" dirty="0" err="1" smtClean="0">
                <a:solidFill>
                  <a:srgbClr val="000000"/>
                </a:solidFill>
              </a:rPr>
              <a:t>orientadas</a:t>
            </a:r>
            <a:r>
              <a:rPr lang="en-US" sz="900" b="1" dirty="0" smtClean="0">
                <a:solidFill>
                  <a:srgbClr val="000000"/>
                </a:solidFill>
              </a:rPr>
              <a:t> al </a:t>
            </a:r>
            <a:r>
              <a:rPr lang="en-US" sz="900" b="1" dirty="0" err="1" smtClean="0">
                <a:solidFill>
                  <a:srgbClr val="000000"/>
                </a:solidFill>
              </a:rPr>
              <a:t>proceso</a:t>
            </a:r>
            <a:r>
              <a:rPr lang="en-US" sz="900" b="1" dirty="0" smtClean="0">
                <a:solidFill>
                  <a:srgbClr val="000000"/>
                </a:solidFill>
              </a:rPr>
              <a:t>.</a:t>
            </a:r>
          </a:p>
          <a:p>
            <a:pPr>
              <a:lnSpc>
                <a:spcPct val="80000"/>
              </a:lnSpc>
            </a:pPr>
            <a:endParaRPr lang="en-US" sz="900" b="1" dirty="0" smtClean="0">
              <a:solidFill>
                <a:srgbClr val="000000"/>
              </a:solidFill>
            </a:endParaRPr>
          </a:p>
          <a:p>
            <a:pPr>
              <a:lnSpc>
                <a:spcPct val="80000"/>
              </a:lnSpc>
            </a:pPr>
            <a:r>
              <a:rPr lang="en-US" sz="900" b="1" dirty="0" err="1" smtClean="0">
                <a:solidFill>
                  <a:srgbClr val="000000"/>
                </a:solidFill>
              </a:rPr>
              <a:t>Consejo</a:t>
            </a:r>
            <a:r>
              <a:rPr lang="en-US" sz="900" b="1" dirty="0" smtClean="0">
                <a:solidFill>
                  <a:srgbClr val="000000"/>
                </a:solidFill>
              </a:rPr>
              <a:t> </a:t>
            </a:r>
            <a:r>
              <a:rPr lang="en-US" sz="900" b="1" dirty="0" err="1" smtClean="0">
                <a:solidFill>
                  <a:srgbClr val="000000"/>
                </a:solidFill>
              </a:rPr>
              <a:t>para</a:t>
            </a:r>
            <a:r>
              <a:rPr lang="en-US" sz="900" b="1" dirty="0" smtClean="0">
                <a:solidFill>
                  <a:srgbClr val="000000"/>
                </a:solidFill>
              </a:rPr>
              <a:t> el </a:t>
            </a:r>
            <a:r>
              <a:rPr lang="en-US" sz="900" b="1" dirty="0" err="1" smtClean="0">
                <a:solidFill>
                  <a:srgbClr val="000000"/>
                </a:solidFill>
              </a:rPr>
              <a:t>presentador</a:t>
            </a:r>
            <a:r>
              <a:rPr lang="en-US" sz="900" b="1" dirty="0" smtClean="0">
                <a:solidFill>
                  <a:srgbClr val="000000"/>
                </a:solidFill>
              </a:rPr>
              <a:t>. </a:t>
            </a:r>
            <a:r>
              <a:rPr lang="en-US" sz="900" b="1" dirty="0" err="1" smtClean="0">
                <a:solidFill>
                  <a:srgbClr val="000000"/>
                </a:solidFill>
              </a:rPr>
              <a:t>Principios</a:t>
            </a:r>
            <a:r>
              <a:rPr lang="en-US" sz="900" b="1" dirty="0" smtClean="0">
                <a:solidFill>
                  <a:srgbClr val="000000"/>
                </a:solidFill>
              </a:rPr>
              <a:t> de </a:t>
            </a:r>
            <a:r>
              <a:rPr lang="en-US" sz="900" b="1" dirty="0" err="1" smtClean="0">
                <a:solidFill>
                  <a:srgbClr val="000000"/>
                </a:solidFill>
              </a:rPr>
              <a:t>derechos</a:t>
            </a:r>
            <a:r>
              <a:rPr lang="en-US" sz="900" b="1" dirty="0" smtClean="0">
                <a:solidFill>
                  <a:srgbClr val="000000"/>
                </a:solidFill>
              </a:rPr>
              <a:t> </a:t>
            </a:r>
            <a:r>
              <a:rPr lang="en-US" sz="900" b="1" dirty="0" err="1" smtClean="0">
                <a:solidFill>
                  <a:srgbClr val="000000"/>
                </a:solidFill>
              </a:rPr>
              <a:t>humanos</a:t>
            </a:r>
            <a:r>
              <a:rPr lang="en-US" sz="900" b="1" dirty="0" smtClean="0">
                <a:solidFill>
                  <a:srgbClr val="000000"/>
                </a:solidFill>
              </a:rPr>
              <a:t> se </a:t>
            </a:r>
            <a:r>
              <a:rPr lang="en-US" sz="900" b="1" dirty="0" err="1" smtClean="0">
                <a:solidFill>
                  <a:srgbClr val="000000"/>
                </a:solidFill>
              </a:rPr>
              <a:t>tratarán</a:t>
            </a:r>
            <a:r>
              <a:rPr lang="en-US" sz="900" b="1" dirty="0" smtClean="0">
                <a:solidFill>
                  <a:srgbClr val="000000"/>
                </a:solidFill>
              </a:rPr>
              <a:t> con mayor </a:t>
            </a:r>
            <a:r>
              <a:rPr lang="en-US" sz="900" b="1" dirty="0" err="1" smtClean="0">
                <a:solidFill>
                  <a:srgbClr val="000000"/>
                </a:solidFill>
              </a:rPr>
              <a:t>detalle</a:t>
            </a:r>
            <a:r>
              <a:rPr lang="en-US" sz="900" b="1" dirty="0" smtClean="0">
                <a:solidFill>
                  <a:srgbClr val="000000"/>
                </a:solidFill>
              </a:rPr>
              <a:t> a </a:t>
            </a:r>
            <a:r>
              <a:rPr lang="en-US" sz="900" b="1" dirty="0" err="1" smtClean="0">
                <a:solidFill>
                  <a:srgbClr val="000000"/>
                </a:solidFill>
              </a:rPr>
              <a:t>través</a:t>
            </a:r>
            <a:r>
              <a:rPr lang="en-US" sz="900" b="1" dirty="0" smtClean="0">
                <a:solidFill>
                  <a:srgbClr val="000000"/>
                </a:solidFill>
              </a:rPr>
              <a:t> de </a:t>
            </a:r>
            <a:r>
              <a:rPr lang="en-US" sz="900" b="1" dirty="0" err="1" smtClean="0">
                <a:solidFill>
                  <a:srgbClr val="000000"/>
                </a:solidFill>
              </a:rPr>
              <a:t>una</a:t>
            </a:r>
            <a:r>
              <a:rPr lang="en-US" sz="900" b="1" dirty="0" smtClean="0">
                <a:solidFill>
                  <a:srgbClr val="000000"/>
                </a:solidFill>
              </a:rPr>
              <a:t> </a:t>
            </a:r>
            <a:r>
              <a:rPr lang="en-US" sz="900" b="1" dirty="0" err="1" smtClean="0">
                <a:solidFill>
                  <a:srgbClr val="000000"/>
                </a:solidFill>
              </a:rPr>
              <a:t>presentación</a:t>
            </a:r>
            <a:r>
              <a:rPr lang="en-US" sz="900" b="1" dirty="0" smtClean="0">
                <a:solidFill>
                  <a:srgbClr val="000000"/>
                </a:solidFill>
              </a:rPr>
              <a:t> </a:t>
            </a:r>
            <a:r>
              <a:rPr lang="en-US" sz="900" b="1" dirty="0" err="1" smtClean="0">
                <a:solidFill>
                  <a:srgbClr val="000000"/>
                </a:solidFill>
              </a:rPr>
              <a:t>por</a:t>
            </a:r>
            <a:r>
              <a:rPr lang="en-US" sz="900" b="1" dirty="0" smtClean="0">
                <a:solidFill>
                  <a:srgbClr val="000000"/>
                </a:solidFill>
              </a:rPr>
              <a:t> </a:t>
            </a:r>
            <a:r>
              <a:rPr lang="en-US" sz="900" b="1" dirty="0" err="1" smtClean="0">
                <a:solidFill>
                  <a:srgbClr val="000000"/>
                </a:solidFill>
              </a:rPr>
              <a:t>separado</a:t>
            </a:r>
            <a:r>
              <a:rPr lang="en-US" sz="900" b="1" dirty="0" smtClean="0">
                <a:solidFill>
                  <a:srgbClr val="000000"/>
                </a:solidFill>
              </a:rPr>
              <a:t>. Se </a:t>
            </a:r>
            <a:r>
              <a:rPr lang="en-US" sz="900" b="1" dirty="0" err="1" smtClean="0">
                <a:solidFill>
                  <a:srgbClr val="000000"/>
                </a:solidFill>
              </a:rPr>
              <a:t>trata</a:t>
            </a:r>
            <a:r>
              <a:rPr lang="en-US" sz="900" b="1" dirty="0" smtClean="0">
                <a:solidFill>
                  <a:srgbClr val="000000"/>
                </a:solidFill>
              </a:rPr>
              <a:t> de </a:t>
            </a:r>
            <a:r>
              <a:rPr lang="en-US" sz="900" b="1" dirty="0" err="1" smtClean="0">
                <a:solidFill>
                  <a:srgbClr val="000000"/>
                </a:solidFill>
              </a:rPr>
              <a:t>proporcionar</a:t>
            </a:r>
            <a:r>
              <a:rPr lang="en-US" sz="900" b="1" dirty="0" smtClean="0">
                <a:solidFill>
                  <a:srgbClr val="000000"/>
                </a:solidFill>
              </a:rPr>
              <a:t> </a:t>
            </a:r>
            <a:r>
              <a:rPr lang="en-US" sz="900" b="1" dirty="0" err="1" smtClean="0">
                <a:solidFill>
                  <a:srgbClr val="000000"/>
                </a:solidFill>
              </a:rPr>
              <a:t>una</a:t>
            </a:r>
            <a:r>
              <a:rPr lang="en-US" sz="900" b="1" dirty="0" smtClean="0">
                <a:solidFill>
                  <a:srgbClr val="000000"/>
                </a:solidFill>
              </a:rPr>
              <a:t> </a:t>
            </a:r>
            <a:r>
              <a:rPr lang="en-US" sz="900" b="1" dirty="0" err="1" smtClean="0">
                <a:solidFill>
                  <a:srgbClr val="000000"/>
                </a:solidFill>
              </a:rPr>
              <a:t>rápida</a:t>
            </a:r>
            <a:r>
              <a:rPr lang="en-US" sz="900" b="1" dirty="0" smtClean="0">
                <a:solidFill>
                  <a:srgbClr val="000000"/>
                </a:solidFill>
              </a:rPr>
              <a:t> </a:t>
            </a:r>
            <a:r>
              <a:rPr lang="en-US" sz="900" b="1" dirty="0" err="1" smtClean="0">
                <a:solidFill>
                  <a:srgbClr val="000000"/>
                </a:solidFill>
              </a:rPr>
              <a:t>comprensión</a:t>
            </a:r>
            <a:r>
              <a:rPr lang="en-US" sz="900" b="1" dirty="0" smtClean="0">
                <a:solidFill>
                  <a:srgbClr val="000000"/>
                </a:solidFill>
              </a:rPr>
              <a:t> de </a:t>
            </a:r>
            <a:r>
              <a:rPr lang="en-US" sz="900" b="1" dirty="0" err="1" smtClean="0">
                <a:solidFill>
                  <a:srgbClr val="000000"/>
                </a:solidFill>
              </a:rPr>
              <a:t>las</a:t>
            </a:r>
            <a:r>
              <a:rPr lang="en-US" sz="900" b="1" dirty="0" smtClean="0">
                <a:solidFill>
                  <a:srgbClr val="000000"/>
                </a:solidFill>
              </a:rPr>
              <a:t> </a:t>
            </a:r>
            <a:r>
              <a:rPr lang="en-US" sz="900" b="1" dirty="0" err="1" smtClean="0">
                <a:solidFill>
                  <a:srgbClr val="000000"/>
                </a:solidFill>
              </a:rPr>
              <a:t>definiciones</a:t>
            </a:r>
            <a:endParaRPr lang="en-US" sz="900" b="1" dirty="0" smtClean="0">
              <a:solidFill>
                <a:srgbClr val="000000"/>
              </a:solidFill>
            </a:endParaRPr>
          </a:p>
          <a:p>
            <a:pPr>
              <a:lnSpc>
                <a:spcPct val="80000"/>
              </a:lnSpc>
            </a:pPr>
            <a:r>
              <a:rPr lang="en-US" sz="900" b="1" dirty="0" err="1" smtClean="0">
                <a:solidFill>
                  <a:srgbClr val="000000"/>
                </a:solidFill>
              </a:rPr>
              <a:t>Universalidad</a:t>
            </a:r>
            <a:r>
              <a:rPr lang="en-US" sz="900" b="1" dirty="0" smtClean="0">
                <a:solidFill>
                  <a:srgbClr val="000000"/>
                </a:solidFill>
              </a:rPr>
              <a:t> e </a:t>
            </a:r>
            <a:r>
              <a:rPr lang="en-US" sz="900" b="1" dirty="0" err="1" smtClean="0">
                <a:solidFill>
                  <a:srgbClr val="000000"/>
                </a:solidFill>
              </a:rPr>
              <a:t>inalienabilidad</a:t>
            </a:r>
            <a:r>
              <a:rPr lang="en-US" sz="900" b="1" dirty="0" smtClean="0">
                <a:solidFill>
                  <a:srgbClr val="000000"/>
                </a:solidFill>
              </a:rPr>
              <a:t>  </a:t>
            </a:r>
            <a:r>
              <a:rPr lang="en-US" sz="900" dirty="0" smtClean="0">
                <a:solidFill>
                  <a:srgbClr val="000000"/>
                </a:solidFill>
              </a:rPr>
              <a:t>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son </a:t>
            </a:r>
            <a:r>
              <a:rPr lang="en-US" sz="900" dirty="0" err="1" smtClean="0">
                <a:solidFill>
                  <a:srgbClr val="000000"/>
                </a:solidFill>
              </a:rPr>
              <a:t>universales</a:t>
            </a:r>
            <a:r>
              <a:rPr lang="en-US" sz="900" dirty="0" smtClean="0">
                <a:solidFill>
                  <a:srgbClr val="000000"/>
                </a:solidFill>
              </a:rPr>
              <a:t> e </a:t>
            </a:r>
            <a:r>
              <a:rPr lang="en-US" sz="900" dirty="0" err="1" smtClean="0">
                <a:solidFill>
                  <a:srgbClr val="000000"/>
                </a:solidFill>
              </a:rPr>
              <a:t>inalienables</a:t>
            </a:r>
            <a:r>
              <a:rPr lang="en-US" sz="900" dirty="0" smtClean="0">
                <a:solidFill>
                  <a:srgbClr val="000000"/>
                </a:solidFill>
              </a:rPr>
              <a:t>. </a:t>
            </a:r>
            <a:r>
              <a:rPr lang="en-US" sz="900" dirty="0" err="1" smtClean="0">
                <a:solidFill>
                  <a:srgbClr val="000000"/>
                </a:solidFill>
              </a:rPr>
              <a:t>Todos</a:t>
            </a:r>
            <a:r>
              <a:rPr lang="en-US" sz="900" dirty="0" smtClean="0">
                <a:solidFill>
                  <a:srgbClr val="000000"/>
                </a:solidFill>
              </a:rPr>
              <a:t> los hombres, </a:t>
            </a:r>
            <a:r>
              <a:rPr lang="en-US" sz="900" dirty="0" err="1" smtClean="0">
                <a:solidFill>
                  <a:srgbClr val="000000"/>
                </a:solidFill>
              </a:rPr>
              <a:t>mujeres</a:t>
            </a:r>
            <a:r>
              <a:rPr lang="en-US" sz="900" dirty="0" smtClean="0">
                <a:solidFill>
                  <a:srgbClr val="000000"/>
                </a:solidFill>
              </a:rPr>
              <a:t> y  </a:t>
            </a:r>
            <a:r>
              <a:rPr lang="en-US" sz="900" dirty="0" err="1" smtClean="0">
                <a:solidFill>
                  <a:srgbClr val="000000"/>
                </a:solidFill>
              </a:rPr>
              <a:t>niños</a:t>
            </a:r>
            <a:r>
              <a:rPr lang="en-US" sz="900" dirty="0" smtClean="0">
                <a:solidFill>
                  <a:srgbClr val="000000"/>
                </a:solidFill>
              </a:rPr>
              <a:t> del </a:t>
            </a:r>
            <a:r>
              <a:rPr lang="en-US" sz="900" dirty="0" err="1" smtClean="0">
                <a:solidFill>
                  <a:srgbClr val="000000"/>
                </a:solidFill>
              </a:rPr>
              <a:t>mundo</a:t>
            </a:r>
            <a:r>
              <a:rPr lang="en-US" sz="900" dirty="0" smtClean="0">
                <a:solidFill>
                  <a:srgbClr val="000000"/>
                </a:solidFill>
              </a:rPr>
              <a:t> son en </a:t>
            </a:r>
            <a:r>
              <a:rPr lang="en-US" sz="900" dirty="0" err="1" smtClean="0">
                <a:solidFill>
                  <a:srgbClr val="000000"/>
                </a:solidFill>
              </a:rPr>
              <a:t>virtud</a:t>
            </a:r>
            <a:r>
              <a:rPr lang="en-US" sz="900" dirty="0" smtClean="0">
                <a:solidFill>
                  <a:srgbClr val="000000"/>
                </a:solidFill>
              </a:rPr>
              <a:t> de </a:t>
            </a:r>
            <a:r>
              <a:rPr lang="en-US" sz="900" dirty="0" err="1" smtClean="0">
                <a:solidFill>
                  <a:srgbClr val="000000"/>
                </a:solidFill>
              </a:rPr>
              <a:t>su</a:t>
            </a:r>
            <a:r>
              <a:rPr lang="en-US" sz="900" dirty="0" smtClean="0">
                <a:solidFill>
                  <a:srgbClr val="000000"/>
                </a:solidFill>
              </a:rPr>
              <a:t> </a:t>
            </a:r>
            <a:r>
              <a:rPr lang="en-US" sz="900" dirty="0" err="1" smtClean="0">
                <a:solidFill>
                  <a:srgbClr val="000000"/>
                </a:solidFill>
              </a:rPr>
              <a:t>humanidad</a:t>
            </a:r>
            <a:r>
              <a:rPr lang="en-US" sz="900" dirty="0" smtClean="0">
                <a:solidFill>
                  <a:srgbClr val="000000"/>
                </a:solidFill>
              </a:rPr>
              <a:t>, </a:t>
            </a:r>
            <a:r>
              <a:rPr lang="en-US" sz="900" dirty="0" err="1" smtClean="0">
                <a:solidFill>
                  <a:srgbClr val="000000"/>
                </a:solidFill>
              </a:rPr>
              <a:t>titulares</a:t>
            </a:r>
            <a:r>
              <a:rPr lang="en-US" sz="900" dirty="0" smtClean="0">
                <a:solidFill>
                  <a:srgbClr val="000000"/>
                </a:solidFill>
              </a:rPr>
              <a:t> de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La persona </a:t>
            </a:r>
            <a:r>
              <a:rPr lang="en-US" sz="900" dirty="0" err="1" smtClean="0">
                <a:solidFill>
                  <a:srgbClr val="000000"/>
                </a:solidFill>
              </a:rPr>
              <a:t>humana</a:t>
            </a:r>
            <a:r>
              <a:rPr lang="en-US" sz="900" dirty="0" smtClean="0">
                <a:solidFill>
                  <a:srgbClr val="000000"/>
                </a:solidFill>
              </a:rPr>
              <a:t> de la </a:t>
            </a:r>
            <a:r>
              <a:rPr lang="en-US" sz="900" dirty="0" err="1" smtClean="0">
                <a:solidFill>
                  <a:srgbClr val="000000"/>
                </a:solidFill>
              </a:rPr>
              <a:t>que</a:t>
            </a:r>
            <a:r>
              <a:rPr lang="en-US" sz="900" dirty="0" smtClean="0">
                <a:solidFill>
                  <a:srgbClr val="000000"/>
                </a:solidFill>
              </a:rPr>
              <a:t> </a:t>
            </a:r>
            <a:r>
              <a:rPr lang="en-US" sz="900" dirty="0" err="1" smtClean="0">
                <a:solidFill>
                  <a:srgbClr val="000000"/>
                </a:solidFill>
              </a:rPr>
              <a:t>forman</a:t>
            </a:r>
            <a:r>
              <a:rPr lang="en-US" sz="900" dirty="0" smtClean="0">
                <a:solidFill>
                  <a:srgbClr val="000000"/>
                </a:solidFill>
              </a:rPr>
              <a:t> parte no </a:t>
            </a:r>
            <a:r>
              <a:rPr lang="en-US" sz="900" dirty="0" err="1" smtClean="0">
                <a:solidFill>
                  <a:srgbClr val="000000"/>
                </a:solidFill>
              </a:rPr>
              <a:t>puede</a:t>
            </a:r>
            <a:r>
              <a:rPr lang="en-US" sz="900" dirty="0" smtClean="0">
                <a:solidFill>
                  <a:srgbClr val="000000"/>
                </a:solidFill>
              </a:rPr>
              <a:t> </a:t>
            </a:r>
            <a:r>
              <a:rPr lang="en-US" sz="900" dirty="0" err="1" smtClean="0">
                <a:solidFill>
                  <a:srgbClr val="000000"/>
                </a:solidFill>
              </a:rPr>
              <a:t>voluntariamente</a:t>
            </a:r>
            <a:r>
              <a:rPr lang="en-US" sz="900" dirty="0" smtClean="0">
                <a:solidFill>
                  <a:srgbClr val="000000"/>
                </a:solidFill>
              </a:rPr>
              <a:t> </a:t>
            </a:r>
            <a:r>
              <a:rPr lang="en-US" sz="900" dirty="0" err="1" smtClean="0">
                <a:solidFill>
                  <a:srgbClr val="000000"/>
                </a:solidFill>
              </a:rPr>
              <a:t>renunciar</a:t>
            </a:r>
            <a:r>
              <a:rPr lang="en-US" sz="900" dirty="0" smtClean="0">
                <a:solidFill>
                  <a:srgbClr val="000000"/>
                </a:solidFill>
              </a:rPr>
              <a:t> a </a:t>
            </a:r>
            <a:r>
              <a:rPr lang="en-US" sz="900" dirty="0" err="1" smtClean="0">
                <a:solidFill>
                  <a:srgbClr val="000000"/>
                </a:solidFill>
              </a:rPr>
              <a:t>ellos</a:t>
            </a:r>
            <a:r>
              <a:rPr lang="en-US" sz="900" dirty="0" smtClean="0">
                <a:solidFill>
                  <a:srgbClr val="000000"/>
                </a:solidFill>
              </a:rPr>
              <a:t>. Los </a:t>
            </a:r>
            <a:r>
              <a:rPr lang="en-US" sz="900" dirty="0" err="1" smtClean="0">
                <a:solidFill>
                  <a:srgbClr val="000000"/>
                </a:solidFill>
              </a:rPr>
              <a:t>demás</a:t>
            </a:r>
            <a:r>
              <a:rPr lang="en-US" sz="900" dirty="0" smtClean="0">
                <a:solidFill>
                  <a:srgbClr val="000000"/>
                </a:solidFill>
              </a:rPr>
              <a:t> </a:t>
            </a:r>
            <a:r>
              <a:rPr lang="en-US" sz="900" dirty="0" err="1" smtClean="0">
                <a:solidFill>
                  <a:srgbClr val="000000"/>
                </a:solidFill>
              </a:rPr>
              <a:t>tampoco</a:t>
            </a:r>
            <a:r>
              <a:rPr lang="en-US" sz="900" dirty="0" smtClean="0">
                <a:solidFill>
                  <a:srgbClr val="000000"/>
                </a:solidFill>
              </a:rPr>
              <a:t> </a:t>
            </a:r>
            <a:r>
              <a:rPr lang="en-US" sz="900" dirty="0" err="1" smtClean="0">
                <a:solidFill>
                  <a:srgbClr val="000000"/>
                </a:solidFill>
              </a:rPr>
              <a:t>pueden</a:t>
            </a:r>
            <a:r>
              <a:rPr lang="en-US" sz="900" dirty="0" smtClean="0">
                <a:solidFill>
                  <a:srgbClr val="000000"/>
                </a:solidFill>
              </a:rPr>
              <a:t> </a:t>
            </a:r>
            <a:r>
              <a:rPr lang="en-US" sz="900" dirty="0" err="1" smtClean="0">
                <a:solidFill>
                  <a:srgbClr val="000000"/>
                </a:solidFill>
              </a:rPr>
              <a:t>quitárselos</a:t>
            </a:r>
            <a:r>
              <a:rPr lang="en-US" sz="900" dirty="0" smtClean="0">
                <a:solidFill>
                  <a:srgbClr val="000000"/>
                </a:solidFill>
              </a:rPr>
              <a:t> a </a:t>
            </a:r>
            <a:r>
              <a:rPr lang="en-US" sz="900" dirty="0" err="1" smtClean="0">
                <a:solidFill>
                  <a:srgbClr val="000000"/>
                </a:solidFill>
              </a:rPr>
              <a:t>él</a:t>
            </a:r>
            <a:r>
              <a:rPr lang="en-US" sz="900" dirty="0" smtClean="0">
                <a:solidFill>
                  <a:srgbClr val="000000"/>
                </a:solidFill>
              </a:rPr>
              <a:t> o a </a:t>
            </a:r>
            <a:r>
              <a:rPr lang="en-US" sz="900" dirty="0" err="1" smtClean="0">
                <a:solidFill>
                  <a:srgbClr val="000000"/>
                </a:solidFill>
              </a:rPr>
              <a:t>ella</a:t>
            </a:r>
            <a:r>
              <a:rPr lang="en-US" sz="900" dirty="0" smtClean="0">
                <a:solidFill>
                  <a:srgbClr val="000000"/>
                </a:solidFill>
              </a:rPr>
              <a:t>. El </a:t>
            </a:r>
            <a:r>
              <a:rPr lang="en-US" sz="900" dirty="0" err="1" smtClean="0">
                <a:solidFill>
                  <a:srgbClr val="000000"/>
                </a:solidFill>
              </a:rPr>
              <a:t>artículo</a:t>
            </a:r>
            <a:r>
              <a:rPr lang="en-US" sz="900" dirty="0" smtClean="0">
                <a:solidFill>
                  <a:srgbClr val="000000"/>
                </a:solidFill>
              </a:rPr>
              <a:t> 1 de la DUDH, "</a:t>
            </a:r>
            <a:r>
              <a:rPr lang="en-US" sz="900" dirty="0" err="1" smtClean="0">
                <a:solidFill>
                  <a:srgbClr val="000000"/>
                </a:solidFill>
              </a:rPr>
              <a:t>Todos</a:t>
            </a:r>
            <a:r>
              <a:rPr lang="en-US" sz="900" dirty="0" smtClean="0">
                <a:solidFill>
                  <a:srgbClr val="000000"/>
                </a:solidFill>
              </a:rPr>
              <a:t> los </a:t>
            </a:r>
            <a:r>
              <a:rPr lang="en-US" sz="900" dirty="0" err="1" smtClean="0">
                <a:solidFill>
                  <a:srgbClr val="000000"/>
                </a:solidFill>
              </a:rPr>
              <a:t>seres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a:t>
            </a:r>
            <a:r>
              <a:rPr lang="en-US" sz="900" dirty="0" err="1" smtClean="0">
                <a:solidFill>
                  <a:srgbClr val="000000"/>
                </a:solidFill>
              </a:rPr>
              <a:t>nacen</a:t>
            </a:r>
            <a:r>
              <a:rPr lang="en-US" sz="900" dirty="0" smtClean="0">
                <a:solidFill>
                  <a:srgbClr val="000000"/>
                </a:solidFill>
              </a:rPr>
              <a:t> </a:t>
            </a:r>
            <a:r>
              <a:rPr lang="en-US" sz="900" dirty="0" err="1" smtClean="0">
                <a:solidFill>
                  <a:srgbClr val="000000"/>
                </a:solidFill>
              </a:rPr>
              <a:t>libres</a:t>
            </a:r>
            <a:r>
              <a:rPr lang="en-US" sz="900" dirty="0" smtClean="0">
                <a:solidFill>
                  <a:srgbClr val="000000"/>
                </a:solidFill>
              </a:rPr>
              <a:t> e </a:t>
            </a:r>
            <a:r>
              <a:rPr lang="en-US" sz="900" dirty="0" err="1" smtClean="0">
                <a:solidFill>
                  <a:srgbClr val="000000"/>
                </a:solidFill>
              </a:rPr>
              <a:t>iguales</a:t>
            </a:r>
            <a:r>
              <a:rPr lang="en-US" sz="900" dirty="0" smtClean="0">
                <a:solidFill>
                  <a:srgbClr val="000000"/>
                </a:solidFill>
              </a:rPr>
              <a:t> en </a:t>
            </a:r>
            <a:r>
              <a:rPr lang="en-US" sz="900" dirty="0" err="1" smtClean="0">
                <a:solidFill>
                  <a:srgbClr val="000000"/>
                </a:solidFill>
              </a:rPr>
              <a:t>dignidad</a:t>
            </a:r>
            <a:r>
              <a:rPr lang="en-US" sz="900" dirty="0" smtClean="0">
                <a:solidFill>
                  <a:srgbClr val="000000"/>
                </a:solidFill>
              </a:rPr>
              <a:t> y </a:t>
            </a:r>
            <a:r>
              <a:rPr lang="en-US" sz="900" dirty="0" err="1" smtClean="0">
                <a:solidFill>
                  <a:srgbClr val="000000"/>
                </a:solidFill>
              </a:rPr>
              <a:t>derechos</a:t>
            </a:r>
            <a:r>
              <a:rPr lang="en-US" sz="900" dirty="0" smtClean="0">
                <a:solidFill>
                  <a:srgbClr val="000000"/>
                </a:solidFill>
              </a:rPr>
              <a:t>". La </a:t>
            </a:r>
            <a:r>
              <a:rPr lang="en-US" sz="900" dirty="0" err="1" smtClean="0">
                <a:solidFill>
                  <a:srgbClr val="000000"/>
                </a:solidFill>
              </a:rPr>
              <a:t>universalidad</a:t>
            </a:r>
            <a:r>
              <a:rPr lang="en-US" sz="900" dirty="0" smtClean="0">
                <a:solidFill>
                  <a:srgbClr val="000000"/>
                </a:solidFill>
              </a:rPr>
              <a:t> se </a:t>
            </a:r>
            <a:r>
              <a:rPr lang="en-US" sz="900" dirty="0" err="1" smtClean="0">
                <a:solidFill>
                  <a:srgbClr val="000000"/>
                </a:solidFill>
              </a:rPr>
              <a:t>refiere</a:t>
            </a:r>
            <a:r>
              <a:rPr lang="en-US" sz="900" dirty="0" smtClean="0">
                <a:solidFill>
                  <a:srgbClr val="000000"/>
                </a:solidFill>
              </a:rPr>
              <a:t> </a:t>
            </a:r>
            <a:r>
              <a:rPr lang="en-US" sz="900" dirty="0" err="1" smtClean="0">
                <a:solidFill>
                  <a:srgbClr val="000000"/>
                </a:solidFill>
              </a:rPr>
              <a:t>también</a:t>
            </a:r>
            <a:r>
              <a:rPr lang="en-US" sz="900" dirty="0" smtClean="0">
                <a:solidFill>
                  <a:srgbClr val="000000"/>
                </a:solidFill>
              </a:rPr>
              <a:t> a la </a:t>
            </a:r>
            <a:r>
              <a:rPr lang="en-US" sz="900" dirty="0" err="1" smtClean="0">
                <a:solidFill>
                  <a:srgbClr val="000000"/>
                </a:solidFill>
              </a:rPr>
              <a:t>obligación</a:t>
            </a:r>
            <a:r>
              <a:rPr lang="en-US" sz="900" dirty="0" smtClean="0">
                <a:solidFill>
                  <a:srgbClr val="000000"/>
                </a:solidFill>
              </a:rPr>
              <a:t> de </a:t>
            </a:r>
            <a:r>
              <a:rPr lang="en-US" sz="900" dirty="0" err="1" smtClean="0">
                <a:solidFill>
                  <a:srgbClr val="000000"/>
                </a:solidFill>
              </a:rPr>
              <a:t>todo</a:t>
            </a:r>
            <a:r>
              <a:rPr lang="en-US" sz="900" dirty="0" smtClean="0">
                <a:solidFill>
                  <a:srgbClr val="000000"/>
                </a:solidFill>
              </a:rPr>
              <a:t> Estado de </a:t>
            </a:r>
            <a:r>
              <a:rPr lang="en-US" sz="900" dirty="0" err="1" smtClean="0">
                <a:solidFill>
                  <a:srgbClr val="000000"/>
                </a:solidFill>
              </a:rPr>
              <a:t>respetar</a:t>
            </a:r>
            <a:r>
              <a:rPr lang="en-US" sz="900" dirty="0" smtClean="0">
                <a:solidFill>
                  <a:srgbClr val="000000"/>
                </a:solidFill>
              </a:rPr>
              <a:t> y </a:t>
            </a:r>
            <a:r>
              <a:rPr lang="en-US" sz="900" dirty="0" err="1" smtClean="0">
                <a:solidFill>
                  <a:srgbClr val="000000"/>
                </a:solidFill>
              </a:rPr>
              <a:t>proteger</a:t>
            </a:r>
            <a:r>
              <a:rPr lang="en-US" sz="900" dirty="0" smtClean="0">
                <a:solidFill>
                  <a:srgbClr val="000000"/>
                </a:solidFill>
              </a:rPr>
              <a:t> 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en los </a:t>
            </a:r>
            <a:r>
              <a:rPr lang="en-US" sz="900" dirty="0" err="1" smtClean="0">
                <a:solidFill>
                  <a:srgbClr val="000000"/>
                </a:solidFill>
              </a:rPr>
              <a:t>instrumentos</a:t>
            </a:r>
            <a:r>
              <a:rPr lang="en-US" sz="900" dirty="0" smtClean="0">
                <a:solidFill>
                  <a:srgbClr val="000000"/>
                </a:solidFill>
              </a:rPr>
              <a:t> </a:t>
            </a:r>
            <a:r>
              <a:rPr lang="en-US" sz="900" dirty="0" err="1" smtClean="0">
                <a:solidFill>
                  <a:srgbClr val="000000"/>
                </a:solidFill>
              </a:rPr>
              <a:t>internacionales</a:t>
            </a:r>
            <a:r>
              <a:rPr lang="en-US" sz="900" dirty="0" smtClean="0">
                <a:solidFill>
                  <a:srgbClr val="000000"/>
                </a:solidFill>
              </a:rPr>
              <a:t>. </a:t>
            </a:r>
            <a:r>
              <a:rPr lang="en-US" sz="900" dirty="0" err="1" smtClean="0">
                <a:solidFill>
                  <a:srgbClr val="000000"/>
                </a:solidFill>
              </a:rPr>
              <a:t>Estos</a:t>
            </a:r>
            <a:r>
              <a:rPr lang="en-US" sz="900" dirty="0" smtClean="0">
                <a:solidFill>
                  <a:srgbClr val="000000"/>
                </a:solidFill>
              </a:rPr>
              <a:t>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conforman</a:t>
            </a:r>
            <a:r>
              <a:rPr lang="en-US" sz="900" dirty="0" smtClean="0">
                <a:solidFill>
                  <a:srgbClr val="000000"/>
                </a:solidFill>
              </a:rPr>
              <a:t> un </a:t>
            </a:r>
            <a:r>
              <a:rPr lang="en-US" sz="900" dirty="0" err="1" smtClean="0">
                <a:solidFill>
                  <a:srgbClr val="000000"/>
                </a:solidFill>
              </a:rPr>
              <a:t>núcleo</a:t>
            </a:r>
            <a:r>
              <a:rPr lang="en-US" sz="900" dirty="0" smtClean="0">
                <a:solidFill>
                  <a:srgbClr val="000000"/>
                </a:solidFill>
              </a:rPr>
              <a:t> </a:t>
            </a:r>
            <a:r>
              <a:rPr lang="en-US" sz="900" dirty="0" err="1" smtClean="0">
                <a:solidFill>
                  <a:srgbClr val="000000"/>
                </a:solidFill>
              </a:rPr>
              <a:t>mínimo</a:t>
            </a:r>
            <a:r>
              <a:rPr lang="en-US" sz="900" dirty="0" smtClean="0">
                <a:solidFill>
                  <a:srgbClr val="000000"/>
                </a:solidFill>
              </a:rPr>
              <a:t> </a:t>
            </a:r>
            <a:r>
              <a:rPr lang="en-US" sz="900" dirty="0" err="1" smtClean="0">
                <a:solidFill>
                  <a:srgbClr val="000000"/>
                </a:solidFill>
              </a:rPr>
              <a:t>básico</a:t>
            </a:r>
            <a:r>
              <a:rPr lang="en-US" sz="900" dirty="0" smtClean="0">
                <a:solidFill>
                  <a:srgbClr val="000000"/>
                </a:solidFill>
              </a:rPr>
              <a:t> </a:t>
            </a:r>
            <a:r>
              <a:rPr lang="en-US" sz="900" dirty="0" err="1" smtClean="0">
                <a:solidFill>
                  <a:srgbClr val="000000"/>
                </a:solidFill>
              </a:rPr>
              <a:t>que</a:t>
            </a:r>
            <a:r>
              <a:rPr lang="en-US" sz="900" dirty="0" smtClean="0">
                <a:solidFill>
                  <a:srgbClr val="000000"/>
                </a:solidFill>
              </a:rPr>
              <a:t> </a:t>
            </a:r>
            <a:r>
              <a:rPr lang="en-US" sz="900" dirty="0" err="1" smtClean="0">
                <a:solidFill>
                  <a:srgbClr val="000000"/>
                </a:solidFill>
              </a:rPr>
              <a:t>todos</a:t>
            </a:r>
            <a:r>
              <a:rPr lang="en-US" sz="900" dirty="0" smtClean="0">
                <a:solidFill>
                  <a:srgbClr val="000000"/>
                </a:solidFill>
              </a:rPr>
              <a:t> los </a:t>
            </a:r>
            <a:r>
              <a:rPr lang="en-US" sz="900" dirty="0" err="1" smtClean="0">
                <a:solidFill>
                  <a:srgbClr val="000000"/>
                </a:solidFill>
              </a:rPr>
              <a:t>Estados</a:t>
            </a:r>
            <a:r>
              <a:rPr lang="en-US" sz="900" dirty="0" smtClean="0">
                <a:solidFill>
                  <a:srgbClr val="000000"/>
                </a:solidFill>
              </a:rPr>
              <a:t> </a:t>
            </a:r>
            <a:r>
              <a:rPr lang="en-US" sz="900" dirty="0" err="1" smtClean="0">
                <a:solidFill>
                  <a:srgbClr val="000000"/>
                </a:solidFill>
              </a:rPr>
              <a:t>deben</a:t>
            </a:r>
            <a:r>
              <a:rPr lang="en-US" sz="900" dirty="0" smtClean="0">
                <a:solidFill>
                  <a:srgbClr val="000000"/>
                </a:solidFill>
              </a:rPr>
              <a:t> </a:t>
            </a:r>
            <a:r>
              <a:rPr lang="en-US" sz="900" dirty="0" err="1" smtClean="0">
                <a:solidFill>
                  <a:srgbClr val="000000"/>
                </a:solidFill>
              </a:rPr>
              <a:t>observar</a:t>
            </a:r>
            <a:r>
              <a:rPr lang="en-US" sz="900" dirty="0" smtClean="0">
                <a:solidFill>
                  <a:srgbClr val="000000"/>
                </a:solidFill>
              </a:rPr>
              <a:t>.</a:t>
            </a:r>
          </a:p>
          <a:p>
            <a:pPr>
              <a:lnSpc>
                <a:spcPct val="80000"/>
              </a:lnSpc>
            </a:pPr>
            <a:r>
              <a:rPr lang="en-US" sz="900" b="1" dirty="0" err="1" smtClean="0">
                <a:solidFill>
                  <a:srgbClr val="000000"/>
                </a:solidFill>
              </a:rPr>
              <a:t>Indivisibilidad</a:t>
            </a:r>
            <a:r>
              <a:rPr lang="en-US" sz="900" b="1" dirty="0" smtClean="0">
                <a:solidFill>
                  <a:srgbClr val="000000"/>
                </a:solidFill>
              </a:rPr>
              <a:t> </a:t>
            </a:r>
            <a:r>
              <a:rPr lang="en-US" sz="900" dirty="0" smtClean="0">
                <a:solidFill>
                  <a:srgbClr val="000000"/>
                </a:solidFill>
              </a:rPr>
              <a:t>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son indivisibles. </a:t>
            </a:r>
            <a:r>
              <a:rPr lang="en-US" sz="900" dirty="0" err="1" smtClean="0">
                <a:solidFill>
                  <a:srgbClr val="000000"/>
                </a:solidFill>
              </a:rPr>
              <a:t>Ya</a:t>
            </a:r>
            <a:r>
              <a:rPr lang="en-US" sz="900" dirty="0" smtClean="0">
                <a:solidFill>
                  <a:srgbClr val="000000"/>
                </a:solidFill>
              </a:rPr>
              <a:t> </a:t>
            </a:r>
            <a:r>
              <a:rPr lang="en-US" sz="900" dirty="0" err="1" smtClean="0">
                <a:solidFill>
                  <a:srgbClr val="000000"/>
                </a:solidFill>
              </a:rPr>
              <a:t>sean</a:t>
            </a:r>
            <a:r>
              <a:rPr lang="en-US" sz="900" dirty="0" smtClean="0">
                <a:solidFill>
                  <a:srgbClr val="000000"/>
                </a:solidFill>
              </a:rPr>
              <a:t> de </a:t>
            </a:r>
            <a:r>
              <a:rPr lang="en-US" sz="900" dirty="0" err="1" smtClean="0">
                <a:solidFill>
                  <a:srgbClr val="000000"/>
                </a:solidFill>
              </a:rPr>
              <a:t>orden</a:t>
            </a:r>
            <a:r>
              <a:rPr lang="en-US" sz="900" dirty="0" smtClean="0">
                <a:solidFill>
                  <a:srgbClr val="000000"/>
                </a:solidFill>
              </a:rPr>
              <a:t> civil, cultural, </a:t>
            </a:r>
            <a:r>
              <a:rPr lang="en-US" sz="900" dirty="0" err="1" smtClean="0">
                <a:solidFill>
                  <a:srgbClr val="000000"/>
                </a:solidFill>
              </a:rPr>
              <a:t>económico</a:t>
            </a:r>
            <a:r>
              <a:rPr lang="en-US" sz="900" dirty="0" smtClean="0">
                <a:solidFill>
                  <a:srgbClr val="000000"/>
                </a:solidFill>
              </a:rPr>
              <a:t>, </a:t>
            </a:r>
            <a:r>
              <a:rPr lang="en-US" sz="900" dirty="0" err="1" smtClean="0">
                <a:solidFill>
                  <a:srgbClr val="000000"/>
                </a:solidFill>
              </a:rPr>
              <a:t>político</a:t>
            </a:r>
            <a:r>
              <a:rPr lang="en-US" sz="900" dirty="0" smtClean="0">
                <a:solidFill>
                  <a:srgbClr val="000000"/>
                </a:solidFill>
              </a:rPr>
              <a:t> o social, </a:t>
            </a:r>
            <a:r>
              <a:rPr lang="en-US" sz="900" dirty="0" err="1" smtClean="0">
                <a:solidFill>
                  <a:srgbClr val="000000"/>
                </a:solidFill>
              </a:rPr>
              <a:t>todos</a:t>
            </a:r>
            <a:r>
              <a:rPr lang="en-US" sz="900" dirty="0" smtClean="0">
                <a:solidFill>
                  <a:srgbClr val="000000"/>
                </a:solidFill>
              </a:rPr>
              <a:t> </a:t>
            </a:r>
            <a:r>
              <a:rPr lang="en-US" sz="900" dirty="0" err="1" smtClean="0">
                <a:solidFill>
                  <a:srgbClr val="000000"/>
                </a:solidFill>
              </a:rPr>
              <a:t>ellos</a:t>
            </a:r>
            <a:r>
              <a:rPr lang="en-US" sz="900" dirty="0" smtClean="0">
                <a:solidFill>
                  <a:srgbClr val="000000"/>
                </a:solidFill>
              </a:rPr>
              <a:t> son </a:t>
            </a:r>
            <a:r>
              <a:rPr lang="en-US" sz="900" dirty="0" err="1" smtClean="0">
                <a:solidFill>
                  <a:srgbClr val="000000"/>
                </a:solidFill>
              </a:rPr>
              <a:t>inherentes</a:t>
            </a:r>
            <a:r>
              <a:rPr lang="en-US" sz="900" dirty="0" smtClean="0">
                <a:solidFill>
                  <a:srgbClr val="000000"/>
                </a:solidFill>
              </a:rPr>
              <a:t> a la </a:t>
            </a:r>
            <a:r>
              <a:rPr lang="en-US" sz="900" dirty="0" err="1" smtClean="0">
                <a:solidFill>
                  <a:srgbClr val="000000"/>
                </a:solidFill>
              </a:rPr>
              <a:t>dignidad</a:t>
            </a:r>
            <a:r>
              <a:rPr lang="en-US" sz="900" dirty="0" smtClean="0">
                <a:solidFill>
                  <a:srgbClr val="000000"/>
                </a:solidFill>
              </a:rPr>
              <a:t> de </a:t>
            </a:r>
            <a:r>
              <a:rPr lang="en-US" sz="900" dirty="0" err="1" smtClean="0">
                <a:solidFill>
                  <a:srgbClr val="000000"/>
                </a:solidFill>
              </a:rPr>
              <a:t>cualquier</a:t>
            </a:r>
            <a:r>
              <a:rPr lang="en-US" sz="900" dirty="0" smtClean="0">
                <a:solidFill>
                  <a:srgbClr val="000000"/>
                </a:solidFill>
              </a:rPr>
              <a:t> persona </a:t>
            </a:r>
            <a:r>
              <a:rPr lang="en-US" sz="900" dirty="0" err="1" smtClean="0">
                <a:solidFill>
                  <a:srgbClr val="000000"/>
                </a:solidFill>
              </a:rPr>
              <a:t>humana</a:t>
            </a:r>
            <a:r>
              <a:rPr lang="en-US" sz="900" dirty="0" smtClean="0">
                <a:solidFill>
                  <a:srgbClr val="000000"/>
                </a:solidFill>
              </a:rPr>
              <a:t>.  En </a:t>
            </a:r>
            <a:r>
              <a:rPr lang="en-US" sz="900" dirty="0" err="1" smtClean="0">
                <a:solidFill>
                  <a:srgbClr val="000000"/>
                </a:solidFill>
              </a:rPr>
              <a:t>consecuencia</a:t>
            </a:r>
            <a:r>
              <a:rPr lang="en-US" sz="900" dirty="0" smtClean="0">
                <a:solidFill>
                  <a:srgbClr val="000000"/>
                </a:solidFill>
              </a:rPr>
              <a:t>, </a:t>
            </a:r>
            <a:r>
              <a:rPr lang="en-US" sz="900" dirty="0" err="1" smtClean="0">
                <a:solidFill>
                  <a:srgbClr val="000000"/>
                </a:solidFill>
              </a:rPr>
              <a:t>todos</a:t>
            </a:r>
            <a:r>
              <a:rPr lang="en-US" sz="900" dirty="0" smtClean="0">
                <a:solidFill>
                  <a:srgbClr val="000000"/>
                </a:solidFill>
              </a:rPr>
              <a:t> </a:t>
            </a:r>
            <a:r>
              <a:rPr lang="en-US" sz="900" dirty="0" err="1" smtClean="0">
                <a:solidFill>
                  <a:srgbClr val="000000"/>
                </a:solidFill>
              </a:rPr>
              <a:t>tienen</a:t>
            </a:r>
            <a:r>
              <a:rPr lang="en-US" sz="900" dirty="0" smtClean="0">
                <a:solidFill>
                  <a:srgbClr val="000000"/>
                </a:solidFill>
              </a:rPr>
              <a:t> el </a:t>
            </a:r>
            <a:r>
              <a:rPr lang="en-US" sz="900" dirty="0" err="1" smtClean="0">
                <a:solidFill>
                  <a:srgbClr val="000000"/>
                </a:solidFill>
              </a:rPr>
              <a:t>mismo</a:t>
            </a:r>
            <a:r>
              <a:rPr lang="en-US" sz="900" dirty="0" smtClean="0">
                <a:solidFill>
                  <a:srgbClr val="000000"/>
                </a:solidFill>
              </a:rPr>
              <a:t> </a:t>
            </a:r>
            <a:r>
              <a:rPr lang="en-US" sz="900" dirty="0" err="1" smtClean="0">
                <a:solidFill>
                  <a:srgbClr val="000000"/>
                </a:solidFill>
              </a:rPr>
              <a:t>estatus</a:t>
            </a:r>
            <a:r>
              <a:rPr lang="en-US" sz="900" dirty="0" smtClean="0">
                <a:solidFill>
                  <a:srgbClr val="000000"/>
                </a:solidFill>
              </a:rPr>
              <a:t> </a:t>
            </a:r>
            <a:r>
              <a:rPr lang="en-US" sz="900" dirty="0" err="1" smtClean="0">
                <a:solidFill>
                  <a:srgbClr val="000000"/>
                </a:solidFill>
              </a:rPr>
              <a:t>como</a:t>
            </a:r>
            <a:r>
              <a:rPr lang="en-US" sz="900" dirty="0" smtClean="0">
                <a:solidFill>
                  <a:srgbClr val="000000"/>
                </a:solidFill>
              </a:rPr>
              <a:t> </a:t>
            </a:r>
            <a:r>
              <a:rPr lang="en-US" sz="900" dirty="0" err="1" smtClean="0">
                <a:solidFill>
                  <a:srgbClr val="000000"/>
                </a:solidFill>
              </a:rPr>
              <a:t>derechos</a:t>
            </a:r>
            <a:r>
              <a:rPr lang="en-US" sz="900" dirty="0" smtClean="0">
                <a:solidFill>
                  <a:srgbClr val="000000"/>
                </a:solidFill>
              </a:rPr>
              <a:t>, y no </a:t>
            </a:r>
            <a:r>
              <a:rPr lang="en-US" sz="900" dirty="0" err="1" smtClean="0">
                <a:solidFill>
                  <a:srgbClr val="000000"/>
                </a:solidFill>
              </a:rPr>
              <a:t>pueden</a:t>
            </a:r>
            <a:r>
              <a:rPr lang="en-US" sz="900" dirty="0" smtClean="0">
                <a:solidFill>
                  <a:srgbClr val="000000"/>
                </a:solidFill>
              </a:rPr>
              <a:t> </a:t>
            </a:r>
            <a:r>
              <a:rPr lang="en-US" sz="900" dirty="0" err="1" smtClean="0">
                <a:solidFill>
                  <a:srgbClr val="000000"/>
                </a:solidFill>
              </a:rPr>
              <a:t>ser</a:t>
            </a:r>
            <a:r>
              <a:rPr lang="en-US" sz="900" dirty="0" smtClean="0">
                <a:solidFill>
                  <a:srgbClr val="000000"/>
                </a:solidFill>
              </a:rPr>
              <a:t> </a:t>
            </a:r>
            <a:r>
              <a:rPr lang="en-US" sz="900" dirty="0" err="1" smtClean="0">
                <a:solidFill>
                  <a:srgbClr val="000000"/>
                </a:solidFill>
              </a:rPr>
              <a:t>jerarquizados</a:t>
            </a:r>
            <a:endParaRPr lang="en-US" sz="900" dirty="0" smtClean="0">
              <a:solidFill>
                <a:srgbClr val="000000"/>
              </a:solidFill>
            </a:endParaRPr>
          </a:p>
          <a:p>
            <a:pPr>
              <a:lnSpc>
                <a:spcPct val="80000"/>
              </a:lnSpc>
            </a:pPr>
            <a:r>
              <a:rPr lang="en-US" sz="900" b="1" dirty="0" err="1" smtClean="0">
                <a:solidFill>
                  <a:srgbClr val="000000"/>
                </a:solidFill>
              </a:rPr>
              <a:t>Interdependencia</a:t>
            </a:r>
            <a:r>
              <a:rPr lang="en-US" sz="900" b="1" dirty="0" smtClean="0">
                <a:solidFill>
                  <a:srgbClr val="000000"/>
                </a:solidFill>
              </a:rPr>
              <a:t> e </a:t>
            </a:r>
            <a:r>
              <a:rPr lang="en-US" sz="900" b="1" dirty="0" err="1" smtClean="0">
                <a:solidFill>
                  <a:srgbClr val="000000"/>
                </a:solidFill>
              </a:rPr>
              <a:t>interrelación</a:t>
            </a:r>
            <a:r>
              <a:rPr lang="en-US" sz="900" b="1" dirty="0" smtClean="0">
                <a:solidFill>
                  <a:srgbClr val="000000"/>
                </a:solidFill>
              </a:rPr>
              <a:t>: </a:t>
            </a:r>
            <a:r>
              <a:rPr lang="en-US" sz="900" dirty="0" smtClean="0">
                <a:solidFill>
                  <a:srgbClr val="000000"/>
                </a:solidFill>
              </a:rPr>
              <a:t>La </a:t>
            </a:r>
            <a:r>
              <a:rPr lang="en-US" sz="900" dirty="0" err="1" smtClean="0">
                <a:solidFill>
                  <a:srgbClr val="000000"/>
                </a:solidFill>
              </a:rPr>
              <a:t>realización</a:t>
            </a:r>
            <a:r>
              <a:rPr lang="en-US" sz="900" dirty="0" smtClean="0">
                <a:solidFill>
                  <a:srgbClr val="000000"/>
                </a:solidFill>
              </a:rPr>
              <a:t> de un </a:t>
            </a:r>
            <a:r>
              <a:rPr lang="en-US" sz="900" dirty="0" err="1" smtClean="0">
                <a:solidFill>
                  <a:srgbClr val="000000"/>
                </a:solidFill>
              </a:rPr>
              <a:t>derecho</a:t>
            </a:r>
            <a:r>
              <a:rPr lang="en-US" sz="900" dirty="0" smtClean="0">
                <a:solidFill>
                  <a:srgbClr val="000000"/>
                </a:solidFill>
              </a:rPr>
              <a:t> a menudo </a:t>
            </a:r>
            <a:r>
              <a:rPr lang="en-US" sz="900" dirty="0" err="1" smtClean="0">
                <a:solidFill>
                  <a:srgbClr val="000000"/>
                </a:solidFill>
              </a:rPr>
              <a:t>depende</a:t>
            </a:r>
            <a:r>
              <a:rPr lang="en-US" sz="900" dirty="0" smtClean="0">
                <a:solidFill>
                  <a:srgbClr val="000000"/>
                </a:solidFill>
              </a:rPr>
              <a:t>, </a:t>
            </a:r>
            <a:r>
              <a:rPr lang="en-US" sz="900" dirty="0" err="1" smtClean="0">
                <a:solidFill>
                  <a:srgbClr val="000000"/>
                </a:solidFill>
              </a:rPr>
              <a:t>totalmente</a:t>
            </a:r>
            <a:r>
              <a:rPr lang="en-US" sz="900" dirty="0" smtClean="0">
                <a:solidFill>
                  <a:srgbClr val="000000"/>
                </a:solidFill>
              </a:rPr>
              <a:t> o en parte, de la </a:t>
            </a:r>
            <a:r>
              <a:rPr lang="en-US" sz="900" dirty="0" err="1" smtClean="0">
                <a:solidFill>
                  <a:srgbClr val="000000"/>
                </a:solidFill>
              </a:rPr>
              <a:t>realización</a:t>
            </a:r>
            <a:r>
              <a:rPr lang="en-US" sz="900" dirty="0" smtClean="0">
                <a:solidFill>
                  <a:srgbClr val="000000"/>
                </a:solidFill>
              </a:rPr>
              <a:t> de los </a:t>
            </a:r>
            <a:r>
              <a:rPr lang="en-US" sz="900" dirty="0" err="1" smtClean="0">
                <a:solidFill>
                  <a:srgbClr val="000000"/>
                </a:solidFill>
              </a:rPr>
              <a:t>demás</a:t>
            </a:r>
            <a:r>
              <a:rPr lang="en-US" sz="900" dirty="0" smtClean="0">
                <a:solidFill>
                  <a:srgbClr val="000000"/>
                </a:solidFill>
              </a:rPr>
              <a:t>. </a:t>
            </a:r>
            <a:r>
              <a:rPr lang="en-US" sz="900" dirty="0" err="1" smtClean="0">
                <a:solidFill>
                  <a:srgbClr val="000000"/>
                </a:solidFill>
              </a:rPr>
              <a:t>Por</a:t>
            </a:r>
            <a:r>
              <a:rPr lang="en-US" sz="900" dirty="0" smtClean="0">
                <a:solidFill>
                  <a:srgbClr val="000000"/>
                </a:solidFill>
              </a:rPr>
              <a:t> </a:t>
            </a:r>
            <a:r>
              <a:rPr lang="en-US" sz="900" dirty="0" err="1" smtClean="0">
                <a:solidFill>
                  <a:srgbClr val="000000"/>
                </a:solidFill>
              </a:rPr>
              <a:t>ejemplo</a:t>
            </a:r>
            <a:r>
              <a:rPr lang="en-US" sz="900" dirty="0" smtClean="0">
                <a:solidFill>
                  <a:srgbClr val="000000"/>
                </a:solidFill>
              </a:rPr>
              <a:t>, la </a:t>
            </a:r>
            <a:r>
              <a:rPr lang="en-US" sz="900" dirty="0" err="1" smtClean="0">
                <a:solidFill>
                  <a:srgbClr val="000000"/>
                </a:solidFill>
              </a:rPr>
              <a:t>realización</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 la </a:t>
            </a:r>
            <a:r>
              <a:rPr lang="en-US" sz="900" dirty="0" err="1" smtClean="0">
                <a:solidFill>
                  <a:srgbClr val="000000"/>
                </a:solidFill>
              </a:rPr>
              <a:t>salud</a:t>
            </a:r>
            <a:r>
              <a:rPr lang="en-US" sz="900" dirty="0" smtClean="0">
                <a:solidFill>
                  <a:srgbClr val="000000"/>
                </a:solidFill>
              </a:rPr>
              <a:t> </a:t>
            </a:r>
            <a:r>
              <a:rPr lang="en-US" sz="900" dirty="0" err="1" smtClean="0">
                <a:solidFill>
                  <a:srgbClr val="000000"/>
                </a:solidFill>
              </a:rPr>
              <a:t>puede</a:t>
            </a:r>
            <a:r>
              <a:rPr lang="en-US" sz="900" dirty="0" smtClean="0">
                <a:solidFill>
                  <a:srgbClr val="000000"/>
                </a:solidFill>
              </a:rPr>
              <a:t> </a:t>
            </a:r>
            <a:r>
              <a:rPr lang="en-US" sz="900" dirty="0" err="1" smtClean="0">
                <a:solidFill>
                  <a:srgbClr val="000000"/>
                </a:solidFill>
              </a:rPr>
              <a:t>depender</a:t>
            </a:r>
            <a:r>
              <a:rPr lang="en-US" sz="900" dirty="0" smtClean="0">
                <a:solidFill>
                  <a:srgbClr val="000000"/>
                </a:solidFill>
              </a:rPr>
              <a:t>, en </a:t>
            </a:r>
            <a:r>
              <a:rPr lang="en-US" sz="900" dirty="0" err="1" smtClean="0">
                <a:solidFill>
                  <a:srgbClr val="000000"/>
                </a:solidFill>
              </a:rPr>
              <a:t>ciertas</a:t>
            </a:r>
            <a:r>
              <a:rPr lang="en-US" sz="900" dirty="0" smtClean="0">
                <a:solidFill>
                  <a:srgbClr val="000000"/>
                </a:solidFill>
              </a:rPr>
              <a:t> </a:t>
            </a:r>
            <a:r>
              <a:rPr lang="en-US" sz="900" dirty="0" err="1" smtClean="0">
                <a:solidFill>
                  <a:srgbClr val="000000"/>
                </a:solidFill>
              </a:rPr>
              <a:t>circunstancias</a:t>
            </a:r>
            <a:r>
              <a:rPr lang="en-US" sz="900" dirty="0" smtClean="0">
                <a:solidFill>
                  <a:srgbClr val="000000"/>
                </a:solidFill>
              </a:rPr>
              <a:t>, del </a:t>
            </a:r>
            <a:r>
              <a:rPr lang="en-US" sz="900" dirty="0" err="1" smtClean="0">
                <a:solidFill>
                  <a:srgbClr val="000000"/>
                </a:solidFill>
              </a:rPr>
              <a:t>ejercicio</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 la </a:t>
            </a:r>
            <a:r>
              <a:rPr lang="en-US" sz="900" dirty="0" err="1" smtClean="0">
                <a:solidFill>
                  <a:srgbClr val="000000"/>
                </a:solidFill>
              </a:rPr>
              <a:t>educación</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 la </a:t>
            </a:r>
            <a:r>
              <a:rPr lang="en-US" sz="900" dirty="0" err="1" smtClean="0">
                <a:solidFill>
                  <a:srgbClr val="000000"/>
                </a:solidFill>
              </a:rPr>
              <a:t>información</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 la </a:t>
            </a:r>
            <a:r>
              <a:rPr lang="en-US" sz="900" dirty="0" err="1" smtClean="0">
                <a:solidFill>
                  <a:srgbClr val="000000"/>
                </a:solidFill>
              </a:rPr>
              <a:t>alimentación</a:t>
            </a:r>
            <a:r>
              <a:rPr lang="en-US" sz="900" dirty="0" smtClean="0">
                <a:solidFill>
                  <a:srgbClr val="000000"/>
                </a:solidFill>
              </a:rPr>
              <a:t> y a la </a:t>
            </a:r>
            <a:r>
              <a:rPr lang="en-US" sz="900" dirty="0" err="1" smtClean="0">
                <a:solidFill>
                  <a:srgbClr val="000000"/>
                </a:solidFill>
              </a:rPr>
              <a:t>nutrición</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al </a:t>
            </a:r>
            <a:r>
              <a:rPr lang="en-US" sz="900" dirty="0" err="1" smtClean="0">
                <a:solidFill>
                  <a:srgbClr val="000000"/>
                </a:solidFill>
              </a:rPr>
              <a:t>agua</a:t>
            </a:r>
            <a:r>
              <a:rPr lang="en-US" sz="900" dirty="0" smtClean="0">
                <a:solidFill>
                  <a:srgbClr val="000000"/>
                </a:solidFill>
              </a:rPr>
              <a:t> potable y al </a:t>
            </a:r>
            <a:r>
              <a:rPr lang="en-US" sz="900" dirty="0" err="1" smtClean="0">
                <a:solidFill>
                  <a:srgbClr val="000000"/>
                </a:solidFill>
              </a:rPr>
              <a:t>saneamiento</a:t>
            </a:r>
            <a:r>
              <a:rPr lang="en-US" sz="900" dirty="0" smtClean="0">
                <a:solidFill>
                  <a:srgbClr val="000000"/>
                </a:solidFill>
              </a:rPr>
              <a:t>, etc. </a:t>
            </a:r>
            <a:r>
              <a:rPr lang="en-US" sz="900" dirty="0" err="1" smtClean="0">
                <a:solidFill>
                  <a:srgbClr val="000000"/>
                </a:solidFill>
              </a:rPr>
              <a:t>Una</a:t>
            </a:r>
            <a:r>
              <a:rPr lang="en-US" sz="900" dirty="0" smtClean="0">
                <a:solidFill>
                  <a:srgbClr val="000000"/>
                </a:solidFill>
              </a:rPr>
              <a:t> </a:t>
            </a:r>
            <a:r>
              <a:rPr lang="en-US" sz="900" dirty="0" err="1" smtClean="0">
                <a:solidFill>
                  <a:srgbClr val="000000"/>
                </a:solidFill>
              </a:rPr>
              <a:t>niña</a:t>
            </a:r>
            <a:r>
              <a:rPr lang="en-US" sz="900" dirty="0" smtClean="0">
                <a:solidFill>
                  <a:srgbClr val="000000"/>
                </a:solidFill>
              </a:rPr>
              <a:t> </a:t>
            </a:r>
            <a:r>
              <a:rPr lang="en-US" sz="900" dirty="0" err="1" smtClean="0">
                <a:solidFill>
                  <a:srgbClr val="000000"/>
                </a:solidFill>
              </a:rPr>
              <a:t>desnutrida</a:t>
            </a:r>
            <a:r>
              <a:rPr lang="en-US" sz="900" dirty="0" smtClean="0">
                <a:solidFill>
                  <a:srgbClr val="000000"/>
                </a:solidFill>
              </a:rPr>
              <a:t> no </a:t>
            </a:r>
            <a:r>
              <a:rPr lang="en-US" sz="900" dirty="0" err="1" smtClean="0">
                <a:solidFill>
                  <a:srgbClr val="000000"/>
                </a:solidFill>
              </a:rPr>
              <a:t>está</a:t>
            </a:r>
            <a:r>
              <a:rPr lang="en-US" sz="900" dirty="0" smtClean="0">
                <a:solidFill>
                  <a:srgbClr val="000000"/>
                </a:solidFill>
              </a:rPr>
              <a:t> en </a:t>
            </a:r>
            <a:r>
              <a:rPr lang="en-US" sz="900" dirty="0" err="1" smtClean="0">
                <a:solidFill>
                  <a:srgbClr val="000000"/>
                </a:solidFill>
              </a:rPr>
              <a:t>condiciones</a:t>
            </a:r>
            <a:r>
              <a:rPr lang="en-US" sz="900" dirty="0" smtClean="0">
                <a:solidFill>
                  <a:srgbClr val="000000"/>
                </a:solidFill>
              </a:rPr>
              <a:t> </a:t>
            </a:r>
            <a:r>
              <a:rPr lang="en-US" sz="900" dirty="0" err="1" smtClean="0">
                <a:solidFill>
                  <a:srgbClr val="000000"/>
                </a:solidFill>
              </a:rPr>
              <a:t>para</a:t>
            </a:r>
            <a:r>
              <a:rPr lang="en-US" sz="900" dirty="0" smtClean="0">
                <a:solidFill>
                  <a:srgbClr val="000000"/>
                </a:solidFill>
              </a:rPr>
              <a:t> </a:t>
            </a:r>
            <a:r>
              <a:rPr lang="en-US" sz="900" dirty="0" err="1" smtClean="0">
                <a:solidFill>
                  <a:srgbClr val="000000"/>
                </a:solidFill>
              </a:rPr>
              <a:t>rendir</a:t>
            </a:r>
            <a:r>
              <a:rPr lang="en-US" sz="900" dirty="0" smtClean="0">
                <a:solidFill>
                  <a:srgbClr val="000000"/>
                </a:solidFill>
              </a:rPr>
              <a:t> en la </a:t>
            </a:r>
            <a:r>
              <a:rPr lang="en-US" sz="900" dirty="0" err="1" smtClean="0">
                <a:solidFill>
                  <a:srgbClr val="000000"/>
                </a:solidFill>
              </a:rPr>
              <a:t>escuela</a:t>
            </a:r>
            <a:r>
              <a:rPr lang="en-US" sz="900" dirty="0" smtClean="0">
                <a:solidFill>
                  <a:srgbClr val="000000"/>
                </a:solidFill>
              </a:rPr>
              <a:t> y </a:t>
            </a:r>
            <a:r>
              <a:rPr lang="en-US" sz="900" dirty="0" err="1" smtClean="0">
                <a:solidFill>
                  <a:srgbClr val="000000"/>
                </a:solidFill>
              </a:rPr>
              <a:t>beneficiarse</a:t>
            </a:r>
            <a:r>
              <a:rPr lang="en-US" sz="900" dirty="0" smtClean="0">
                <a:solidFill>
                  <a:srgbClr val="000000"/>
                </a:solidFill>
              </a:rPr>
              <a:t> de </a:t>
            </a:r>
            <a:r>
              <a:rPr lang="en-US" sz="900" dirty="0" err="1" smtClean="0">
                <a:solidFill>
                  <a:srgbClr val="000000"/>
                </a:solidFill>
              </a:rPr>
              <a:t>una</a:t>
            </a:r>
            <a:r>
              <a:rPr lang="en-US" sz="900" dirty="0" smtClean="0">
                <a:solidFill>
                  <a:srgbClr val="000000"/>
                </a:solidFill>
              </a:rPr>
              <a:t> </a:t>
            </a:r>
            <a:r>
              <a:rPr lang="en-US" sz="900" dirty="0" err="1" smtClean="0">
                <a:solidFill>
                  <a:srgbClr val="000000"/>
                </a:solidFill>
              </a:rPr>
              <a:t>educación</a:t>
            </a:r>
            <a:r>
              <a:rPr lang="en-US" sz="900" dirty="0" smtClean="0">
                <a:solidFill>
                  <a:srgbClr val="000000"/>
                </a:solidFill>
              </a:rPr>
              <a:t> </a:t>
            </a:r>
            <a:r>
              <a:rPr lang="en-US" sz="900" dirty="0" err="1" smtClean="0">
                <a:solidFill>
                  <a:srgbClr val="000000"/>
                </a:solidFill>
              </a:rPr>
              <a:t>que</a:t>
            </a:r>
            <a:r>
              <a:rPr lang="en-US" sz="900" dirty="0" smtClean="0">
                <a:solidFill>
                  <a:srgbClr val="000000"/>
                </a:solidFill>
              </a:rPr>
              <a:t> le </a:t>
            </a:r>
            <a:r>
              <a:rPr lang="en-US" sz="900" dirty="0" err="1" smtClean="0">
                <a:solidFill>
                  <a:srgbClr val="000000"/>
                </a:solidFill>
              </a:rPr>
              <a:t>permita</a:t>
            </a:r>
            <a:r>
              <a:rPr lang="en-US" sz="900" dirty="0" smtClean="0">
                <a:solidFill>
                  <a:srgbClr val="000000"/>
                </a:solidFill>
              </a:rPr>
              <a:t> </a:t>
            </a:r>
            <a:r>
              <a:rPr lang="en-US" sz="900" dirty="0" err="1" smtClean="0">
                <a:solidFill>
                  <a:srgbClr val="000000"/>
                </a:solidFill>
              </a:rPr>
              <a:t>participar</a:t>
            </a:r>
            <a:r>
              <a:rPr lang="en-US" sz="900" dirty="0" smtClean="0">
                <a:solidFill>
                  <a:srgbClr val="000000"/>
                </a:solidFill>
              </a:rPr>
              <a:t> en la </a:t>
            </a:r>
            <a:r>
              <a:rPr lang="en-US" sz="900" dirty="0" err="1" smtClean="0">
                <a:solidFill>
                  <a:srgbClr val="000000"/>
                </a:solidFill>
              </a:rPr>
              <a:t>sociedad</a:t>
            </a:r>
            <a:r>
              <a:rPr lang="en-US" sz="900" dirty="0" smtClean="0">
                <a:solidFill>
                  <a:srgbClr val="000000"/>
                </a:solidFill>
              </a:rPr>
              <a:t> civil y en el </a:t>
            </a:r>
            <a:r>
              <a:rPr lang="en-US" sz="900" dirty="0" err="1" smtClean="0">
                <a:solidFill>
                  <a:srgbClr val="000000"/>
                </a:solidFill>
              </a:rPr>
              <a:t>proceso</a:t>
            </a:r>
            <a:r>
              <a:rPr lang="en-US" sz="900" dirty="0" smtClean="0">
                <a:solidFill>
                  <a:srgbClr val="000000"/>
                </a:solidFill>
              </a:rPr>
              <a:t> </a:t>
            </a:r>
            <a:r>
              <a:rPr lang="en-US" sz="900" dirty="0" err="1" smtClean="0">
                <a:solidFill>
                  <a:srgbClr val="000000"/>
                </a:solidFill>
              </a:rPr>
              <a:t>democrático</a:t>
            </a:r>
            <a:r>
              <a:rPr lang="en-US" sz="900" dirty="0" smtClean="0">
                <a:solidFill>
                  <a:srgbClr val="000000"/>
                </a:solidFill>
              </a:rPr>
              <a:t>. </a:t>
            </a:r>
          </a:p>
          <a:p>
            <a:pPr>
              <a:lnSpc>
                <a:spcPct val="80000"/>
              </a:lnSpc>
            </a:pPr>
            <a:r>
              <a:rPr lang="en-US" sz="900" b="1" dirty="0" err="1" smtClean="0">
                <a:solidFill>
                  <a:srgbClr val="000000"/>
                </a:solidFill>
              </a:rPr>
              <a:t>Igualdad</a:t>
            </a:r>
            <a:r>
              <a:rPr lang="en-US" sz="900" b="1" dirty="0" smtClean="0">
                <a:solidFill>
                  <a:srgbClr val="000000"/>
                </a:solidFill>
              </a:rPr>
              <a:t> y no </a:t>
            </a:r>
            <a:r>
              <a:rPr lang="en-US" sz="900" b="1" dirty="0" err="1" smtClean="0">
                <a:solidFill>
                  <a:srgbClr val="000000"/>
                </a:solidFill>
              </a:rPr>
              <a:t>discriminación</a:t>
            </a:r>
            <a:r>
              <a:rPr lang="en-US" sz="900" b="1" i="1" dirty="0" smtClean="0">
                <a:solidFill>
                  <a:srgbClr val="000000"/>
                </a:solidFill>
              </a:rPr>
              <a:t>  </a:t>
            </a:r>
            <a:r>
              <a:rPr lang="en-US" sz="900" dirty="0" err="1" smtClean="0">
                <a:solidFill>
                  <a:srgbClr val="000000"/>
                </a:solidFill>
              </a:rPr>
              <a:t>Todos</a:t>
            </a:r>
            <a:r>
              <a:rPr lang="en-US" sz="900" dirty="0" smtClean="0">
                <a:solidFill>
                  <a:srgbClr val="000000"/>
                </a:solidFill>
              </a:rPr>
              <a:t> los </a:t>
            </a:r>
            <a:r>
              <a:rPr lang="en-US" sz="900" dirty="0" err="1" smtClean="0">
                <a:solidFill>
                  <a:srgbClr val="000000"/>
                </a:solidFill>
              </a:rPr>
              <a:t>individuos</a:t>
            </a:r>
            <a:r>
              <a:rPr lang="en-US" sz="900" dirty="0" smtClean="0">
                <a:solidFill>
                  <a:srgbClr val="000000"/>
                </a:solidFill>
              </a:rPr>
              <a:t> son </a:t>
            </a:r>
            <a:r>
              <a:rPr lang="en-US" sz="900" dirty="0" err="1" smtClean="0">
                <a:solidFill>
                  <a:srgbClr val="000000"/>
                </a:solidFill>
              </a:rPr>
              <a:t>iguales</a:t>
            </a:r>
            <a:r>
              <a:rPr lang="en-US" sz="900" dirty="0" smtClean="0">
                <a:solidFill>
                  <a:srgbClr val="000000"/>
                </a:solidFill>
              </a:rPr>
              <a:t> </a:t>
            </a:r>
            <a:r>
              <a:rPr lang="en-US" sz="900" dirty="0" err="1" smtClean="0">
                <a:solidFill>
                  <a:srgbClr val="000000"/>
                </a:solidFill>
              </a:rPr>
              <a:t>como</a:t>
            </a:r>
            <a:r>
              <a:rPr lang="en-US" sz="900" dirty="0" smtClean="0">
                <a:solidFill>
                  <a:srgbClr val="000000"/>
                </a:solidFill>
              </a:rPr>
              <a:t> </a:t>
            </a:r>
            <a:r>
              <a:rPr lang="en-US" sz="900" dirty="0" err="1" smtClean="0">
                <a:solidFill>
                  <a:srgbClr val="000000"/>
                </a:solidFill>
              </a:rPr>
              <a:t>seres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y en </a:t>
            </a:r>
            <a:r>
              <a:rPr lang="en-US" sz="900" dirty="0" err="1" smtClean="0">
                <a:solidFill>
                  <a:srgbClr val="000000"/>
                </a:solidFill>
              </a:rPr>
              <a:t>virtud</a:t>
            </a:r>
            <a:r>
              <a:rPr lang="en-US" sz="900" dirty="0" smtClean="0">
                <a:solidFill>
                  <a:srgbClr val="000000"/>
                </a:solidFill>
              </a:rPr>
              <a:t> de la </a:t>
            </a:r>
            <a:r>
              <a:rPr lang="en-US" sz="900" dirty="0" err="1" smtClean="0">
                <a:solidFill>
                  <a:srgbClr val="000000"/>
                </a:solidFill>
              </a:rPr>
              <a:t>dignidad</a:t>
            </a:r>
            <a:r>
              <a:rPr lang="en-US" sz="900" dirty="0" smtClean="0">
                <a:solidFill>
                  <a:srgbClr val="000000"/>
                </a:solidFill>
              </a:rPr>
              <a:t> </a:t>
            </a:r>
            <a:r>
              <a:rPr lang="en-US" sz="900" dirty="0" err="1" smtClean="0">
                <a:solidFill>
                  <a:srgbClr val="000000"/>
                </a:solidFill>
              </a:rPr>
              <a:t>intrínseca</a:t>
            </a:r>
            <a:r>
              <a:rPr lang="en-US" sz="900" dirty="0" smtClean="0">
                <a:solidFill>
                  <a:srgbClr val="000000"/>
                </a:solidFill>
              </a:rPr>
              <a:t> de </a:t>
            </a:r>
            <a:r>
              <a:rPr lang="en-US" sz="900" dirty="0" err="1" smtClean="0">
                <a:solidFill>
                  <a:srgbClr val="000000"/>
                </a:solidFill>
              </a:rPr>
              <a:t>cada</a:t>
            </a:r>
            <a:r>
              <a:rPr lang="en-US" sz="900" dirty="0" smtClean="0">
                <a:solidFill>
                  <a:srgbClr val="000000"/>
                </a:solidFill>
              </a:rPr>
              <a:t> persona </a:t>
            </a:r>
            <a:r>
              <a:rPr lang="en-US" sz="900" dirty="0" err="1" smtClean="0">
                <a:solidFill>
                  <a:srgbClr val="000000"/>
                </a:solidFill>
              </a:rPr>
              <a:t>humana</a:t>
            </a:r>
            <a:r>
              <a:rPr lang="en-US" sz="900" dirty="0" smtClean="0">
                <a:solidFill>
                  <a:srgbClr val="000000"/>
                </a:solidFill>
              </a:rPr>
              <a:t>. </a:t>
            </a:r>
            <a:r>
              <a:rPr lang="en-US" sz="900" dirty="0" err="1" smtClean="0">
                <a:solidFill>
                  <a:srgbClr val="000000"/>
                </a:solidFill>
              </a:rPr>
              <a:t>Todos</a:t>
            </a:r>
            <a:r>
              <a:rPr lang="en-US" sz="900" dirty="0" smtClean="0">
                <a:solidFill>
                  <a:srgbClr val="000000"/>
                </a:solidFill>
              </a:rPr>
              <a:t> los </a:t>
            </a:r>
            <a:r>
              <a:rPr lang="en-US" sz="900" dirty="0" err="1" smtClean="0">
                <a:solidFill>
                  <a:srgbClr val="000000"/>
                </a:solidFill>
              </a:rPr>
              <a:t>seres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a:t>
            </a:r>
            <a:r>
              <a:rPr lang="en-US" sz="900" dirty="0" err="1" smtClean="0">
                <a:solidFill>
                  <a:srgbClr val="000000"/>
                </a:solidFill>
              </a:rPr>
              <a:t>tienen</a:t>
            </a:r>
            <a:r>
              <a:rPr lang="en-US" sz="900" dirty="0" smtClean="0">
                <a:solidFill>
                  <a:srgbClr val="000000"/>
                </a:solidFill>
              </a:rPr>
              <a:t> </a:t>
            </a:r>
            <a:r>
              <a:rPr lang="en-US" sz="900" dirty="0" err="1" smtClean="0">
                <a:solidFill>
                  <a:srgbClr val="000000"/>
                </a:solidFill>
              </a:rPr>
              <a:t>derecho</a:t>
            </a:r>
            <a:r>
              <a:rPr lang="en-US" sz="900" dirty="0" smtClean="0">
                <a:solidFill>
                  <a:srgbClr val="000000"/>
                </a:solidFill>
              </a:rPr>
              <a:t> a </a:t>
            </a:r>
            <a:r>
              <a:rPr lang="en-US" sz="900" dirty="0" err="1" smtClean="0">
                <a:solidFill>
                  <a:srgbClr val="000000"/>
                </a:solidFill>
              </a:rPr>
              <a:t>sus</a:t>
            </a:r>
            <a:r>
              <a:rPr lang="en-US" sz="900" dirty="0" smtClean="0">
                <a:solidFill>
                  <a:srgbClr val="000000"/>
                </a:solidFill>
              </a:rPr>
              <a:t>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sin </a:t>
            </a:r>
            <a:r>
              <a:rPr lang="en-US" sz="900" dirty="0" err="1" smtClean="0">
                <a:solidFill>
                  <a:srgbClr val="000000"/>
                </a:solidFill>
              </a:rPr>
              <a:t>discriminación</a:t>
            </a:r>
            <a:r>
              <a:rPr lang="en-US" sz="900" dirty="0" smtClean="0">
                <a:solidFill>
                  <a:srgbClr val="000000"/>
                </a:solidFill>
              </a:rPr>
              <a:t> de </a:t>
            </a:r>
            <a:r>
              <a:rPr lang="en-US" sz="900" dirty="0" err="1" smtClean="0">
                <a:solidFill>
                  <a:srgbClr val="000000"/>
                </a:solidFill>
              </a:rPr>
              <a:t>ninguna</a:t>
            </a:r>
            <a:r>
              <a:rPr lang="en-US" sz="900" dirty="0" smtClean="0">
                <a:solidFill>
                  <a:srgbClr val="000000"/>
                </a:solidFill>
              </a:rPr>
              <a:t> </a:t>
            </a:r>
            <a:r>
              <a:rPr lang="en-US" sz="900" dirty="0" err="1" smtClean="0">
                <a:solidFill>
                  <a:srgbClr val="000000"/>
                </a:solidFill>
              </a:rPr>
              <a:t>clase</a:t>
            </a:r>
            <a:r>
              <a:rPr lang="en-US" sz="900" dirty="0" smtClean="0">
                <a:solidFill>
                  <a:srgbClr val="000000"/>
                </a:solidFill>
              </a:rPr>
              <a:t>, sea </a:t>
            </a:r>
            <a:r>
              <a:rPr lang="en-US" sz="900" dirty="0" err="1" smtClean="0">
                <a:solidFill>
                  <a:srgbClr val="000000"/>
                </a:solidFill>
              </a:rPr>
              <a:t>por</a:t>
            </a:r>
            <a:r>
              <a:rPr lang="en-US" sz="900" dirty="0" smtClean="0">
                <a:solidFill>
                  <a:srgbClr val="000000"/>
                </a:solidFill>
              </a:rPr>
              <a:t> </a:t>
            </a:r>
            <a:r>
              <a:rPr lang="en-US" sz="900" dirty="0" err="1" smtClean="0">
                <a:solidFill>
                  <a:srgbClr val="000000"/>
                </a:solidFill>
              </a:rPr>
              <a:t>raza</a:t>
            </a:r>
            <a:r>
              <a:rPr lang="en-US" sz="900" dirty="0" smtClean="0">
                <a:solidFill>
                  <a:srgbClr val="000000"/>
                </a:solidFill>
              </a:rPr>
              <a:t>, color, </a:t>
            </a:r>
            <a:r>
              <a:rPr lang="en-US" sz="900" dirty="0" err="1" smtClean="0">
                <a:solidFill>
                  <a:srgbClr val="000000"/>
                </a:solidFill>
              </a:rPr>
              <a:t>sexo</a:t>
            </a:r>
            <a:r>
              <a:rPr lang="en-US" sz="900" dirty="0" smtClean="0">
                <a:solidFill>
                  <a:srgbClr val="000000"/>
                </a:solidFill>
              </a:rPr>
              <a:t>, </a:t>
            </a:r>
            <a:r>
              <a:rPr lang="en-US" sz="900" dirty="0" err="1" smtClean="0">
                <a:solidFill>
                  <a:srgbClr val="000000"/>
                </a:solidFill>
              </a:rPr>
              <a:t>edad</a:t>
            </a:r>
            <a:r>
              <a:rPr lang="en-US" sz="900" dirty="0" smtClean="0">
                <a:solidFill>
                  <a:srgbClr val="000000"/>
                </a:solidFill>
              </a:rPr>
              <a:t>, </a:t>
            </a:r>
            <a:r>
              <a:rPr lang="en-US" sz="900" dirty="0" err="1" smtClean="0">
                <a:solidFill>
                  <a:srgbClr val="000000"/>
                </a:solidFill>
              </a:rPr>
              <a:t>idioma</a:t>
            </a:r>
            <a:r>
              <a:rPr lang="en-US" sz="900" dirty="0" smtClean="0">
                <a:solidFill>
                  <a:srgbClr val="000000"/>
                </a:solidFill>
              </a:rPr>
              <a:t>, </a:t>
            </a:r>
            <a:r>
              <a:rPr lang="en-US" sz="900" dirty="0" err="1" smtClean="0">
                <a:solidFill>
                  <a:srgbClr val="000000"/>
                </a:solidFill>
              </a:rPr>
              <a:t>religión</a:t>
            </a:r>
            <a:r>
              <a:rPr lang="en-US" sz="900" dirty="0" smtClean="0">
                <a:solidFill>
                  <a:srgbClr val="000000"/>
                </a:solidFill>
              </a:rPr>
              <a:t>, </a:t>
            </a:r>
            <a:r>
              <a:rPr lang="en-US" sz="900" dirty="0" err="1" smtClean="0">
                <a:solidFill>
                  <a:srgbClr val="000000"/>
                </a:solidFill>
              </a:rPr>
              <a:t>opinión</a:t>
            </a:r>
            <a:r>
              <a:rPr lang="en-US" sz="900" dirty="0" smtClean="0">
                <a:solidFill>
                  <a:srgbClr val="000000"/>
                </a:solidFill>
              </a:rPr>
              <a:t> </a:t>
            </a:r>
            <a:r>
              <a:rPr lang="en-US" sz="900" dirty="0" err="1" smtClean="0">
                <a:solidFill>
                  <a:srgbClr val="000000"/>
                </a:solidFill>
              </a:rPr>
              <a:t>política</a:t>
            </a:r>
            <a:r>
              <a:rPr lang="en-US" sz="900" dirty="0" smtClean="0">
                <a:solidFill>
                  <a:srgbClr val="000000"/>
                </a:solidFill>
              </a:rPr>
              <a:t> o de </a:t>
            </a:r>
            <a:r>
              <a:rPr lang="en-US" sz="900" dirty="0" err="1" smtClean="0">
                <a:solidFill>
                  <a:srgbClr val="000000"/>
                </a:solidFill>
              </a:rPr>
              <a:t>otra</a:t>
            </a:r>
            <a:r>
              <a:rPr lang="en-US" sz="900" dirty="0" smtClean="0">
                <a:solidFill>
                  <a:srgbClr val="000000"/>
                </a:solidFill>
              </a:rPr>
              <a:t> </a:t>
            </a:r>
            <a:r>
              <a:rPr lang="en-US" sz="900" dirty="0" err="1" smtClean="0">
                <a:solidFill>
                  <a:srgbClr val="000000"/>
                </a:solidFill>
              </a:rPr>
              <a:t>índole</a:t>
            </a:r>
            <a:r>
              <a:rPr lang="en-US" sz="900" dirty="0" smtClean="0">
                <a:solidFill>
                  <a:srgbClr val="000000"/>
                </a:solidFill>
              </a:rPr>
              <a:t>, </a:t>
            </a:r>
            <a:r>
              <a:rPr lang="en-US" sz="900" dirty="0" err="1" smtClean="0">
                <a:solidFill>
                  <a:srgbClr val="000000"/>
                </a:solidFill>
              </a:rPr>
              <a:t>origen</a:t>
            </a:r>
            <a:r>
              <a:rPr lang="en-US" sz="900" dirty="0" smtClean="0">
                <a:solidFill>
                  <a:srgbClr val="000000"/>
                </a:solidFill>
              </a:rPr>
              <a:t> </a:t>
            </a:r>
            <a:r>
              <a:rPr lang="en-US" sz="900" dirty="0" err="1" smtClean="0">
                <a:solidFill>
                  <a:srgbClr val="000000"/>
                </a:solidFill>
              </a:rPr>
              <a:t>nacional</a:t>
            </a:r>
            <a:r>
              <a:rPr lang="en-US" sz="900" dirty="0" smtClean="0">
                <a:solidFill>
                  <a:srgbClr val="000000"/>
                </a:solidFill>
              </a:rPr>
              <a:t> o social, </a:t>
            </a:r>
            <a:r>
              <a:rPr lang="en-US" sz="900" dirty="0" err="1" smtClean="0">
                <a:solidFill>
                  <a:srgbClr val="000000"/>
                </a:solidFill>
              </a:rPr>
              <a:t>discapacidad</a:t>
            </a:r>
            <a:r>
              <a:rPr lang="en-US" sz="900" dirty="0" smtClean="0">
                <a:solidFill>
                  <a:srgbClr val="000000"/>
                </a:solidFill>
              </a:rPr>
              <a:t>, </a:t>
            </a:r>
            <a:r>
              <a:rPr lang="en-US" sz="900" dirty="0" err="1" smtClean="0">
                <a:solidFill>
                  <a:srgbClr val="000000"/>
                </a:solidFill>
              </a:rPr>
              <a:t>posición</a:t>
            </a:r>
            <a:r>
              <a:rPr lang="en-US" sz="900" dirty="0" smtClean="0">
                <a:solidFill>
                  <a:srgbClr val="000000"/>
                </a:solidFill>
              </a:rPr>
              <a:t> </a:t>
            </a:r>
            <a:r>
              <a:rPr lang="en-US" sz="900" dirty="0" err="1" smtClean="0">
                <a:solidFill>
                  <a:srgbClr val="000000"/>
                </a:solidFill>
              </a:rPr>
              <a:t>económica</a:t>
            </a:r>
            <a:r>
              <a:rPr lang="en-US" sz="900" dirty="0" smtClean="0">
                <a:solidFill>
                  <a:srgbClr val="000000"/>
                </a:solidFill>
              </a:rPr>
              <a:t>, </a:t>
            </a:r>
            <a:r>
              <a:rPr lang="en-US" sz="900" dirty="0" err="1" smtClean="0">
                <a:solidFill>
                  <a:srgbClr val="000000"/>
                </a:solidFill>
              </a:rPr>
              <a:t>nacimiento</a:t>
            </a:r>
            <a:r>
              <a:rPr lang="en-US" sz="900" dirty="0" smtClean="0">
                <a:solidFill>
                  <a:srgbClr val="000000"/>
                </a:solidFill>
              </a:rPr>
              <a:t> o </a:t>
            </a:r>
            <a:r>
              <a:rPr lang="en-US" sz="900" dirty="0" err="1" smtClean="0">
                <a:solidFill>
                  <a:srgbClr val="000000"/>
                </a:solidFill>
              </a:rPr>
              <a:t>cualquier</a:t>
            </a:r>
            <a:r>
              <a:rPr lang="en-US" sz="900" dirty="0" smtClean="0">
                <a:solidFill>
                  <a:srgbClr val="000000"/>
                </a:solidFill>
              </a:rPr>
              <a:t> </a:t>
            </a:r>
            <a:r>
              <a:rPr lang="en-US" sz="900" dirty="0" err="1" smtClean="0">
                <a:solidFill>
                  <a:srgbClr val="000000"/>
                </a:solidFill>
              </a:rPr>
              <a:t>otra</a:t>
            </a:r>
            <a:r>
              <a:rPr lang="en-US" sz="900" dirty="0" smtClean="0">
                <a:solidFill>
                  <a:srgbClr val="000000"/>
                </a:solidFill>
              </a:rPr>
              <a:t> </a:t>
            </a:r>
            <a:r>
              <a:rPr lang="en-US" sz="900" dirty="0" err="1" smtClean="0">
                <a:solidFill>
                  <a:srgbClr val="000000"/>
                </a:solidFill>
              </a:rPr>
              <a:t>condición</a:t>
            </a:r>
            <a:r>
              <a:rPr lang="en-US" sz="900" dirty="0" smtClean="0">
                <a:solidFill>
                  <a:srgbClr val="000000"/>
                </a:solidFill>
              </a:rPr>
              <a:t> </a:t>
            </a:r>
            <a:r>
              <a:rPr lang="en-US" sz="900" dirty="0" err="1" smtClean="0">
                <a:solidFill>
                  <a:srgbClr val="000000"/>
                </a:solidFill>
              </a:rPr>
              <a:t>establecida</a:t>
            </a:r>
            <a:r>
              <a:rPr lang="en-US" sz="900" dirty="0" smtClean="0">
                <a:solidFill>
                  <a:srgbClr val="000000"/>
                </a:solidFill>
              </a:rPr>
              <a:t> </a:t>
            </a:r>
            <a:r>
              <a:rPr lang="en-US" sz="900" dirty="0" err="1" smtClean="0">
                <a:solidFill>
                  <a:srgbClr val="000000"/>
                </a:solidFill>
              </a:rPr>
              <a:t>por</a:t>
            </a:r>
            <a:r>
              <a:rPr lang="en-US" sz="900" dirty="0" smtClean="0">
                <a:solidFill>
                  <a:srgbClr val="000000"/>
                </a:solidFill>
              </a:rPr>
              <a:t> los </a:t>
            </a:r>
            <a:r>
              <a:rPr lang="en-US" sz="900" dirty="0" err="1" smtClean="0">
                <a:solidFill>
                  <a:srgbClr val="000000"/>
                </a:solidFill>
              </a:rPr>
              <a:t>tratados</a:t>
            </a:r>
            <a:r>
              <a:rPr lang="en-US" sz="900" dirty="0" smtClean="0">
                <a:solidFill>
                  <a:srgbClr val="000000"/>
                </a:solidFill>
              </a:rPr>
              <a:t> de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a:t>
            </a:r>
            <a:r>
              <a:rPr lang="en-US" sz="900" dirty="0" smtClean="0">
                <a:solidFill>
                  <a:srgbClr val="000000"/>
                </a:solidFill>
              </a:rPr>
              <a:t>y </a:t>
            </a:r>
            <a:r>
              <a:rPr lang="en-US" sz="900" dirty="0" err="1" smtClean="0">
                <a:solidFill>
                  <a:srgbClr val="000000"/>
                </a:solidFill>
              </a:rPr>
              <a:t>por</a:t>
            </a:r>
            <a:r>
              <a:rPr lang="en-US" sz="900" dirty="0" smtClean="0">
                <a:solidFill>
                  <a:srgbClr val="000000"/>
                </a:solidFill>
              </a:rPr>
              <a:t> la </a:t>
            </a:r>
            <a:r>
              <a:rPr lang="en-US" sz="900" dirty="0" err="1" smtClean="0">
                <a:solidFill>
                  <a:srgbClr val="000000"/>
                </a:solidFill>
              </a:rPr>
              <a:t>interpretación</a:t>
            </a:r>
            <a:r>
              <a:rPr lang="en-US" sz="900" dirty="0" smtClean="0">
                <a:solidFill>
                  <a:srgbClr val="000000"/>
                </a:solidFill>
              </a:rPr>
              <a:t> </a:t>
            </a:r>
            <a:r>
              <a:rPr lang="en-US" sz="900" dirty="0" err="1" smtClean="0">
                <a:solidFill>
                  <a:srgbClr val="000000"/>
                </a:solidFill>
              </a:rPr>
              <a:t>hecha</a:t>
            </a:r>
            <a:r>
              <a:rPr lang="en-US" sz="900" dirty="0" smtClean="0">
                <a:solidFill>
                  <a:srgbClr val="000000"/>
                </a:solidFill>
              </a:rPr>
              <a:t> de </a:t>
            </a:r>
            <a:r>
              <a:rPr lang="en-US" sz="900" dirty="0" err="1" smtClean="0">
                <a:solidFill>
                  <a:srgbClr val="000000"/>
                </a:solidFill>
              </a:rPr>
              <a:t>ellos</a:t>
            </a:r>
            <a:r>
              <a:rPr lang="en-US" sz="900" dirty="0" smtClean="0">
                <a:solidFill>
                  <a:srgbClr val="000000"/>
                </a:solidFill>
              </a:rPr>
              <a:t> </a:t>
            </a:r>
            <a:r>
              <a:rPr lang="en-US" sz="900" dirty="0" err="1" smtClean="0">
                <a:solidFill>
                  <a:srgbClr val="000000"/>
                </a:solidFill>
              </a:rPr>
              <a:t>por</a:t>
            </a:r>
            <a:r>
              <a:rPr lang="en-US" sz="900" dirty="0" smtClean="0">
                <a:solidFill>
                  <a:srgbClr val="000000"/>
                </a:solidFill>
              </a:rPr>
              <a:t> los </a:t>
            </a:r>
            <a:r>
              <a:rPr lang="en-US" sz="900" dirty="0" err="1" smtClean="0">
                <a:solidFill>
                  <a:srgbClr val="000000"/>
                </a:solidFill>
              </a:rPr>
              <a:t>órganos</a:t>
            </a:r>
            <a:r>
              <a:rPr lang="en-US" sz="900" dirty="0" smtClean="0">
                <a:solidFill>
                  <a:srgbClr val="000000"/>
                </a:solidFill>
              </a:rPr>
              <a:t> de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a:t>
            </a:r>
            <a:r>
              <a:rPr lang="en-US" sz="900" dirty="0" err="1" smtClean="0">
                <a:solidFill>
                  <a:srgbClr val="000000"/>
                </a:solidFill>
              </a:rPr>
              <a:t>establecidos</a:t>
            </a:r>
            <a:r>
              <a:rPr lang="en-US" sz="900" dirty="0" smtClean="0">
                <a:solidFill>
                  <a:srgbClr val="000000"/>
                </a:solidFill>
              </a:rPr>
              <a:t> en </a:t>
            </a:r>
            <a:r>
              <a:rPr lang="en-US" sz="900" dirty="0" err="1" smtClean="0">
                <a:solidFill>
                  <a:srgbClr val="000000"/>
                </a:solidFill>
              </a:rPr>
              <a:t>virtud</a:t>
            </a:r>
            <a:r>
              <a:rPr lang="en-US" sz="900" dirty="0" smtClean="0">
                <a:solidFill>
                  <a:srgbClr val="000000"/>
                </a:solidFill>
              </a:rPr>
              <a:t> de </a:t>
            </a:r>
            <a:r>
              <a:rPr lang="en-US" sz="900" dirty="0" err="1" smtClean="0">
                <a:solidFill>
                  <a:srgbClr val="000000"/>
                </a:solidFill>
              </a:rPr>
              <a:t>tratados</a:t>
            </a:r>
            <a:r>
              <a:rPr lang="en-US" sz="900" dirty="0" smtClean="0">
                <a:solidFill>
                  <a:srgbClr val="000000"/>
                </a:solidFill>
              </a:rPr>
              <a:t>. </a:t>
            </a:r>
            <a:r>
              <a:rPr lang="en-US" sz="900" dirty="0" err="1" smtClean="0">
                <a:solidFill>
                  <a:srgbClr val="000000"/>
                </a:solidFill>
              </a:rPr>
              <a:t>Por</a:t>
            </a:r>
            <a:r>
              <a:rPr lang="en-US" sz="900" dirty="0" smtClean="0">
                <a:solidFill>
                  <a:srgbClr val="000000"/>
                </a:solidFill>
              </a:rPr>
              <a:t> </a:t>
            </a:r>
            <a:r>
              <a:rPr lang="en-US" sz="900" dirty="0" err="1" smtClean="0">
                <a:solidFill>
                  <a:srgbClr val="000000"/>
                </a:solidFill>
              </a:rPr>
              <a:t>esta</a:t>
            </a:r>
            <a:r>
              <a:rPr lang="en-US" sz="900" dirty="0" smtClean="0">
                <a:solidFill>
                  <a:srgbClr val="000000"/>
                </a:solidFill>
              </a:rPr>
              <a:t> </a:t>
            </a:r>
            <a:r>
              <a:rPr lang="en-US" sz="900" dirty="0" err="1" smtClean="0">
                <a:solidFill>
                  <a:srgbClr val="000000"/>
                </a:solidFill>
              </a:rPr>
              <a:t>razón</a:t>
            </a:r>
            <a:r>
              <a:rPr lang="en-US" sz="900" dirty="0" smtClean="0">
                <a:solidFill>
                  <a:srgbClr val="000000"/>
                </a:solidFill>
              </a:rPr>
              <a:t>, el </a:t>
            </a:r>
            <a:r>
              <a:rPr lang="en-US" sz="900" dirty="0" err="1" smtClean="0">
                <a:solidFill>
                  <a:srgbClr val="000000"/>
                </a:solidFill>
              </a:rPr>
              <a:t>adelanto</a:t>
            </a:r>
            <a:r>
              <a:rPr lang="en-US" sz="900" dirty="0" smtClean="0">
                <a:solidFill>
                  <a:srgbClr val="000000"/>
                </a:solidFill>
              </a:rPr>
              <a:t> de 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de hombres y </a:t>
            </a:r>
            <a:r>
              <a:rPr lang="en-US" sz="900" dirty="0" err="1" smtClean="0">
                <a:solidFill>
                  <a:srgbClr val="000000"/>
                </a:solidFill>
              </a:rPr>
              <a:t>mujeres</a:t>
            </a:r>
            <a:r>
              <a:rPr lang="en-US" sz="900" dirty="0" smtClean="0">
                <a:solidFill>
                  <a:srgbClr val="000000"/>
                </a:solidFill>
              </a:rPr>
              <a:t> </a:t>
            </a:r>
            <a:r>
              <a:rPr lang="en-US" sz="900" dirty="0" err="1" smtClean="0">
                <a:solidFill>
                  <a:srgbClr val="000000"/>
                </a:solidFill>
              </a:rPr>
              <a:t>sobre</a:t>
            </a:r>
            <a:r>
              <a:rPr lang="en-US" sz="900" dirty="0" smtClean="0">
                <a:solidFill>
                  <a:srgbClr val="000000"/>
                </a:solidFill>
              </a:rPr>
              <a:t> la base de la </a:t>
            </a:r>
            <a:r>
              <a:rPr lang="en-US" sz="900" dirty="0" err="1" smtClean="0">
                <a:solidFill>
                  <a:srgbClr val="000000"/>
                </a:solidFill>
              </a:rPr>
              <a:t>igualdad</a:t>
            </a:r>
            <a:r>
              <a:rPr lang="en-US" sz="900" dirty="0" smtClean="0">
                <a:solidFill>
                  <a:srgbClr val="000000"/>
                </a:solidFill>
              </a:rPr>
              <a:t> </a:t>
            </a:r>
            <a:r>
              <a:rPr lang="en-US" sz="900" dirty="0" err="1" smtClean="0">
                <a:solidFill>
                  <a:srgbClr val="000000"/>
                </a:solidFill>
              </a:rPr>
              <a:t>es</a:t>
            </a:r>
            <a:r>
              <a:rPr lang="en-US" sz="900" dirty="0" smtClean="0">
                <a:solidFill>
                  <a:srgbClr val="000000"/>
                </a:solidFill>
              </a:rPr>
              <a:t> un </a:t>
            </a:r>
            <a:r>
              <a:rPr lang="en-US" sz="900" dirty="0" err="1" smtClean="0">
                <a:solidFill>
                  <a:srgbClr val="000000"/>
                </a:solidFill>
              </a:rPr>
              <a:t>requisito</a:t>
            </a:r>
            <a:r>
              <a:rPr lang="en-US" sz="900" dirty="0" smtClean="0">
                <a:solidFill>
                  <a:srgbClr val="000000"/>
                </a:solidFill>
              </a:rPr>
              <a:t> </a:t>
            </a:r>
            <a:r>
              <a:rPr lang="en-US" sz="900" dirty="0" err="1" smtClean="0">
                <a:solidFill>
                  <a:srgbClr val="000000"/>
                </a:solidFill>
              </a:rPr>
              <a:t>absoluto</a:t>
            </a:r>
            <a:r>
              <a:rPr lang="en-US" sz="900" dirty="0" smtClean="0">
                <a:solidFill>
                  <a:srgbClr val="000000"/>
                </a:solidFill>
              </a:rPr>
              <a:t> del </a:t>
            </a:r>
            <a:r>
              <a:rPr lang="en-US" sz="900" dirty="0" err="1" smtClean="0">
                <a:solidFill>
                  <a:srgbClr val="000000"/>
                </a:solidFill>
              </a:rPr>
              <a:t>derecho</a:t>
            </a:r>
            <a:r>
              <a:rPr lang="en-US" sz="900" dirty="0" smtClean="0">
                <a:solidFill>
                  <a:srgbClr val="000000"/>
                </a:solidFill>
              </a:rPr>
              <a:t> </a:t>
            </a:r>
            <a:r>
              <a:rPr lang="en-US" sz="900" dirty="0" err="1" smtClean="0">
                <a:solidFill>
                  <a:srgbClr val="000000"/>
                </a:solidFill>
              </a:rPr>
              <a:t>internacional</a:t>
            </a:r>
            <a:r>
              <a:rPr lang="en-US" sz="900" dirty="0" smtClean="0">
                <a:solidFill>
                  <a:srgbClr val="000000"/>
                </a:solidFill>
              </a:rPr>
              <a:t> de 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a:t>
            </a:r>
          </a:p>
          <a:p>
            <a:pPr>
              <a:lnSpc>
                <a:spcPct val="80000"/>
              </a:lnSpc>
            </a:pPr>
            <a:r>
              <a:rPr lang="en-US" sz="900" b="1" dirty="0" err="1" smtClean="0">
                <a:solidFill>
                  <a:srgbClr val="000000"/>
                </a:solidFill>
              </a:rPr>
              <a:t>Participación</a:t>
            </a:r>
            <a:r>
              <a:rPr lang="en-US" sz="900" b="1" dirty="0" smtClean="0">
                <a:solidFill>
                  <a:srgbClr val="000000"/>
                </a:solidFill>
              </a:rPr>
              <a:t> e </a:t>
            </a:r>
            <a:r>
              <a:rPr lang="en-US" sz="900" b="1" dirty="0" err="1" smtClean="0">
                <a:solidFill>
                  <a:srgbClr val="000000"/>
                </a:solidFill>
              </a:rPr>
              <a:t>inclusión</a:t>
            </a:r>
            <a:r>
              <a:rPr lang="en-US" sz="900" b="1" dirty="0" smtClean="0">
                <a:solidFill>
                  <a:srgbClr val="000000"/>
                </a:solidFill>
              </a:rPr>
              <a:t> </a:t>
            </a:r>
            <a:r>
              <a:rPr lang="en-US" sz="900" dirty="0" smtClean="0">
                <a:solidFill>
                  <a:srgbClr val="000000"/>
                </a:solidFill>
              </a:rPr>
              <a:t>Toda persona y </a:t>
            </a:r>
            <a:r>
              <a:rPr lang="en-US" sz="900" dirty="0" err="1" smtClean="0">
                <a:solidFill>
                  <a:srgbClr val="000000"/>
                </a:solidFill>
              </a:rPr>
              <a:t>todos</a:t>
            </a:r>
            <a:r>
              <a:rPr lang="en-US" sz="900" dirty="0" smtClean="0">
                <a:solidFill>
                  <a:srgbClr val="000000"/>
                </a:solidFill>
              </a:rPr>
              <a:t> los pueblos </a:t>
            </a:r>
            <a:r>
              <a:rPr lang="en-US" sz="900" dirty="0" err="1" smtClean="0">
                <a:solidFill>
                  <a:srgbClr val="000000"/>
                </a:solidFill>
              </a:rPr>
              <a:t>tienen</a:t>
            </a:r>
            <a:r>
              <a:rPr lang="en-US" sz="900" dirty="0" smtClean="0">
                <a:solidFill>
                  <a:srgbClr val="000000"/>
                </a:solidFill>
              </a:rPr>
              <a:t> </a:t>
            </a:r>
            <a:r>
              <a:rPr lang="en-US" sz="900" dirty="0" err="1" smtClean="0">
                <a:solidFill>
                  <a:srgbClr val="000000"/>
                </a:solidFill>
              </a:rPr>
              <a:t>derecho</a:t>
            </a:r>
            <a:r>
              <a:rPr lang="en-US" sz="900" dirty="0" smtClean="0">
                <a:solidFill>
                  <a:srgbClr val="000000"/>
                </a:solidFill>
              </a:rPr>
              <a:t> a la </a:t>
            </a:r>
            <a:r>
              <a:rPr lang="en-US" sz="900" dirty="0" err="1" smtClean="0">
                <a:solidFill>
                  <a:srgbClr val="000000"/>
                </a:solidFill>
              </a:rPr>
              <a:t>participación</a:t>
            </a:r>
            <a:r>
              <a:rPr lang="en-US" sz="900" dirty="0" smtClean="0">
                <a:solidFill>
                  <a:srgbClr val="000000"/>
                </a:solidFill>
              </a:rPr>
              <a:t> </a:t>
            </a:r>
            <a:r>
              <a:rPr lang="en-US" sz="900" dirty="0" err="1" smtClean="0">
                <a:solidFill>
                  <a:srgbClr val="000000"/>
                </a:solidFill>
              </a:rPr>
              <a:t>activa</a:t>
            </a:r>
            <a:r>
              <a:rPr lang="en-US" sz="900" dirty="0" smtClean="0">
                <a:solidFill>
                  <a:srgbClr val="000000"/>
                </a:solidFill>
              </a:rPr>
              <a:t>, </a:t>
            </a:r>
            <a:r>
              <a:rPr lang="en-US" sz="900" dirty="0" err="1" smtClean="0">
                <a:solidFill>
                  <a:srgbClr val="000000"/>
                </a:solidFill>
              </a:rPr>
              <a:t>libre</a:t>
            </a:r>
            <a:r>
              <a:rPr lang="en-US" sz="900" dirty="0" smtClean="0">
                <a:solidFill>
                  <a:srgbClr val="000000"/>
                </a:solidFill>
              </a:rPr>
              <a:t> y </a:t>
            </a:r>
            <a:r>
              <a:rPr lang="en-US" sz="900" dirty="0" err="1" smtClean="0">
                <a:solidFill>
                  <a:srgbClr val="000000"/>
                </a:solidFill>
              </a:rPr>
              <a:t>significativa</a:t>
            </a:r>
            <a:r>
              <a:rPr lang="en-US" sz="900" dirty="0" smtClean="0">
                <a:solidFill>
                  <a:srgbClr val="000000"/>
                </a:solidFill>
              </a:rPr>
              <a:t> en,  y a la </a:t>
            </a:r>
            <a:r>
              <a:rPr lang="en-US" sz="900" dirty="0" err="1" smtClean="0">
                <a:solidFill>
                  <a:srgbClr val="000000"/>
                </a:solidFill>
              </a:rPr>
              <a:t>contribución</a:t>
            </a:r>
            <a:r>
              <a:rPr lang="en-US" sz="900" dirty="0" smtClean="0">
                <a:solidFill>
                  <a:srgbClr val="000000"/>
                </a:solidFill>
              </a:rPr>
              <a:t> y </a:t>
            </a:r>
            <a:r>
              <a:rPr lang="en-US" sz="900" dirty="0" err="1" smtClean="0">
                <a:solidFill>
                  <a:srgbClr val="000000"/>
                </a:solidFill>
              </a:rPr>
              <a:t>disfrute</a:t>
            </a:r>
            <a:r>
              <a:rPr lang="en-US" sz="900" dirty="0" smtClean="0">
                <a:solidFill>
                  <a:srgbClr val="000000"/>
                </a:solidFill>
              </a:rPr>
              <a:t> de un </a:t>
            </a:r>
            <a:r>
              <a:rPr lang="en-US" sz="900" dirty="0" err="1" smtClean="0">
                <a:solidFill>
                  <a:srgbClr val="000000"/>
                </a:solidFill>
              </a:rPr>
              <a:t>desarrollo</a:t>
            </a:r>
            <a:r>
              <a:rPr lang="en-US" sz="900" dirty="0" smtClean="0">
                <a:solidFill>
                  <a:srgbClr val="000000"/>
                </a:solidFill>
              </a:rPr>
              <a:t> civil, </a:t>
            </a:r>
            <a:r>
              <a:rPr lang="en-US" sz="900" dirty="0" err="1" smtClean="0">
                <a:solidFill>
                  <a:srgbClr val="000000"/>
                </a:solidFill>
              </a:rPr>
              <a:t>económico</a:t>
            </a:r>
            <a:r>
              <a:rPr lang="en-US" sz="900" dirty="0" smtClean="0">
                <a:solidFill>
                  <a:srgbClr val="000000"/>
                </a:solidFill>
              </a:rPr>
              <a:t>, social, cultural y </a:t>
            </a:r>
            <a:r>
              <a:rPr lang="en-US" sz="900" dirty="0" err="1" smtClean="0">
                <a:solidFill>
                  <a:srgbClr val="000000"/>
                </a:solidFill>
              </a:rPr>
              <a:t>político</a:t>
            </a:r>
            <a:r>
              <a:rPr lang="en-US" sz="900" dirty="0" smtClean="0">
                <a:solidFill>
                  <a:srgbClr val="000000"/>
                </a:solidFill>
              </a:rPr>
              <a:t> en el </a:t>
            </a:r>
            <a:r>
              <a:rPr lang="en-US" sz="900" dirty="0" err="1" smtClean="0">
                <a:solidFill>
                  <a:srgbClr val="000000"/>
                </a:solidFill>
              </a:rPr>
              <a:t>que</a:t>
            </a:r>
            <a:r>
              <a:rPr lang="en-US" sz="900" dirty="0" smtClean="0">
                <a:solidFill>
                  <a:srgbClr val="000000"/>
                </a:solidFill>
              </a:rPr>
              <a:t> 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y </a:t>
            </a:r>
            <a:r>
              <a:rPr lang="en-US" sz="900" dirty="0" err="1" smtClean="0">
                <a:solidFill>
                  <a:srgbClr val="000000"/>
                </a:solidFill>
              </a:rPr>
              <a:t>las</a:t>
            </a:r>
            <a:r>
              <a:rPr lang="en-US" sz="900" dirty="0" smtClean="0">
                <a:solidFill>
                  <a:srgbClr val="000000"/>
                </a:solidFill>
              </a:rPr>
              <a:t> </a:t>
            </a:r>
            <a:r>
              <a:rPr lang="en-US" sz="900" dirty="0" err="1" smtClean="0">
                <a:solidFill>
                  <a:srgbClr val="000000"/>
                </a:solidFill>
              </a:rPr>
              <a:t>libertades</a:t>
            </a:r>
            <a:r>
              <a:rPr lang="en-US" sz="900" dirty="0" smtClean="0">
                <a:solidFill>
                  <a:srgbClr val="000000"/>
                </a:solidFill>
              </a:rPr>
              <a:t> </a:t>
            </a:r>
            <a:r>
              <a:rPr lang="en-US" sz="900" dirty="0" err="1" smtClean="0">
                <a:solidFill>
                  <a:srgbClr val="000000"/>
                </a:solidFill>
              </a:rPr>
              <a:t>fundamentales</a:t>
            </a:r>
            <a:r>
              <a:rPr lang="en-US" sz="900" dirty="0" smtClean="0">
                <a:solidFill>
                  <a:srgbClr val="000000"/>
                </a:solidFill>
              </a:rPr>
              <a:t> </a:t>
            </a:r>
            <a:r>
              <a:rPr lang="en-US" sz="900" dirty="0" err="1" smtClean="0">
                <a:solidFill>
                  <a:srgbClr val="000000"/>
                </a:solidFill>
              </a:rPr>
              <a:t>pueden</a:t>
            </a:r>
            <a:r>
              <a:rPr lang="en-US" sz="900" dirty="0" smtClean="0">
                <a:solidFill>
                  <a:srgbClr val="000000"/>
                </a:solidFill>
              </a:rPr>
              <a:t> </a:t>
            </a:r>
            <a:r>
              <a:rPr lang="en-US" sz="900" dirty="0" err="1" smtClean="0">
                <a:solidFill>
                  <a:srgbClr val="000000"/>
                </a:solidFill>
              </a:rPr>
              <a:t>ser</a:t>
            </a:r>
            <a:r>
              <a:rPr lang="en-US" sz="900" dirty="0" smtClean="0">
                <a:solidFill>
                  <a:srgbClr val="000000"/>
                </a:solidFill>
              </a:rPr>
              <a:t> </a:t>
            </a:r>
            <a:r>
              <a:rPr lang="en-US" sz="900" dirty="0" err="1" smtClean="0">
                <a:solidFill>
                  <a:srgbClr val="000000"/>
                </a:solidFill>
              </a:rPr>
              <a:t>realizados</a:t>
            </a:r>
            <a:r>
              <a:rPr lang="en-US" sz="900" dirty="0" smtClean="0">
                <a:solidFill>
                  <a:srgbClr val="000000"/>
                </a:solidFill>
              </a:rPr>
              <a:t>. </a:t>
            </a:r>
          </a:p>
          <a:p>
            <a:pPr>
              <a:lnSpc>
                <a:spcPct val="80000"/>
              </a:lnSpc>
            </a:pPr>
            <a:r>
              <a:rPr lang="en-US" sz="900" b="1" dirty="0" err="1" smtClean="0">
                <a:solidFill>
                  <a:srgbClr val="000000"/>
                </a:solidFill>
              </a:rPr>
              <a:t>Rendición</a:t>
            </a:r>
            <a:r>
              <a:rPr lang="en-US" sz="900" b="1" dirty="0" smtClean="0">
                <a:solidFill>
                  <a:srgbClr val="000000"/>
                </a:solidFill>
              </a:rPr>
              <a:t> de </a:t>
            </a:r>
            <a:r>
              <a:rPr lang="en-US" sz="900" b="1" dirty="0" err="1" smtClean="0">
                <a:solidFill>
                  <a:srgbClr val="000000"/>
                </a:solidFill>
              </a:rPr>
              <a:t>cuentas</a:t>
            </a:r>
            <a:r>
              <a:rPr lang="en-US" sz="900" b="1" dirty="0" smtClean="0">
                <a:solidFill>
                  <a:srgbClr val="000000"/>
                </a:solidFill>
              </a:rPr>
              <a:t> y Estado </a:t>
            </a:r>
            <a:r>
              <a:rPr lang="en-US" sz="900" b="1" i="0" dirty="0" smtClean="0">
                <a:solidFill>
                  <a:srgbClr val="000000"/>
                </a:solidFill>
              </a:rPr>
              <a:t>de </a:t>
            </a:r>
            <a:r>
              <a:rPr lang="en-US" sz="900" b="1" i="0" dirty="0" err="1" smtClean="0">
                <a:solidFill>
                  <a:srgbClr val="000000"/>
                </a:solidFill>
              </a:rPr>
              <a:t>Derecho</a:t>
            </a:r>
            <a:r>
              <a:rPr lang="en-US" sz="900" b="1" i="1" dirty="0" smtClean="0">
                <a:solidFill>
                  <a:srgbClr val="000000"/>
                </a:solidFill>
              </a:rPr>
              <a:t>:</a:t>
            </a:r>
            <a:r>
              <a:rPr lang="en-US" sz="900" b="1" dirty="0" smtClean="0">
                <a:solidFill>
                  <a:srgbClr val="000000"/>
                </a:solidFill>
              </a:rPr>
              <a:t> </a:t>
            </a:r>
            <a:r>
              <a:rPr lang="en-US" sz="900" dirty="0" smtClean="0">
                <a:solidFill>
                  <a:srgbClr val="000000"/>
                </a:solidFill>
              </a:rPr>
              <a:t>Los </a:t>
            </a:r>
            <a:r>
              <a:rPr lang="en-US" sz="900" dirty="0" err="1" smtClean="0">
                <a:solidFill>
                  <a:srgbClr val="000000"/>
                </a:solidFill>
              </a:rPr>
              <a:t>Estados</a:t>
            </a:r>
            <a:r>
              <a:rPr lang="en-US" sz="900" dirty="0" smtClean="0">
                <a:solidFill>
                  <a:srgbClr val="000000"/>
                </a:solidFill>
              </a:rPr>
              <a:t> y </a:t>
            </a:r>
            <a:r>
              <a:rPr lang="en-US" sz="900" dirty="0" err="1" smtClean="0">
                <a:solidFill>
                  <a:srgbClr val="000000"/>
                </a:solidFill>
              </a:rPr>
              <a:t>otros</a:t>
            </a:r>
            <a:r>
              <a:rPr lang="en-US" sz="900" dirty="0" smtClean="0">
                <a:solidFill>
                  <a:srgbClr val="000000"/>
                </a:solidFill>
              </a:rPr>
              <a:t> </a:t>
            </a:r>
            <a:r>
              <a:rPr lang="en-US" sz="900" dirty="0" err="1" smtClean="0">
                <a:solidFill>
                  <a:srgbClr val="000000"/>
                </a:solidFill>
              </a:rPr>
              <a:t>portadores</a:t>
            </a:r>
            <a:r>
              <a:rPr lang="en-US" sz="900" dirty="0" smtClean="0">
                <a:solidFill>
                  <a:srgbClr val="000000"/>
                </a:solidFill>
              </a:rPr>
              <a:t> de </a:t>
            </a:r>
            <a:r>
              <a:rPr lang="en-US" sz="900" dirty="0" err="1" smtClean="0">
                <a:solidFill>
                  <a:srgbClr val="000000"/>
                </a:solidFill>
              </a:rPr>
              <a:t>deberes</a:t>
            </a:r>
            <a:r>
              <a:rPr lang="en-US" sz="900" dirty="0" smtClean="0">
                <a:solidFill>
                  <a:srgbClr val="000000"/>
                </a:solidFill>
              </a:rPr>
              <a:t> </a:t>
            </a:r>
            <a:r>
              <a:rPr lang="en-US" sz="900" dirty="0" err="1" smtClean="0">
                <a:solidFill>
                  <a:srgbClr val="000000"/>
                </a:solidFill>
              </a:rPr>
              <a:t>deben</a:t>
            </a:r>
            <a:r>
              <a:rPr lang="en-US" sz="900" dirty="0" smtClean="0">
                <a:solidFill>
                  <a:srgbClr val="000000"/>
                </a:solidFill>
              </a:rPr>
              <a:t> responder </a:t>
            </a:r>
            <a:r>
              <a:rPr lang="en-US" sz="900" dirty="0" err="1" smtClean="0">
                <a:solidFill>
                  <a:srgbClr val="000000"/>
                </a:solidFill>
              </a:rPr>
              <a:t>por</a:t>
            </a:r>
            <a:r>
              <a:rPr lang="en-US" sz="900" dirty="0" smtClean="0">
                <a:solidFill>
                  <a:srgbClr val="000000"/>
                </a:solidFill>
              </a:rPr>
              <a:t> el </a:t>
            </a:r>
            <a:r>
              <a:rPr lang="en-US" sz="900" dirty="0" err="1" smtClean="0">
                <a:solidFill>
                  <a:srgbClr val="000000"/>
                </a:solidFill>
              </a:rPr>
              <a:t>respeto</a:t>
            </a:r>
            <a:r>
              <a:rPr lang="en-US" sz="900" dirty="0" smtClean="0">
                <a:solidFill>
                  <a:srgbClr val="000000"/>
                </a:solidFill>
              </a:rPr>
              <a:t> a los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En </a:t>
            </a:r>
            <a:r>
              <a:rPr lang="en-US" sz="900" dirty="0" err="1" smtClean="0">
                <a:solidFill>
                  <a:srgbClr val="000000"/>
                </a:solidFill>
              </a:rPr>
              <a:t>este</a:t>
            </a:r>
            <a:r>
              <a:rPr lang="en-US" sz="900" dirty="0" smtClean="0">
                <a:solidFill>
                  <a:srgbClr val="000000"/>
                </a:solidFill>
              </a:rPr>
              <a:t> </a:t>
            </a:r>
            <a:r>
              <a:rPr lang="en-US" sz="900" dirty="0" err="1" smtClean="0">
                <a:solidFill>
                  <a:srgbClr val="000000"/>
                </a:solidFill>
              </a:rPr>
              <a:t>sentido</a:t>
            </a:r>
            <a:r>
              <a:rPr lang="en-US" sz="900" dirty="0" smtClean="0">
                <a:solidFill>
                  <a:srgbClr val="000000"/>
                </a:solidFill>
              </a:rPr>
              <a:t>, </a:t>
            </a:r>
            <a:r>
              <a:rPr lang="en-US" sz="900" dirty="0" err="1" smtClean="0">
                <a:solidFill>
                  <a:srgbClr val="000000"/>
                </a:solidFill>
              </a:rPr>
              <a:t>tienen</a:t>
            </a:r>
            <a:r>
              <a:rPr lang="en-US" sz="900" dirty="0" smtClean="0">
                <a:solidFill>
                  <a:srgbClr val="000000"/>
                </a:solidFill>
              </a:rPr>
              <a:t> </a:t>
            </a:r>
            <a:r>
              <a:rPr lang="en-US" sz="900" dirty="0" err="1" smtClean="0">
                <a:solidFill>
                  <a:srgbClr val="000000"/>
                </a:solidFill>
              </a:rPr>
              <a:t>que</a:t>
            </a:r>
            <a:r>
              <a:rPr lang="en-US" sz="900" dirty="0" smtClean="0">
                <a:solidFill>
                  <a:srgbClr val="000000"/>
                </a:solidFill>
              </a:rPr>
              <a:t> </a:t>
            </a:r>
            <a:r>
              <a:rPr lang="en-US" sz="900" dirty="0" err="1" smtClean="0">
                <a:solidFill>
                  <a:srgbClr val="000000"/>
                </a:solidFill>
              </a:rPr>
              <a:t>cumplir</a:t>
            </a:r>
            <a:r>
              <a:rPr lang="en-US" sz="900" dirty="0" smtClean="0">
                <a:solidFill>
                  <a:srgbClr val="000000"/>
                </a:solidFill>
              </a:rPr>
              <a:t> con </a:t>
            </a:r>
            <a:r>
              <a:rPr lang="en-US" sz="900" dirty="0" err="1" smtClean="0">
                <a:solidFill>
                  <a:srgbClr val="000000"/>
                </a:solidFill>
              </a:rPr>
              <a:t>las</a:t>
            </a:r>
            <a:r>
              <a:rPr lang="en-US" sz="900" dirty="0" smtClean="0">
                <a:solidFill>
                  <a:srgbClr val="000000"/>
                </a:solidFill>
              </a:rPr>
              <a:t> </a:t>
            </a:r>
            <a:r>
              <a:rPr lang="en-US" sz="900" dirty="0" err="1" smtClean="0">
                <a:solidFill>
                  <a:srgbClr val="000000"/>
                </a:solidFill>
              </a:rPr>
              <a:t>normas</a:t>
            </a:r>
            <a:r>
              <a:rPr lang="en-US" sz="900" dirty="0" smtClean="0">
                <a:solidFill>
                  <a:srgbClr val="000000"/>
                </a:solidFill>
              </a:rPr>
              <a:t> </a:t>
            </a:r>
            <a:r>
              <a:rPr lang="en-US" sz="900" dirty="0" err="1" smtClean="0">
                <a:solidFill>
                  <a:srgbClr val="000000"/>
                </a:solidFill>
              </a:rPr>
              <a:t>legales</a:t>
            </a:r>
            <a:r>
              <a:rPr lang="en-US" sz="900" dirty="0" smtClean="0">
                <a:solidFill>
                  <a:srgbClr val="000000"/>
                </a:solidFill>
              </a:rPr>
              <a:t> y </a:t>
            </a:r>
            <a:r>
              <a:rPr lang="en-US" sz="900" dirty="0" err="1" smtClean="0">
                <a:solidFill>
                  <a:srgbClr val="000000"/>
                </a:solidFill>
              </a:rPr>
              <a:t>estándares</a:t>
            </a:r>
            <a:r>
              <a:rPr lang="en-US" sz="900" dirty="0" smtClean="0">
                <a:solidFill>
                  <a:srgbClr val="000000"/>
                </a:solidFill>
              </a:rPr>
              <a:t> </a:t>
            </a:r>
            <a:r>
              <a:rPr lang="en-US" sz="900" dirty="0" err="1" smtClean="0">
                <a:solidFill>
                  <a:srgbClr val="000000"/>
                </a:solidFill>
              </a:rPr>
              <a:t>consagradas</a:t>
            </a:r>
            <a:r>
              <a:rPr lang="en-US" sz="900" dirty="0" smtClean="0">
                <a:solidFill>
                  <a:srgbClr val="000000"/>
                </a:solidFill>
              </a:rPr>
              <a:t> en los </a:t>
            </a:r>
            <a:r>
              <a:rPr lang="en-US" sz="900" dirty="0" err="1" smtClean="0">
                <a:solidFill>
                  <a:srgbClr val="000000"/>
                </a:solidFill>
              </a:rPr>
              <a:t>instrumentos</a:t>
            </a:r>
            <a:r>
              <a:rPr lang="en-US" sz="900" dirty="0" smtClean="0">
                <a:solidFill>
                  <a:srgbClr val="000000"/>
                </a:solidFill>
              </a:rPr>
              <a:t> de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humanos</a:t>
            </a:r>
            <a:r>
              <a:rPr lang="en-US" sz="900" dirty="0" smtClean="0">
                <a:solidFill>
                  <a:srgbClr val="000000"/>
                </a:solidFill>
              </a:rPr>
              <a:t>. En </a:t>
            </a:r>
            <a:r>
              <a:rPr lang="en-US" sz="900" dirty="0" err="1" smtClean="0">
                <a:solidFill>
                  <a:srgbClr val="000000"/>
                </a:solidFill>
              </a:rPr>
              <a:t>caso</a:t>
            </a:r>
            <a:r>
              <a:rPr lang="en-US" sz="900" dirty="0" smtClean="0">
                <a:solidFill>
                  <a:srgbClr val="000000"/>
                </a:solidFill>
              </a:rPr>
              <a:t> de </a:t>
            </a:r>
            <a:r>
              <a:rPr lang="en-US" sz="900" dirty="0" err="1" smtClean="0">
                <a:solidFill>
                  <a:srgbClr val="000000"/>
                </a:solidFill>
              </a:rPr>
              <a:t>que</a:t>
            </a:r>
            <a:r>
              <a:rPr lang="en-US" sz="900" dirty="0" smtClean="0">
                <a:solidFill>
                  <a:srgbClr val="000000"/>
                </a:solidFill>
              </a:rPr>
              <a:t> no lo </a:t>
            </a:r>
            <a:r>
              <a:rPr lang="en-US" sz="900" dirty="0" err="1" smtClean="0">
                <a:solidFill>
                  <a:srgbClr val="000000"/>
                </a:solidFill>
              </a:rPr>
              <a:t>hagan</a:t>
            </a:r>
            <a:r>
              <a:rPr lang="en-US" sz="900" dirty="0" smtClean="0">
                <a:solidFill>
                  <a:srgbClr val="000000"/>
                </a:solidFill>
              </a:rPr>
              <a:t>, </a:t>
            </a:r>
            <a:r>
              <a:rPr lang="en-US" sz="900" dirty="0" err="1" smtClean="0">
                <a:solidFill>
                  <a:srgbClr val="000000"/>
                </a:solidFill>
              </a:rPr>
              <a:t>titulares</a:t>
            </a:r>
            <a:r>
              <a:rPr lang="en-US" sz="900" dirty="0" smtClean="0">
                <a:solidFill>
                  <a:srgbClr val="000000"/>
                </a:solidFill>
              </a:rPr>
              <a:t> de </a:t>
            </a:r>
            <a:r>
              <a:rPr lang="en-US" sz="900" dirty="0" err="1" smtClean="0">
                <a:solidFill>
                  <a:srgbClr val="000000"/>
                </a:solidFill>
              </a:rPr>
              <a:t>derechos</a:t>
            </a:r>
            <a:r>
              <a:rPr lang="en-US" sz="900" dirty="0" smtClean="0">
                <a:solidFill>
                  <a:srgbClr val="000000"/>
                </a:solidFill>
              </a:rPr>
              <a:t> </a:t>
            </a:r>
            <a:r>
              <a:rPr lang="en-US" sz="900" dirty="0" err="1" smtClean="0">
                <a:solidFill>
                  <a:srgbClr val="000000"/>
                </a:solidFill>
              </a:rPr>
              <a:t>agraviados</a:t>
            </a:r>
            <a:r>
              <a:rPr lang="en-US" sz="900" dirty="0" smtClean="0">
                <a:solidFill>
                  <a:srgbClr val="000000"/>
                </a:solidFill>
              </a:rPr>
              <a:t> </a:t>
            </a:r>
            <a:r>
              <a:rPr lang="en-US" sz="900" dirty="0" err="1" smtClean="0">
                <a:solidFill>
                  <a:srgbClr val="000000"/>
                </a:solidFill>
              </a:rPr>
              <a:t>están</a:t>
            </a:r>
            <a:r>
              <a:rPr lang="en-US" sz="900" dirty="0" smtClean="0">
                <a:solidFill>
                  <a:srgbClr val="000000"/>
                </a:solidFill>
              </a:rPr>
              <a:t> </a:t>
            </a:r>
            <a:r>
              <a:rPr lang="en-US" sz="900" dirty="0" err="1" smtClean="0">
                <a:solidFill>
                  <a:srgbClr val="000000"/>
                </a:solidFill>
              </a:rPr>
              <a:t>facultados</a:t>
            </a:r>
            <a:r>
              <a:rPr lang="en-US" sz="900" dirty="0" smtClean="0">
                <a:solidFill>
                  <a:srgbClr val="000000"/>
                </a:solidFill>
              </a:rPr>
              <a:t> </a:t>
            </a:r>
            <a:r>
              <a:rPr lang="en-US" sz="900" dirty="0" err="1" smtClean="0">
                <a:solidFill>
                  <a:srgbClr val="000000"/>
                </a:solidFill>
              </a:rPr>
              <a:t>para</a:t>
            </a:r>
            <a:r>
              <a:rPr lang="en-US" sz="900" dirty="0" smtClean="0">
                <a:solidFill>
                  <a:srgbClr val="000000"/>
                </a:solidFill>
              </a:rPr>
              <a:t> </a:t>
            </a:r>
            <a:r>
              <a:rPr lang="en-US" sz="900" dirty="0" err="1" smtClean="0">
                <a:solidFill>
                  <a:srgbClr val="000000"/>
                </a:solidFill>
              </a:rPr>
              <a:t>iniciar</a:t>
            </a:r>
            <a:r>
              <a:rPr lang="en-US" sz="900" dirty="0" smtClean="0">
                <a:solidFill>
                  <a:srgbClr val="000000"/>
                </a:solidFill>
              </a:rPr>
              <a:t> un </a:t>
            </a:r>
            <a:r>
              <a:rPr lang="en-US" sz="900" dirty="0" err="1" smtClean="0">
                <a:solidFill>
                  <a:srgbClr val="000000"/>
                </a:solidFill>
              </a:rPr>
              <a:t>procedimiento</a:t>
            </a:r>
            <a:r>
              <a:rPr lang="en-US" sz="900" dirty="0" smtClean="0">
                <a:solidFill>
                  <a:srgbClr val="000000"/>
                </a:solidFill>
              </a:rPr>
              <a:t> </a:t>
            </a:r>
            <a:r>
              <a:rPr lang="en-US" sz="900" dirty="0" err="1" smtClean="0">
                <a:solidFill>
                  <a:srgbClr val="000000"/>
                </a:solidFill>
              </a:rPr>
              <a:t>adecuado</a:t>
            </a:r>
            <a:r>
              <a:rPr lang="en-US" sz="900" dirty="0" smtClean="0">
                <a:solidFill>
                  <a:srgbClr val="000000"/>
                </a:solidFill>
              </a:rPr>
              <a:t> de </a:t>
            </a:r>
            <a:r>
              <a:rPr lang="en-US" sz="900" dirty="0" err="1" smtClean="0">
                <a:solidFill>
                  <a:srgbClr val="000000"/>
                </a:solidFill>
              </a:rPr>
              <a:t>reparación</a:t>
            </a:r>
            <a:r>
              <a:rPr lang="en-US" sz="900" dirty="0" smtClean="0">
                <a:solidFill>
                  <a:srgbClr val="000000"/>
                </a:solidFill>
              </a:rPr>
              <a:t>.</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75</a:t>
            </a:fld>
            <a:endParaRPr lang="en-US"/>
          </a:p>
        </p:txBody>
      </p:sp>
    </p:spTree>
    <p:extLst>
      <p:ext uri="{BB962C8B-B14F-4D97-AF65-F5344CB8AC3E}">
        <p14:creationId xmlns:p14="http://schemas.microsoft.com/office/powerpoint/2010/main" val="362503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2493" y="4689475"/>
            <a:ext cx="6120679" cy="4443413"/>
          </a:xfrm>
        </p:spPr>
        <p:txBody>
          <a:bodyPr/>
          <a:lstStyle/>
          <a:p>
            <a:pPr>
              <a:lnSpc>
                <a:spcPct val="80000"/>
              </a:lnSpc>
            </a:pPr>
            <a:r>
              <a:rPr lang="en-GB" sz="800" dirty="0" smtClean="0">
                <a:solidFill>
                  <a:srgbClr val="000000"/>
                </a:solidFill>
                <a:latin typeface="Arial" pitchFamily="34" charset="0"/>
                <a:sym typeface="Wingdings" pitchFamily="2" charset="2"/>
              </a:rPr>
              <a:t></a:t>
            </a:r>
            <a:r>
              <a:rPr lang="en-GB" sz="800" u="sng" dirty="0" smtClean="0">
                <a:solidFill>
                  <a:srgbClr val="FF0000"/>
                </a:solidFill>
                <a:latin typeface="Arial" pitchFamily="34" charset="0"/>
              </a:rPr>
              <a:t> ¿</a:t>
            </a:r>
            <a:r>
              <a:rPr lang="en-GB" sz="800" u="sng" dirty="0" err="1" smtClean="0">
                <a:solidFill>
                  <a:srgbClr val="FF0000"/>
                </a:solidFill>
                <a:latin typeface="Arial" pitchFamily="34" charset="0"/>
              </a:rPr>
              <a:t>Quién</a:t>
            </a:r>
            <a:r>
              <a:rPr lang="en-GB" sz="800" dirty="0" smtClean="0">
                <a:solidFill>
                  <a:srgbClr val="000000"/>
                </a:solidFill>
                <a:latin typeface="Arial" pitchFamily="34" charset="0"/>
              </a:rPr>
              <a:t> se ha </a:t>
            </a:r>
            <a:r>
              <a:rPr lang="en-GB" sz="800" dirty="0" err="1" smtClean="0">
                <a:solidFill>
                  <a:srgbClr val="000000"/>
                </a:solidFill>
                <a:latin typeface="Arial" pitchFamily="34" charset="0"/>
              </a:rPr>
              <a:t>quedado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atrás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qué</a:t>
            </a:r>
            <a:r>
              <a:rPr lang="en-GB" sz="800" dirty="0" smtClean="0">
                <a:solidFill>
                  <a:srgbClr val="000000"/>
                </a:solidFill>
                <a:latin typeface="Arial" pitchFamily="34" charset="0"/>
              </a:rPr>
              <a:t>?</a:t>
            </a:r>
          </a:p>
          <a:p>
            <a:pPr>
              <a:lnSpc>
                <a:spcPct val="80000"/>
              </a:lnSpc>
            </a:pPr>
            <a:r>
              <a:rPr lang="en-GB" sz="800" dirty="0" smtClean="0">
                <a:solidFill>
                  <a:srgbClr val="000000"/>
                </a:solidFill>
                <a:latin typeface="Arial" pitchFamily="34" charset="0"/>
              </a:rPr>
              <a:t>Los </a:t>
            </a:r>
            <a:r>
              <a:rPr lang="en-GB" sz="800" dirty="0" err="1" smtClean="0">
                <a:solidFill>
                  <a:srgbClr val="000000"/>
                </a:solidFill>
                <a:latin typeface="Arial" pitchFamily="34" charset="0"/>
              </a:rPr>
              <a:t>estándares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derechos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humanos</a:t>
            </a:r>
            <a:r>
              <a:rPr lang="en-GB" sz="800" dirty="0" smtClean="0">
                <a:solidFill>
                  <a:srgbClr val="000000"/>
                </a:solidFill>
                <a:latin typeface="Arial" pitchFamily="34" charset="0"/>
              </a:rPr>
              <a:t> son un </a:t>
            </a:r>
            <a:r>
              <a:rPr lang="en-GB" sz="800" dirty="0" err="1" smtClean="0">
                <a:solidFill>
                  <a:srgbClr val="000000"/>
                </a:solidFill>
                <a:latin typeface="Arial" pitchFamily="34" charset="0"/>
              </a:rPr>
              <a:t>mínimo</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práctica</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medida</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éxito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como</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Declaración</a:t>
            </a:r>
            <a:r>
              <a:rPr lang="en-GB" sz="800" dirty="0" smtClean="0">
                <a:solidFill>
                  <a:srgbClr val="000000"/>
                </a:solidFill>
                <a:latin typeface="Arial" pitchFamily="34" charset="0"/>
              </a:rPr>
              <a:t> Universal),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son </a:t>
            </a:r>
            <a:r>
              <a:rPr lang="en-GB" sz="800" dirty="0" err="1" smtClean="0">
                <a:solidFill>
                  <a:srgbClr val="000000"/>
                </a:solidFill>
                <a:latin typeface="Arial" pitchFamily="34" charset="0"/>
              </a:rPr>
              <a:t>necesarios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ampliar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libertades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oportunidades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inherentes</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desarrollo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humano</a:t>
            </a:r>
            <a:r>
              <a:rPr lang="en-GB" sz="800" dirty="0" smtClean="0">
                <a:solidFill>
                  <a:srgbClr val="000000"/>
                </a:solidFill>
                <a:latin typeface="Arial" pitchFamily="34" charset="0"/>
              </a:rPr>
              <a:t>. </a:t>
            </a:r>
          </a:p>
          <a:p>
            <a:pPr>
              <a:lnSpc>
                <a:spcPct val="80000"/>
              </a:lnSpc>
            </a:pPr>
            <a:r>
              <a:rPr lang="en-GB" sz="800" dirty="0" smtClean="0">
                <a:solidFill>
                  <a:srgbClr val="000000"/>
                </a:solidFill>
                <a:latin typeface="Arial" pitchFamily="34" charset="0"/>
              </a:rPr>
              <a:t>El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qué</a:t>
            </a:r>
            <a:r>
              <a:rPr lang="en-GB" sz="800" dirty="0" smtClean="0">
                <a:solidFill>
                  <a:srgbClr val="000000"/>
                </a:solidFill>
                <a:latin typeface="Arial" pitchFamily="34" charset="0"/>
              </a:rPr>
              <a:t>" se vincula con el </a:t>
            </a:r>
            <a:r>
              <a:rPr lang="en-GB" sz="800" dirty="0" err="1" smtClean="0">
                <a:solidFill>
                  <a:srgbClr val="000000"/>
                </a:solidFill>
                <a:latin typeface="Arial" pitchFamily="34" charset="0"/>
              </a:rPr>
              <a:t>análisis</a:t>
            </a:r>
            <a:r>
              <a:rPr lang="en-GB" sz="800" dirty="0" smtClean="0">
                <a:solidFill>
                  <a:srgbClr val="000000"/>
                </a:solidFill>
                <a:latin typeface="Arial" pitchFamily="34" charset="0"/>
              </a:rPr>
              <a:t> causal y </a:t>
            </a:r>
            <a:r>
              <a:rPr lang="en-GB" sz="800" dirty="0" err="1" smtClean="0">
                <a:solidFill>
                  <a:srgbClr val="000000"/>
                </a:solidFill>
                <a:latin typeface="Arial" pitchFamily="34" charset="0"/>
              </a:rPr>
              <a:t>nos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ayudará</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visualizar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cómo</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principios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derechos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humanos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pueden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ayudar</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identificar</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patrones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persistentes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discriminación</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exclusión</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impunidad</a:t>
            </a:r>
            <a:r>
              <a:rPr lang="en-GB" sz="800" dirty="0" smtClean="0">
                <a:solidFill>
                  <a:srgbClr val="000000"/>
                </a:solidFill>
                <a:latin typeface="Arial" pitchFamily="34" charset="0"/>
              </a:rPr>
              <a:t> y la </a:t>
            </a:r>
            <a:r>
              <a:rPr lang="en-GB" sz="800" dirty="0" err="1" smtClean="0">
                <a:solidFill>
                  <a:srgbClr val="000000"/>
                </a:solidFill>
                <a:latin typeface="Arial" pitchFamily="34" charset="0"/>
              </a:rPr>
              <a:t>impotencia</a:t>
            </a:r>
            <a:r>
              <a:rPr lang="en-GB" sz="800" dirty="0" smtClean="0">
                <a:solidFill>
                  <a:srgbClr val="000000"/>
                </a:solidFill>
                <a:latin typeface="Arial" pitchFamily="34" charset="0"/>
              </a:rPr>
              <a:t>. </a:t>
            </a:r>
            <a:br>
              <a:rPr lang="en-GB" sz="800" dirty="0" smtClean="0">
                <a:solidFill>
                  <a:srgbClr val="000000"/>
                </a:solidFill>
                <a:latin typeface="Arial" pitchFamily="34" charset="0"/>
              </a:rPr>
            </a:br>
            <a:r>
              <a:rPr lang="en-GB" sz="800" dirty="0" err="1" smtClean="0">
                <a:solidFill>
                  <a:srgbClr val="000000"/>
                </a:solidFill>
                <a:latin typeface="Arial" pitchFamily="34" charset="0"/>
              </a:rPr>
              <a:t>Análisis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causalidad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conducir</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identificación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causas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inmediatas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subyacentes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profundas</a:t>
            </a:r>
            <a:r>
              <a:rPr lang="en-GB" sz="800" dirty="0" smtClean="0">
                <a:solidFill>
                  <a:srgbClr val="000000"/>
                </a:solidFill>
                <a:latin typeface="Arial" pitchFamily="34" charset="0"/>
              </a:rPr>
              <a:t>. </a:t>
            </a:r>
          </a:p>
          <a:p>
            <a:pPr>
              <a:lnSpc>
                <a:spcPct val="80000"/>
              </a:lnSpc>
            </a:pPr>
            <a:endParaRPr lang="en-GB" sz="800" dirty="0" smtClean="0">
              <a:solidFill>
                <a:srgbClr val="000000"/>
              </a:solidFill>
              <a:latin typeface="Arial" pitchFamily="34" charset="0"/>
            </a:endParaRPr>
          </a:p>
          <a:p>
            <a:pPr>
              <a:lnSpc>
                <a:spcPct val="80000"/>
              </a:lnSpc>
            </a:pPr>
            <a:r>
              <a:rPr lang="en-GB" sz="800" dirty="0" smtClean="0">
                <a:solidFill>
                  <a:srgbClr val="000000"/>
                </a:solidFill>
                <a:latin typeface="Arial" pitchFamily="34" charset="0"/>
                <a:sym typeface="Wingdings" pitchFamily="2" charset="2"/>
              </a:rPr>
              <a:t></a:t>
            </a:r>
            <a:r>
              <a:rPr lang="en-GB" sz="800" dirty="0" smtClean="0">
                <a:solidFill>
                  <a:srgbClr val="000000"/>
                </a:solidFill>
                <a:latin typeface="Arial" pitchFamily="34" charset="0"/>
              </a:rPr>
              <a:t> </a:t>
            </a:r>
            <a:r>
              <a:rPr lang="en-GB" sz="800" u="sng" dirty="0" smtClean="0">
                <a:solidFill>
                  <a:srgbClr val="FF0000"/>
                </a:solidFill>
                <a:latin typeface="Arial" pitchFamily="34" charset="0"/>
              </a:rPr>
              <a:t>¿A </a:t>
            </a:r>
            <a:r>
              <a:rPr lang="en-GB" sz="800" u="sng" dirty="0" err="1" smtClean="0">
                <a:solidFill>
                  <a:srgbClr val="FF0000"/>
                </a:solidFill>
                <a:latin typeface="Arial" pitchFamily="34" charset="0"/>
              </a:rPr>
              <a:t>qué</a:t>
            </a:r>
            <a:r>
              <a:rPr lang="en-GB" sz="800" u="sng" dirty="0" smtClean="0">
                <a:solidFill>
                  <a:srgbClr val="FF0000"/>
                </a:solidFill>
                <a:latin typeface="Arial" pitchFamily="34" charset="0"/>
              </a:rPr>
              <a:t> </a:t>
            </a:r>
            <a:r>
              <a:rPr lang="en-GB" sz="800" u="sng" dirty="0" err="1" smtClean="0">
                <a:solidFill>
                  <a:srgbClr val="FF0000"/>
                </a:solidFill>
                <a:latin typeface="Arial" pitchFamily="34" charset="0"/>
              </a:rPr>
              <a:t>tienen</a:t>
            </a:r>
            <a:r>
              <a:rPr lang="en-GB" sz="800" u="sng" dirty="0" smtClean="0">
                <a:solidFill>
                  <a:srgbClr val="FF0000"/>
                </a:solidFill>
                <a:latin typeface="Arial" pitchFamily="34" charset="0"/>
              </a:rPr>
              <a:t> </a:t>
            </a:r>
            <a:r>
              <a:rPr lang="en-GB" sz="800" u="sng" dirty="0" err="1" smtClean="0">
                <a:solidFill>
                  <a:srgbClr val="FF0000"/>
                </a:solidFill>
                <a:latin typeface="Arial" pitchFamily="34" charset="0"/>
              </a:rPr>
              <a:t>ellos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derecho</a:t>
            </a:r>
            <a:r>
              <a:rPr lang="en-GB" sz="800" dirty="0" smtClean="0">
                <a:solidFill>
                  <a:srgbClr val="000000"/>
                </a:solidFill>
                <a:latin typeface="Arial" pitchFamily="34" charset="0"/>
              </a:rPr>
              <a:t>?</a:t>
            </a:r>
          </a:p>
          <a:p>
            <a:pPr>
              <a:lnSpc>
                <a:spcPct val="80000"/>
              </a:lnSpc>
            </a:pPr>
            <a:r>
              <a:rPr lang="en-GB" sz="800" u="sng" dirty="0" smtClean="0">
                <a:solidFill>
                  <a:srgbClr val="000000"/>
                </a:solidFill>
                <a:latin typeface="Arial" pitchFamily="34" charset="0"/>
              </a:rPr>
              <a:t>La </a:t>
            </a:r>
            <a:r>
              <a:rPr lang="en-GB" sz="800" u="sng" dirty="0" err="1" smtClean="0">
                <a:solidFill>
                  <a:srgbClr val="000000"/>
                </a:solidFill>
                <a:latin typeface="Arial" pitchFamily="34" charset="0"/>
              </a:rPr>
              <a:t>cuestión</a:t>
            </a:r>
            <a:r>
              <a:rPr lang="en-GB" sz="800" u="sng" dirty="0" smtClean="0">
                <a:solidFill>
                  <a:srgbClr val="000000"/>
                </a:solidFill>
                <a:latin typeface="Arial" pitchFamily="34" charset="0"/>
              </a:rPr>
              <a:t> de los </a:t>
            </a:r>
            <a:r>
              <a:rPr lang="en-GB" sz="800" u="sng" dirty="0" err="1" smtClean="0">
                <a:solidFill>
                  <a:srgbClr val="000000"/>
                </a:solidFill>
                <a:latin typeface="Arial" pitchFamily="34" charset="0"/>
              </a:rPr>
              <a:t>derechos</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es</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esencial</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para</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visualizar</a:t>
            </a:r>
            <a:r>
              <a:rPr lang="en-GB" sz="800" u="sng" dirty="0" smtClean="0">
                <a:solidFill>
                  <a:srgbClr val="000000"/>
                </a:solidFill>
                <a:latin typeface="Arial" pitchFamily="34" charset="0"/>
              </a:rPr>
              <a:t> y </a:t>
            </a:r>
            <a:r>
              <a:rPr lang="en-GB" sz="800" u="sng" dirty="0" err="1" smtClean="0">
                <a:solidFill>
                  <a:srgbClr val="000000"/>
                </a:solidFill>
                <a:latin typeface="Arial" pitchFamily="34" charset="0"/>
              </a:rPr>
              <a:t>entender</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que</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las</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normas</a:t>
            </a:r>
            <a:r>
              <a:rPr lang="en-GB" sz="800" u="sng" dirty="0" smtClean="0">
                <a:solidFill>
                  <a:srgbClr val="000000"/>
                </a:solidFill>
                <a:latin typeface="Arial" pitchFamily="34" charset="0"/>
              </a:rPr>
              <a:t> de DH </a:t>
            </a:r>
            <a:r>
              <a:rPr lang="en-GB" sz="800" u="sng" dirty="0" err="1" smtClean="0">
                <a:solidFill>
                  <a:srgbClr val="000000"/>
                </a:solidFill>
                <a:latin typeface="Arial" pitchFamily="34" charset="0"/>
              </a:rPr>
              <a:t>consagrados</a:t>
            </a:r>
            <a:r>
              <a:rPr lang="en-GB" sz="800" u="sng" dirty="0" smtClean="0">
                <a:solidFill>
                  <a:srgbClr val="000000"/>
                </a:solidFill>
                <a:latin typeface="Arial" pitchFamily="34" charset="0"/>
              </a:rPr>
              <a:t> en los </a:t>
            </a:r>
            <a:r>
              <a:rPr lang="en-GB" sz="800" u="sng" dirty="0" err="1" smtClean="0">
                <a:solidFill>
                  <a:srgbClr val="000000"/>
                </a:solidFill>
                <a:latin typeface="Arial" pitchFamily="34" charset="0"/>
              </a:rPr>
              <a:t>tratados</a:t>
            </a:r>
            <a:r>
              <a:rPr lang="en-GB" sz="800" u="sng" dirty="0" smtClean="0">
                <a:solidFill>
                  <a:srgbClr val="000000"/>
                </a:solidFill>
                <a:latin typeface="Arial" pitchFamily="34" charset="0"/>
              </a:rPr>
              <a:t> no son </a:t>
            </a:r>
            <a:r>
              <a:rPr lang="en-GB" sz="800" u="sng" dirty="0" err="1" smtClean="0">
                <a:solidFill>
                  <a:srgbClr val="000000"/>
                </a:solidFill>
                <a:latin typeface="Arial" pitchFamily="34" charset="0"/>
              </a:rPr>
              <a:t>sólo</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palabras</a:t>
            </a:r>
            <a:r>
              <a:rPr lang="en-GB" sz="800" u="sng" dirty="0" smtClean="0">
                <a:solidFill>
                  <a:srgbClr val="000000"/>
                </a:solidFill>
                <a:latin typeface="Arial" pitchFamily="34" charset="0"/>
              </a:rPr>
              <a:t> en </a:t>
            </a:r>
            <a:r>
              <a:rPr lang="en-GB" sz="800" u="sng" dirty="0" err="1" smtClean="0">
                <a:solidFill>
                  <a:srgbClr val="000000"/>
                </a:solidFill>
                <a:latin typeface="Arial" pitchFamily="34" charset="0"/>
              </a:rPr>
              <a:t>papel</a:t>
            </a:r>
            <a:r>
              <a:rPr lang="en-GB" sz="800" u="sng" dirty="0" smtClean="0">
                <a:solidFill>
                  <a:srgbClr val="000000"/>
                </a:solidFill>
                <a:latin typeface="Arial" pitchFamily="34" charset="0"/>
              </a:rPr>
              <a:t>-, </a:t>
            </a:r>
            <a:r>
              <a:rPr lang="en-GB" sz="800" u="sng" dirty="0" err="1" smtClean="0">
                <a:solidFill>
                  <a:srgbClr val="000000"/>
                </a:solidFill>
                <a:latin typeface="Arial" pitchFamily="34" charset="0"/>
              </a:rPr>
              <a:t>sino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normas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aplicables</a:t>
            </a:r>
            <a:r>
              <a:rPr lang="en-GB" sz="800" dirty="0" smtClean="0">
                <a:solidFill>
                  <a:srgbClr val="000000"/>
                </a:solidFill>
                <a:latin typeface="Arial" pitchFamily="34" charset="0"/>
              </a:rPr>
              <a:t>.</a:t>
            </a:r>
          </a:p>
          <a:p>
            <a:pPr>
              <a:lnSpc>
                <a:spcPct val="80000"/>
              </a:lnSpc>
            </a:pPr>
            <a:endParaRPr lang="en-GB" sz="800" dirty="0" smtClean="0">
              <a:solidFill>
                <a:srgbClr val="000000"/>
              </a:solidFill>
              <a:latin typeface="Arial" pitchFamily="34" charset="0"/>
            </a:endParaRPr>
          </a:p>
          <a:p>
            <a:pPr>
              <a:lnSpc>
                <a:spcPct val="80000"/>
              </a:lnSpc>
            </a:pPr>
            <a:r>
              <a:rPr lang="en-GB" sz="800" dirty="0" smtClean="0">
                <a:solidFill>
                  <a:srgbClr val="000000"/>
                </a:solidFill>
                <a:latin typeface="Arial" pitchFamily="34" charset="0"/>
                <a:sym typeface="Wingdings" pitchFamily="2" charset="2"/>
              </a:rPr>
              <a:t> </a:t>
            </a:r>
            <a:r>
              <a:rPr lang="en-GB" sz="800" u="sng" dirty="0" smtClean="0">
                <a:solidFill>
                  <a:srgbClr val="0000FF"/>
                </a:solidFill>
                <a:latin typeface="Arial" pitchFamily="34" charset="0"/>
              </a:rPr>
              <a:t>¿</a:t>
            </a:r>
            <a:r>
              <a:rPr lang="en-GB" sz="800" u="sng" dirty="0" err="1" smtClean="0">
                <a:solidFill>
                  <a:srgbClr val="0000FF"/>
                </a:solidFill>
                <a:latin typeface="Arial" pitchFamily="34" charset="0"/>
              </a:rPr>
              <a:t>Quién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a:t>
            </a:r>
            <a:r>
              <a:rPr lang="en-GB" sz="800" dirty="0" smtClean="0">
                <a:solidFill>
                  <a:srgbClr val="000000"/>
                </a:solidFill>
                <a:latin typeface="Arial" pitchFamily="34" charset="0"/>
              </a:rPr>
              <a:t> </a:t>
            </a:r>
            <a:r>
              <a:rPr lang="en-GB" sz="800" u="sng" dirty="0" err="1" smtClean="0">
                <a:solidFill>
                  <a:srgbClr val="0000FF"/>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hacer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algo</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respecto</a:t>
            </a:r>
            <a:r>
              <a:rPr lang="en-GB" sz="800" dirty="0" smtClean="0">
                <a:solidFill>
                  <a:srgbClr val="000000"/>
                </a:solidFill>
                <a:latin typeface="Arial" pitchFamily="34" charset="0"/>
              </a:rPr>
              <a:t>?</a:t>
            </a:r>
          </a:p>
          <a:p>
            <a:pPr>
              <a:lnSpc>
                <a:spcPct val="80000"/>
              </a:lnSpc>
            </a:pP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importante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identificar</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concreto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quiénes</a:t>
            </a:r>
            <a:r>
              <a:rPr lang="en-GB" sz="800" dirty="0" smtClean="0">
                <a:solidFill>
                  <a:srgbClr val="000000"/>
                </a:solidFill>
                <a:latin typeface="Arial" pitchFamily="34" charset="0"/>
              </a:rPr>
              <a:t> son los </a:t>
            </a:r>
            <a:r>
              <a:rPr lang="en-GB" sz="800" dirty="0" err="1" smtClean="0">
                <a:solidFill>
                  <a:srgbClr val="000000"/>
                </a:solidFill>
                <a:latin typeface="Arial" pitchFamily="34" charset="0"/>
              </a:rPr>
              <a:t>portadores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deberes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obligaciones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tienen</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obligación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actuar</a:t>
            </a:r>
            <a:r>
              <a:rPr lang="en-GB" sz="800" dirty="0" smtClean="0">
                <a:solidFill>
                  <a:srgbClr val="000000"/>
                </a:solidFill>
                <a:latin typeface="Arial" pitchFamily="34" charset="0"/>
              </a:rPr>
              <a:t>.</a:t>
            </a:r>
          </a:p>
          <a:p>
            <a:pPr>
              <a:lnSpc>
                <a:spcPct val="80000"/>
              </a:lnSpc>
            </a:pPr>
            <a:r>
              <a:rPr lang="en-GB" sz="800" dirty="0" smtClean="0">
                <a:solidFill>
                  <a:srgbClr val="000000"/>
                </a:solidFill>
                <a:latin typeface="Arial" pitchFamily="34" charset="0"/>
                <a:ea typeface="Gulim" pitchFamily="34" charset="-127"/>
              </a:rPr>
              <a:t>¡</a:t>
            </a:r>
            <a:r>
              <a:rPr lang="en-GB" sz="800" dirty="0" err="1" smtClean="0">
                <a:solidFill>
                  <a:srgbClr val="000000"/>
                </a:solidFill>
                <a:latin typeface="Arial" pitchFamily="34" charset="0"/>
                <a:ea typeface="Gulim" pitchFamily="34" charset="-127"/>
              </a:rPr>
              <a:t>Cuidado</a:t>
            </a:r>
            <a:r>
              <a:rPr lang="en-GB" sz="800" dirty="0" smtClean="0">
                <a:solidFill>
                  <a:srgbClr val="000000"/>
                </a:solidFill>
                <a:latin typeface="Arial" pitchFamily="34" charset="0"/>
                <a:ea typeface="Gulim" pitchFamily="34" charset="-127"/>
              </a:rPr>
              <a:t>!</a:t>
            </a:r>
          </a:p>
          <a:p>
            <a:pPr>
              <a:lnSpc>
                <a:spcPct val="80000"/>
              </a:lnSpc>
            </a:pPr>
            <a:r>
              <a:rPr lang="en-GB" sz="800" dirty="0" err="1" smtClean="0">
                <a:solidFill>
                  <a:srgbClr val="000000"/>
                </a:solidFill>
                <a:latin typeface="Arial" pitchFamily="34" charset="0"/>
                <a:ea typeface="Gulim" pitchFamily="34" charset="-127"/>
              </a:rPr>
              <a:t>Es</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fácil</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dar</a:t>
            </a:r>
            <a:r>
              <a:rPr lang="en-GB" sz="800" dirty="0" smtClean="0">
                <a:solidFill>
                  <a:srgbClr val="000000"/>
                </a:solidFill>
                <a:latin typeface="Arial" pitchFamily="34" charset="0"/>
                <a:ea typeface="Gulim" pitchFamily="34" charset="-127"/>
              </a:rPr>
              <a:t> a </a:t>
            </a:r>
            <a:r>
              <a:rPr lang="en-GB" sz="800" dirty="0" err="1" smtClean="0">
                <a:solidFill>
                  <a:srgbClr val="000000"/>
                </a:solidFill>
                <a:latin typeface="Arial" pitchFamily="34" charset="0"/>
                <a:ea typeface="Gulim" pitchFamily="34" charset="-127"/>
              </a:rPr>
              <a:t>entender</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que</a:t>
            </a:r>
            <a:r>
              <a:rPr lang="en-GB" sz="800" dirty="0" smtClean="0">
                <a:solidFill>
                  <a:srgbClr val="000000"/>
                </a:solidFill>
                <a:latin typeface="Arial" pitchFamily="34" charset="0"/>
                <a:ea typeface="Gulim" pitchFamily="34" charset="-127"/>
              </a:rPr>
              <a:t> la </a:t>
            </a:r>
            <a:r>
              <a:rPr lang="en-GB" sz="800" dirty="0" err="1" smtClean="0">
                <a:solidFill>
                  <a:srgbClr val="000000"/>
                </a:solidFill>
                <a:latin typeface="Arial" pitchFamily="34" charset="0"/>
                <a:ea typeface="Gulim" pitchFamily="34" charset="-127"/>
              </a:rPr>
              <a:t>acción</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debe</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ser</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tomada</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sólo</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por</a:t>
            </a:r>
            <a:r>
              <a:rPr lang="en-GB" sz="800" dirty="0" smtClean="0">
                <a:solidFill>
                  <a:srgbClr val="000000"/>
                </a:solidFill>
                <a:latin typeface="Arial" pitchFamily="34" charset="0"/>
                <a:ea typeface="Gulim" pitchFamily="34" charset="-127"/>
              </a:rPr>
              <a:t> los </a:t>
            </a:r>
            <a:r>
              <a:rPr lang="en-GB" sz="800" dirty="0" err="1" smtClean="0">
                <a:solidFill>
                  <a:srgbClr val="000000"/>
                </a:solidFill>
                <a:latin typeface="Arial" pitchFamily="34" charset="0"/>
                <a:ea typeface="Gulim" pitchFamily="34" charset="-127"/>
              </a:rPr>
              <a:t>portadores</a:t>
            </a:r>
            <a:r>
              <a:rPr lang="en-GB" sz="800" dirty="0" smtClean="0">
                <a:solidFill>
                  <a:srgbClr val="000000"/>
                </a:solidFill>
                <a:latin typeface="Arial" pitchFamily="34" charset="0"/>
                <a:ea typeface="Gulim" pitchFamily="34" charset="-127"/>
              </a:rPr>
              <a:t> de </a:t>
            </a:r>
            <a:r>
              <a:rPr lang="en-GB" sz="800" dirty="0" err="1" smtClean="0">
                <a:solidFill>
                  <a:srgbClr val="000000"/>
                </a:solidFill>
                <a:latin typeface="Arial" pitchFamily="34" charset="0"/>
                <a:ea typeface="Gulim" pitchFamily="34" charset="-127"/>
              </a:rPr>
              <a:t>deberes</a:t>
            </a:r>
            <a:r>
              <a:rPr lang="en-GB" sz="800" dirty="0" smtClean="0">
                <a:solidFill>
                  <a:srgbClr val="000000"/>
                </a:solidFill>
                <a:latin typeface="Arial" pitchFamily="34" charset="0"/>
                <a:ea typeface="Gulim" pitchFamily="34" charset="-127"/>
              </a:rPr>
              <a:t>.</a:t>
            </a:r>
          </a:p>
          <a:p>
            <a:pPr>
              <a:lnSpc>
                <a:spcPct val="80000"/>
              </a:lnSpc>
            </a:pPr>
            <a:r>
              <a:rPr lang="en-GB" sz="800" dirty="0" smtClean="0">
                <a:solidFill>
                  <a:srgbClr val="000000"/>
                </a:solidFill>
                <a:latin typeface="Arial" pitchFamily="34" charset="0"/>
                <a:ea typeface="Gulim" pitchFamily="34" charset="-127"/>
              </a:rPr>
              <a:t>Los </a:t>
            </a:r>
            <a:r>
              <a:rPr lang="en-GB" sz="800" dirty="0" err="1" smtClean="0">
                <a:solidFill>
                  <a:srgbClr val="000000"/>
                </a:solidFill>
                <a:latin typeface="Arial" pitchFamily="34" charset="0"/>
                <a:ea typeface="Gulim" pitchFamily="34" charset="-127"/>
              </a:rPr>
              <a:t>presentadores</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deben</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hacer</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hincapié</a:t>
            </a:r>
            <a:r>
              <a:rPr lang="en-GB" sz="800" dirty="0" smtClean="0">
                <a:solidFill>
                  <a:srgbClr val="000000"/>
                </a:solidFill>
                <a:latin typeface="Arial" pitchFamily="34" charset="0"/>
                <a:ea typeface="Gulim" pitchFamily="34" charset="-127"/>
              </a:rPr>
              <a:t> en </a:t>
            </a:r>
            <a:r>
              <a:rPr lang="en-GB" sz="800" dirty="0" err="1" smtClean="0">
                <a:solidFill>
                  <a:srgbClr val="000000"/>
                </a:solidFill>
                <a:latin typeface="Arial" pitchFamily="34" charset="0"/>
                <a:ea typeface="Gulim" pitchFamily="34" charset="-127"/>
              </a:rPr>
              <a:t>que</a:t>
            </a:r>
            <a:r>
              <a:rPr lang="en-GB" sz="800" dirty="0" smtClean="0">
                <a:solidFill>
                  <a:srgbClr val="000000"/>
                </a:solidFill>
                <a:latin typeface="Arial" pitchFamily="34" charset="0"/>
                <a:ea typeface="Gulim" pitchFamily="34" charset="-127"/>
              </a:rPr>
              <a:t> el "</a:t>
            </a:r>
            <a:r>
              <a:rPr lang="en-GB" sz="800" dirty="0" err="1" smtClean="0">
                <a:solidFill>
                  <a:srgbClr val="000000"/>
                </a:solidFill>
                <a:latin typeface="Arial" pitchFamily="34" charset="0"/>
                <a:ea typeface="Gulim" pitchFamily="34" charset="-127"/>
              </a:rPr>
              <a:t>quién</a:t>
            </a:r>
            <a:r>
              <a:rPr lang="en-GB" sz="800" dirty="0" smtClean="0">
                <a:solidFill>
                  <a:srgbClr val="000000"/>
                </a:solidFill>
                <a:latin typeface="Arial" pitchFamily="34" charset="0"/>
                <a:ea typeface="Gulim" pitchFamily="34" charset="-127"/>
              </a:rPr>
              <a:t>" en "</a:t>
            </a:r>
            <a:r>
              <a:rPr lang="en-GB" sz="800" dirty="0" err="1" smtClean="0">
                <a:solidFill>
                  <a:srgbClr val="000000"/>
                </a:solidFill>
                <a:latin typeface="Arial" pitchFamily="34" charset="0"/>
                <a:ea typeface="Gulim" pitchFamily="34" charset="-127"/>
              </a:rPr>
              <a:t>quién</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tiene</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que</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hacer</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algo</a:t>
            </a:r>
            <a:r>
              <a:rPr lang="en-GB" sz="800" dirty="0" smtClean="0">
                <a:solidFill>
                  <a:srgbClr val="000000"/>
                </a:solidFill>
                <a:latin typeface="Arial" pitchFamily="34" charset="0"/>
                <a:ea typeface="Gulim" pitchFamily="34" charset="-127"/>
              </a:rPr>
              <a:t> al </a:t>
            </a:r>
            <a:r>
              <a:rPr lang="en-GB" sz="800" dirty="0" err="1" smtClean="0">
                <a:solidFill>
                  <a:srgbClr val="000000"/>
                </a:solidFill>
                <a:latin typeface="Arial" pitchFamily="34" charset="0"/>
                <a:ea typeface="Gulim" pitchFamily="34" charset="-127"/>
              </a:rPr>
              <a:t>respecto</a:t>
            </a:r>
            <a:r>
              <a:rPr lang="en-GB" sz="800" dirty="0" smtClean="0">
                <a:solidFill>
                  <a:srgbClr val="000000"/>
                </a:solidFill>
                <a:latin typeface="Arial" pitchFamily="34" charset="0"/>
                <a:ea typeface="Gulim" pitchFamily="34" charset="-127"/>
              </a:rPr>
              <a:t>" </a:t>
            </a:r>
            <a:r>
              <a:rPr lang="en-GB" sz="800" dirty="0" err="1" smtClean="0">
                <a:solidFill>
                  <a:srgbClr val="000000"/>
                </a:solidFill>
                <a:latin typeface="Arial" pitchFamily="34" charset="0"/>
                <a:ea typeface="Gulim" pitchFamily="34" charset="-127"/>
              </a:rPr>
              <a:t>incluye</a:t>
            </a:r>
            <a:r>
              <a:rPr lang="en-GB" sz="800" dirty="0" smtClean="0">
                <a:solidFill>
                  <a:srgbClr val="000000"/>
                </a:solidFill>
                <a:latin typeface="Arial" pitchFamily="34" charset="0"/>
                <a:ea typeface="Gulim" pitchFamily="34" charset="-127"/>
                <a:cs typeface="Gulim" pitchFamily="34" charset="-127"/>
              </a:rPr>
              <a:t> </a:t>
            </a:r>
            <a:r>
              <a:rPr lang="en-GB" sz="800" u="sng" dirty="0" err="1" smtClean="0">
                <a:solidFill>
                  <a:srgbClr val="000000"/>
                </a:solidFill>
                <a:latin typeface="Arial" pitchFamily="34" charset="0"/>
                <a:ea typeface="Gulim" pitchFamily="34" charset="-127"/>
              </a:rPr>
              <a:t>tanto</a:t>
            </a:r>
            <a:r>
              <a:rPr lang="en-GB" sz="800" u="sng" dirty="0" smtClean="0">
                <a:solidFill>
                  <a:srgbClr val="000000"/>
                </a:solidFill>
                <a:latin typeface="Arial" pitchFamily="34" charset="0"/>
                <a:ea typeface="Gulim" pitchFamily="34" charset="-127"/>
              </a:rPr>
              <a:t> a los </a:t>
            </a:r>
            <a:r>
              <a:rPr lang="en-GB" sz="800" u="sng" dirty="0" err="1" smtClean="0">
                <a:solidFill>
                  <a:srgbClr val="000000"/>
                </a:solidFill>
                <a:latin typeface="Arial" pitchFamily="34" charset="0"/>
                <a:ea typeface="Gulim" pitchFamily="34" charset="-127"/>
              </a:rPr>
              <a:t>portadores</a:t>
            </a:r>
            <a:r>
              <a:rPr lang="en-GB" sz="800" u="sng" dirty="0" smtClean="0">
                <a:solidFill>
                  <a:srgbClr val="000000"/>
                </a:solidFill>
                <a:latin typeface="Arial" pitchFamily="34" charset="0"/>
                <a:ea typeface="Gulim" pitchFamily="34" charset="-127"/>
              </a:rPr>
              <a:t> de </a:t>
            </a:r>
            <a:r>
              <a:rPr lang="en-GB" sz="800" u="sng" dirty="0" err="1" smtClean="0">
                <a:solidFill>
                  <a:srgbClr val="000000"/>
                </a:solidFill>
                <a:latin typeface="Arial" pitchFamily="34" charset="0"/>
                <a:ea typeface="Gulim" pitchFamily="34" charset="-127"/>
              </a:rPr>
              <a:t>deberes</a:t>
            </a:r>
            <a:r>
              <a:rPr lang="en-GB" sz="800" u="sng" dirty="0" smtClean="0">
                <a:solidFill>
                  <a:srgbClr val="000000"/>
                </a:solidFill>
                <a:latin typeface="Arial" pitchFamily="34" charset="0"/>
                <a:ea typeface="Gulim" pitchFamily="34" charset="-127"/>
              </a:rPr>
              <a:t> </a:t>
            </a:r>
            <a:r>
              <a:rPr lang="en-GB" sz="800" u="sng" dirty="0" err="1" smtClean="0">
                <a:solidFill>
                  <a:srgbClr val="000000"/>
                </a:solidFill>
                <a:latin typeface="Arial" pitchFamily="34" charset="0"/>
                <a:ea typeface="Gulim" pitchFamily="34" charset="-127"/>
              </a:rPr>
              <a:t>como</a:t>
            </a:r>
            <a:r>
              <a:rPr lang="en-GB" sz="800" u="sng" dirty="0" smtClean="0">
                <a:solidFill>
                  <a:srgbClr val="000000"/>
                </a:solidFill>
                <a:latin typeface="Arial" pitchFamily="34" charset="0"/>
                <a:ea typeface="Gulim" pitchFamily="34" charset="-127"/>
              </a:rPr>
              <a:t> a los de </a:t>
            </a:r>
            <a:r>
              <a:rPr lang="en-GB" sz="800" u="sng" dirty="0" err="1" smtClean="0">
                <a:solidFill>
                  <a:srgbClr val="000000"/>
                </a:solidFill>
                <a:latin typeface="Arial" pitchFamily="34" charset="0"/>
                <a:ea typeface="Gulim" pitchFamily="34" charset="-127"/>
              </a:rPr>
              <a:t>derechos</a:t>
            </a:r>
            <a:r>
              <a:rPr lang="en-GB" sz="800" u="sng" dirty="0" smtClean="0">
                <a:solidFill>
                  <a:srgbClr val="000000"/>
                </a:solidFill>
                <a:latin typeface="Arial" pitchFamily="34" charset="0"/>
                <a:ea typeface="Gulim" pitchFamily="34" charset="-127"/>
              </a:rPr>
              <a:t>.</a:t>
            </a:r>
          </a:p>
          <a:p>
            <a:pPr>
              <a:lnSpc>
                <a:spcPct val="80000"/>
              </a:lnSpc>
            </a:pPr>
            <a:endParaRPr lang="en-GB" sz="800" u="sng" dirty="0" smtClean="0">
              <a:solidFill>
                <a:srgbClr val="000000"/>
              </a:solidFill>
              <a:latin typeface="Arial" pitchFamily="34" charset="0"/>
              <a:ea typeface="Gulim" pitchFamily="34" charset="-127"/>
            </a:endParaRPr>
          </a:p>
          <a:p>
            <a:pPr>
              <a:lnSpc>
                <a:spcPct val="80000"/>
              </a:lnSpc>
            </a:pPr>
            <a:r>
              <a:rPr lang="en-GB" sz="800" dirty="0" smtClean="0">
                <a:solidFill>
                  <a:srgbClr val="000000"/>
                </a:solidFill>
                <a:latin typeface="Arial" pitchFamily="34" charset="0"/>
                <a:ea typeface="Gulim" pitchFamily="34" charset="-127"/>
                <a:cs typeface="Gulim" pitchFamily="34" charset="-127"/>
                <a:sym typeface="Wingdings" pitchFamily="2" charset="2"/>
              </a:rPr>
              <a:t> </a:t>
            </a:r>
            <a:r>
              <a:rPr lang="en-GB" sz="800" u="sng" dirty="0" smtClean="0">
                <a:solidFill>
                  <a:srgbClr val="0000FF"/>
                </a:solidFill>
                <a:latin typeface="Arial" pitchFamily="34" charset="0"/>
                <a:ea typeface="Gulim" pitchFamily="34" charset="-127"/>
                <a:cs typeface="Gulim" pitchFamily="34" charset="-127"/>
              </a:rPr>
              <a:t>¿</a:t>
            </a:r>
            <a:r>
              <a:rPr lang="en-GB" sz="800" u="sng" dirty="0" err="1" smtClean="0">
                <a:solidFill>
                  <a:srgbClr val="0000FF"/>
                </a:solidFill>
                <a:latin typeface="Arial" pitchFamily="34" charset="0"/>
                <a:ea typeface="Gulim" pitchFamily="34" charset="-127"/>
                <a:cs typeface="Gulim" pitchFamily="34" charset="-127"/>
              </a:rPr>
              <a:t>Qué</a:t>
            </a:r>
            <a:r>
              <a:rPr lang="en-GB" sz="800" u="sng" dirty="0" smtClean="0">
                <a:solidFill>
                  <a:srgbClr val="0000FF"/>
                </a:solidFill>
                <a:latin typeface="Arial" pitchFamily="34" charset="0"/>
                <a:ea typeface="Gulim" pitchFamily="34" charset="-127"/>
                <a:cs typeface="Gulim" pitchFamily="34" charset="-127"/>
              </a:rPr>
              <a:t> </a:t>
            </a:r>
            <a:r>
              <a:rPr lang="en-GB" sz="800" u="sng" dirty="0" err="1" smtClean="0">
                <a:solidFill>
                  <a:srgbClr val="0000FF"/>
                </a:solidFill>
                <a:latin typeface="Arial" pitchFamily="34" charset="0"/>
                <a:ea typeface="Gulim" pitchFamily="34" charset="-127"/>
                <a:cs typeface="Gulim" pitchFamily="34" charset="-127"/>
              </a:rPr>
              <a:t>es</a:t>
            </a:r>
            <a:r>
              <a:rPr lang="en-GB" sz="800" u="sng" dirty="0" smtClean="0">
                <a:solidFill>
                  <a:srgbClr val="0000FF"/>
                </a:solidFill>
                <a:latin typeface="Arial" pitchFamily="34" charset="0"/>
                <a:ea typeface="Gulim" pitchFamily="34" charset="-127"/>
                <a:cs typeface="Gulim" pitchFamily="34" charset="-127"/>
              </a:rPr>
              <a:t> lo </a:t>
            </a:r>
            <a:r>
              <a:rPr lang="en-GB" sz="800" u="sng" dirty="0" err="1" smtClean="0">
                <a:solidFill>
                  <a:srgbClr val="0000FF"/>
                </a:solidFill>
                <a:latin typeface="Arial" pitchFamily="34" charset="0"/>
                <a:ea typeface="Gulim" pitchFamily="34" charset="-127"/>
                <a:cs typeface="Gulim" pitchFamily="34" charset="-127"/>
              </a:rPr>
              <a:t>que</a:t>
            </a:r>
            <a:r>
              <a:rPr lang="en-GB" sz="800" u="sng" dirty="0" smtClean="0">
                <a:solidFill>
                  <a:srgbClr val="0000FF"/>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necesitan</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para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actuar</a:t>
            </a:r>
            <a:r>
              <a:rPr lang="en-GB" sz="800" dirty="0" smtClean="0">
                <a:solidFill>
                  <a:srgbClr val="000000"/>
                </a:solidFill>
                <a:latin typeface="Arial" pitchFamily="34" charset="0"/>
                <a:ea typeface="Gulim" pitchFamily="34" charset="-127"/>
                <a:cs typeface="Gulim" pitchFamily="34" charset="-127"/>
              </a:rPr>
              <a:t>?</a:t>
            </a:r>
          </a:p>
          <a:p>
            <a:pPr>
              <a:lnSpc>
                <a:spcPct val="80000"/>
              </a:lnSpc>
            </a:pPr>
            <a:r>
              <a:rPr lang="en-GB" sz="800" dirty="0" smtClean="0">
                <a:solidFill>
                  <a:srgbClr val="000000"/>
                </a:solidFill>
                <a:latin typeface="Arial" pitchFamily="34" charset="0"/>
                <a:ea typeface="Gulim" pitchFamily="34" charset="-127"/>
                <a:cs typeface="Gulim" pitchFamily="34" charset="-127"/>
              </a:rPr>
              <a:t>El "</a:t>
            </a:r>
            <a:r>
              <a:rPr lang="en-GB" sz="800" dirty="0" err="1" smtClean="0">
                <a:solidFill>
                  <a:srgbClr val="000000"/>
                </a:solidFill>
                <a:latin typeface="Arial" pitchFamily="34" charset="0"/>
                <a:ea typeface="Gulim" pitchFamily="34" charset="-127"/>
                <a:cs typeface="Gulim" pitchFamily="34" charset="-127"/>
              </a:rPr>
              <a:t>ellos</a:t>
            </a:r>
            <a:r>
              <a:rPr lang="en-GB" sz="800" dirty="0" smtClean="0">
                <a:solidFill>
                  <a:srgbClr val="000000"/>
                </a:solidFill>
                <a:latin typeface="Arial" pitchFamily="34" charset="0"/>
                <a:ea typeface="Gulim" pitchFamily="34" charset="-127"/>
                <a:cs typeface="Gulim" pitchFamily="34" charset="-127"/>
              </a:rPr>
              <a:t>" en la </a:t>
            </a:r>
            <a:r>
              <a:rPr lang="en-GB" sz="800" dirty="0" err="1" smtClean="0">
                <a:solidFill>
                  <a:srgbClr val="000000"/>
                </a:solidFill>
                <a:latin typeface="Arial" pitchFamily="34" charset="0"/>
                <a:ea typeface="Gulim" pitchFamily="34" charset="-127"/>
                <a:cs typeface="Gulim" pitchFamily="34" charset="-127"/>
              </a:rPr>
              <a:t>última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pregunta</a:t>
            </a:r>
            <a:r>
              <a:rPr lang="en-GB" sz="800" dirty="0" smtClean="0">
                <a:solidFill>
                  <a:srgbClr val="000000"/>
                </a:solidFill>
                <a:latin typeface="Arial" pitchFamily="34" charset="0"/>
                <a:ea typeface="Gulim" pitchFamily="34" charset="-127"/>
                <a:cs typeface="Gulim" pitchFamily="34" charset="-127"/>
              </a:rPr>
              <a:t> se </a:t>
            </a:r>
            <a:r>
              <a:rPr lang="en-GB" sz="800" dirty="0" err="1" smtClean="0">
                <a:solidFill>
                  <a:srgbClr val="000000"/>
                </a:solidFill>
                <a:latin typeface="Arial" pitchFamily="34" charset="0"/>
                <a:ea typeface="Gulim" pitchFamily="34" charset="-127"/>
                <a:cs typeface="Gulim" pitchFamily="34" charset="-127"/>
              </a:rPr>
              <a:t>refiere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tanto</a:t>
            </a:r>
            <a:r>
              <a:rPr lang="en-GB" sz="800" dirty="0" smtClean="0">
                <a:solidFill>
                  <a:srgbClr val="000000"/>
                </a:solidFill>
                <a:latin typeface="Arial" pitchFamily="34" charset="0"/>
                <a:ea typeface="Gulim" pitchFamily="34" charset="-127"/>
                <a:cs typeface="Gulim" pitchFamily="34" charset="-127"/>
              </a:rPr>
              <a:t> a los </a:t>
            </a:r>
            <a:r>
              <a:rPr lang="en-GB" sz="800" dirty="0" err="1" smtClean="0">
                <a:solidFill>
                  <a:srgbClr val="000000"/>
                </a:solidFill>
                <a:latin typeface="Arial" pitchFamily="34" charset="0"/>
                <a:ea typeface="Gulim" pitchFamily="34" charset="-127"/>
                <a:cs typeface="Gulim" pitchFamily="34" charset="-127"/>
              </a:rPr>
              <a:t>titulares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derechos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portadores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deberes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ayuda</a:t>
            </a:r>
            <a:r>
              <a:rPr lang="en-GB" sz="800" dirty="0" smtClean="0">
                <a:solidFill>
                  <a:srgbClr val="000000"/>
                </a:solidFill>
                <a:latin typeface="Arial" pitchFamily="34" charset="0"/>
                <a:ea typeface="Gulim" pitchFamily="34" charset="-127"/>
                <a:cs typeface="Gulim" pitchFamily="34" charset="-127"/>
              </a:rPr>
              <a:t> a </a:t>
            </a:r>
            <a:r>
              <a:rPr lang="en-GB" sz="800" dirty="0" err="1" smtClean="0">
                <a:solidFill>
                  <a:srgbClr val="000000"/>
                </a:solidFill>
                <a:latin typeface="Arial" pitchFamily="34" charset="0"/>
                <a:ea typeface="Gulim" pitchFamily="34" charset="-127"/>
                <a:cs typeface="Gulim" pitchFamily="34" charset="-127"/>
              </a:rPr>
              <a:t>identificar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las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deficiencias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críticas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capacidad</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que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impiden</a:t>
            </a:r>
            <a:r>
              <a:rPr lang="en-GB" sz="800" dirty="0" smtClean="0">
                <a:solidFill>
                  <a:srgbClr val="000000"/>
                </a:solidFill>
                <a:latin typeface="Arial" pitchFamily="34" charset="0"/>
                <a:ea typeface="Gulim" pitchFamily="34" charset="-127"/>
                <a:cs typeface="Gulim" pitchFamily="34" charset="-127"/>
              </a:rPr>
              <a:t> la </a:t>
            </a:r>
            <a:r>
              <a:rPr lang="en-GB" sz="800" dirty="0" err="1" smtClean="0">
                <a:solidFill>
                  <a:srgbClr val="000000"/>
                </a:solidFill>
                <a:latin typeface="Arial" pitchFamily="34" charset="0"/>
                <a:ea typeface="Gulim" pitchFamily="34" charset="-127"/>
                <a:cs typeface="Gulim" pitchFamily="34" charset="-127"/>
              </a:rPr>
              <a:t>acción</a:t>
            </a:r>
            <a:r>
              <a:rPr lang="en-GB" sz="800" dirty="0" smtClean="0">
                <a:solidFill>
                  <a:srgbClr val="000000"/>
                </a:solidFill>
                <a:latin typeface="Arial" pitchFamily="34" charset="0"/>
                <a:ea typeface="Gulim" pitchFamily="34" charset="-127"/>
                <a:cs typeface="Gulim" pitchFamily="34" charset="-127"/>
              </a:rPr>
              <a:t>. </a:t>
            </a:r>
          </a:p>
          <a:p>
            <a:pPr>
              <a:lnSpc>
                <a:spcPct val="80000"/>
              </a:lnSpc>
            </a:pPr>
            <a:r>
              <a:rPr lang="en-GB" sz="800" dirty="0" smtClean="0">
                <a:solidFill>
                  <a:srgbClr val="000000"/>
                </a:solidFill>
                <a:latin typeface="Arial" pitchFamily="34" charset="0"/>
                <a:ea typeface="Gulim" pitchFamily="34" charset="-127"/>
                <a:cs typeface="Gulim" pitchFamily="34" charset="-127"/>
              </a:rPr>
              <a:t>A los </a:t>
            </a:r>
            <a:r>
              <a:rPr lang="en-GB" sz="800" dirty="0" err="1" smtClean="0">
                <a:solidFill>
                  <a:srgbClr val="000000"/>
                </a:solidFill>
                <a:latin typeface="Arial" pitchFamily="34" charset="0"/>
                <a:ea typeface="Gulim" pitchFamily="34" charset="-127"/>
                <a:cs typeface="Gulim" pitchFamily="34" charset="-127"/>
              </a:rPr>
              <a:t>niveles</a:t>
            </a:r>
            <a:r>
              <a:rPr lang="en-GB" sz="800" dirty="0" smtClean="0">
                <a:solidFill>
                  <a:srgbClr val="000000"/>
                </a:solidFill>
                <a:latin typeface="Arial" pitchFamily="34" charset="0"/>
                <a:ea typeface="Gulim" pitchFamily="34" charset="-127"/>
                <a:cs typeface="Gulim" pitchFamily="34" charset="-127"/>
              </a:rPr>
              <a:t> de base y de </a:t>
            </a:r>
            <a:r>
              <a:rPr lang="en-GB" sz="800" dirty="0" err="1" smtClean="0">
                <a:solidFill>
                  <a:srgbClr val="000000"/>
                </a:solidFill>
                <a:latin typeface="Arial" pitchFamily="34" charset="0"/>
                <a:ea typeface="Gulim" pitchFamily="34" charset="-127"/>
                <a:cs typeface="Gulim" pitchFamily="34" charset="-127"/>
              </a:rPr>
              <a:t>raíz</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estas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deficiencias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capacidad</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casi</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siempre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implican</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deficiencias</a:t>
            </a:r>
            <a:r>
              <a:rPr lang="en-GB" sz="800" dirty="0" smtClean="0">
                <a:solidFill>
                  <a:srgbClr val="000000"/>
                </a:solidFill>
                <a:latin typeface="Arial" pitchFamily="34" charset="0"/>
                <a:ea typeface="Gulim" pitchFamily="34" charset="-127"/>
                <a:cs typeface="Gulim" pitchFamily="34" charset="-127"/>
              </a:rPr>
              <a:t> en </a:t>
            </a:r>
            <a:r>
              <a:rPr lang="en-GB" sz="800" dirty="0" err="1" smtClean="0">
                <a:solidFill>
                  <a:srgbClr val="000000"/>
                </a:solidFill>
                <a:latin typeface="Arial" pitchFamily="34" charset="0"/>
                <a:ea typeface="Gulim" pitchFamily="34" charset="-127"/>
                <a:cs typeface="Gulim" pitchFamily="34" charset="-127"/>
              </a:rPr>
              <a:t>marcos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legales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institucionales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políticos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financieros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presupuesto</a:t>
            </a:r>
            <a:r>
              <a:rPr lang="en-GB" sz="800" dirty="0" smtClean="0">
                <a:solidFill>
                  <a:srgbClr val="000000"/>
                </a:solidFill>
                <a:latin typeface="Arial" pitchFamily="34" charset="0"/>
                <a:ea typeface="Gulim" pitchFamily="34" charset="-127"/>
                <a:cs typeface="Gulim" pitchFamily="34" charset="-127"/>
              </a:rPr>
              <a:t>). La </a:t>
            </a:r>
            <a:r>
              <a:rPr lang="en-GB" sz="800" dirty="0" err="1" smtClean="0">
                <a:solidFill>
                  <a:srgbClr val="000000"/>
                </a:solidFill>
                <a:latin typeface="Arial" pitchFamily="34" charset="0"/>
                <a:ea typeface="Gulim" pitchFamily="34" charset="-127"/>
                <a:cs typeface="Gulim" pitchFamily="34" charset="-127"/>
              </a:rPr>
              <a:t>acción</a:t>
            </a:r>
            <a:r>
              <a:rPr lang="en-GB" sz="800" dirty="0" smtClean="0">
                <a:solidFill>
                  <a:srgbClr val="000000"/>
                </a:solidFill>
                <a:latin typeface="Arial" pitchFamily="34" charset="0"/>
                <a:ea typeface="Gulim" pitchFamily="34" charset="-127"/>
                <a:cs typeface="Gulim" pitchFamily="34" charset="-127"/>
              </a:rPr>
              <a:t> en el </a:t>
            </a:r>
            <a:r>
              <a:rPr lang="en-GB" sz="800" dirty="0" err="1" smtClean="0">
                <a:solidFill>
                  <a:srgbClr val="000000"/>
                </a:solidFill>
                <a:latin typeface="Arial" pitchFamily="34" charset="0"/>
                <a:ea typeface="Gulim" pitchFamily="34" charset="-127"/>
                <a:cs typeface="Gulim" pitchFamily="34" charset="-127"/>
              </a:rPr>
              <a:t>entorno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político</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económico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puede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ser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esencial</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para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potenciar</a:t>
            </a:r>
            <a:r>
              <a:rPr lang="en-GB" sz="800" dirty="0" smtClean="0">
                <a:solidFill>
                  <a:srgbClr val="000000"/>
                </a:solidFill>
                <a:latin typeface="Arial" pitchFamily="34" charset="0"/>
                <a:ea typeface="Gulim" pitchFamily="34" charset="-127"/>
                <a:cs typeface="Gulim" pitchFamily="34" charset="-127"/>
              </a:rPr>
              <a:t> los </a:t>
            </a:r>
            <a:r>
              <a:rPr lang="en-GB" sz="800" dirty="0" err="1" smtClean="0">
                <a:solidFill>
                  <a:srgbClr val="000000"/>
                </a:solidFill>
                <a:latin typeface="Arial" pitchFamily="34" charset="0"/>
                <a:ea typeface="Gulim" pitchFamily="34" charset="-127"/>
                <a:cs typeface="Gulim" pitchFamily="34" charset="-127"/>
              </a:rPr>
              <a:t>titulares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derechos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desarrollar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las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capacidades</a:t>
            </a:r>
            <a:r>
              <a:rPr lang="en-GB" sz="800" dirty="0" smtClean="0">
                <a:solidFill>
                  <a:srgbClr val="000000"/>
                </a:solidFill>
                <a:latin typeface="Arial" pitchFamily="34" charset="0"/>
                <a:ea typeface="Gulim" pitchFamily="34" charset="-127"/>
                <a:cs typeface="Gulim" pitchFamily="34" charset="-127"/>
              </a:rPr>
              <a:t> de los </a:t>
            </a:r>
            <a:r>
              <a:rPr lang="en-GB" sz="800" dirty="0" err="1" smtClean="0">
                <a:solidFill>
                  <a:srgbClr val="000000"/>
                </a:solidFill>
                <a:latin typeface="Arial" pitchFamily="34" charset="0"/>
                <a:ea typeface="Gulim" pitchFamily="34" charset="-127"/>
                <a:cs typeface="Gulim" pitchFamily="34" charset="-127"/>
              </a:rPr>
              <a:t>portadores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deberes</a:t>
            </a:r>
            <a:r>
              <a:rPr lang="en-GB" sz="800" dirty="0" smtClean="0">
                <a:solidFill>
                  <a:srgbClr val="000000"/>
                </a:solidFill>
                <a:latin typeface="Arial" pitchFamily="34" charset="0"/>
                <a:ea typeface="Gulim" pitchFamily="34" charset="-127"/>
                <a:cs typeface="Gulim" pitchFamily="34" charset="-127"/>
              </a:rPr>
              <a:t> .</a:t>
            </a:r>
          </a:p>
          <a:p>
            <a:pPr>
              <a:lnSpc>
                <a:spcPct val="80000"/>
              </a:lnSpc>
            </a:pPr>
            <a:r>
              <a:rPr lang="en-GB" sz="800" dirty="0" err="1" smtClean="0">
                <a:solidFill>
                  <a:srgbClr val="000000"/>
                </a:solidFill>
                <a:latin typeface="Arial" pitchFamily="34" charset="0"/>
                <a:ea typeface="Gulim" pitchFamily="34" charset="-127"/>
                <a:cs typeface="Gulim" pitchFamily="34" charset="-127"/>
              </a:rPr>
              <a:t>Es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necesario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utilizar</a:t>
            </a:r>
            <a:r>
              <a:rPr lang="en-GB" sz="800" dirty="0" smtClean="0">
                <a:solidFill>
                  <a:srgbClr val="000000"/>
                </a:solidFill>
                <a:latin typeface="Arial" pitchFamily="34" charset="0"/>
                <a:ea typeface="Gulim" pitchFamily="34" charset="-127"/>
                <a:cs typeface="Gulim" pitchFamily="34" charset="-127"/>
              </a:rPr>
              <a:t> un </a:t>
            </a:r>
            <a:r>
              <a:rPr lang="en-GB" sz="800" dirty="0" err="1" smtClean="0">
                <a:solidFill>
                  <a:srgbClr val="000000"/>
                </a:solidFill>
                <a:latin typeface="Arial" pitchFamily="34" charset="0"/>
                <a:ea typeface="Gulim" pitchFamily="34" charset="-127"/>
                <a:cs typeface="Gulim" pitchFamily="34" charset="-127"/>
              </a:rPr>
              <a:t>análisis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causalidad</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basado</a:t>
            </a:r>
            <a:r>
              <a:rPr lang="en-GB" sz="800" dirty="0" smtClean="0">
                <a:solidFill>
                  <a:srgbClr val="000000"/>
                </a:solidFill>
                <a:latin typeface="Arial" pitchFamily="34" charset="0"/>
                <a:ea typeface="Gulim" pitchFamily="34" charset="-127"/>
                <a:cs typeface="Gulim" pitchFamily="34" charset="-127"/>
              </a:rPr>
              <a:t> en los </a:t>
            </a:r>
            <a:r>
              <a:rPr lang="en-GB" sz="800" dirty="0" err="1" smtClean="0">
                <a:solidFill>
                  <a:srgbClr val="000000"/>
                </a:solidFill>
                <a:latin typeface="Arial" pitchFamily="34" charset="0"/>
                <a:ea typeface="Gulim" pitchFamily="34" charset="-127"/>
                <a:cs typeface="Gulim" pitchFamily="34" charset="-127"/>
              </a:rPr>
              <a:t>derechos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para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fortalecer</a:t>
            </a:r>
            <a:r>
              <a:rPr lang="en-GB" sz="800" dirty="0" smtClean="0">
                <a:solidFill>
                  <a:srgbClr val="000000"/>
                </a:solidFill>
                <a:latin typeface="Arial" pitchFamily="34" charset="0"/>
                <a:ea typeface="Gulim" pitchFamily="34" charset="-127"/>
                <a:cs typeface="Gulim" pitchFamily="34" charset="-127"/>
              </a:rPr>
              <a:t> el </a:t>
            </a:r>
            <a:r>
              <a:rPr lang="en-GB" sz="800" dirty="0" err="1" smtClean="0">
                <a:solidFill>
                  <a:srgbClr val="000000"/>
                </a:solidFill>
                <a:latin typeface="Arial" pitchFamily="34" charset="0"/>
                <a:ea typeface="Gulim" pitchFamily="34" charset="-127"/>
                <a:cs typeface="Gulim" pitchFamily="34" charset="-127"/>
              </a:rPr>
              <a:t>análisis</a:t>
            </a:r>
            <a:r>
              <a:rPr lang="en-GB" sz="800" dirty="0" smtClean="0">
                <a:solidFill>
                  <a:srgbClr val="000000"/>
                </a:solidFill>
                <a:latin typeface="Arial" pitchFamily="34" charset="0"/>
                <a:ea typeface="Gulim" pitchFamily="34" charset="-127"/>
                <a:cs typeface="Gulim" pitchFamily="34" charset="-127"/>
              </a:rPr>
              <a:t> en </a:t>
            </a:r>
            <a:r>
              <a:rPr lang="en-GB" sz="800" dirty="0" err="1" smtClean="0">
                <a:solidFill>
                  <a:srgbClr val="000000"/>
                </a:solidFill>
                <a:latin typeface="Arial" pitchFamily="34" charset="0"/>
                <a:ea typeface="Gulim" pitchFamily="34" charset="-127"/>
                <a:cs typeface="Gulim" pitchFamily="34" charset="-127"/>
              </a:rPr>
              <a:t>curso</a:t>
            </a:r>
            <a:r>
              <a:rPr lang="en-GB" sz="800" dirty="0" smtClean="0">
                <a:solidFill>
                  <a:srgbClr val="000000"/>
                </a:solidFill>
                <a:latin typeface="Arial" pitchFamily="34" charset="0"/>
                <a:ea typeface="Gulim" pitchFamily="34" charset="-127"/>
                <a:cs typeface="Gulim" pitchFamily="34" charset="-127"/>
              </a:rPr>
              <a:t> o </a:t>
            </a:r>
            <a:r>
              <a:rPr lang="en-GB" sz="800" dirty="0" err="1" smtClean="0">
                <a:solidFill>
                  <a:srgbClr val="000000"/>
                </a:solidFill>
                <a:latin typeface="Arial" pitchFamily="34" charset="0"/>
                <a:ea typeface="Gulim" pitchFamily="34" charset="-127"/>
                <a:cs typeface="Gulim" pitchFamily="34" charset="-127"/>
              </a:rPr>
              <a:t>previsto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por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países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para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atraer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cierta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influencia</a:t>
            </a:r>
            <a:r>
              <a:rPr lang="en-GB" sz="800" dirty="0" smtClean="0">
                <a:solidFill>
                  <a:srgbClr val="000000"/>
                </a:solidFill>
                <a:latin typeface="Arial" pitchFamily="34" charset="0"/>
                <a:ea typeface="Gulim" pitchFamily="34" charset="-127"/>
                <a:cs typeface="Gulim" pitchFamily="34" charset="-127"/>
              </a:rPr>
              <a:t> a la </a:t>
            </a:r>
            <a:r>
              <a:rPr lang="en-GB" sz="800" dirty="0" err="1" smtClean="0">
                <a:solidFill>
                  <a:srgbClr val="000000"/>
                </a:solidFill>
                <a:latin typeface="Arial" pitchFamily="34" charset="0"/>
                <a:ea typeface="Gulim" pitchFamily="34" charset="-127"/>
                <a:cs typeface="Gulim" pitchFamily="34" charset="-127"/>
              </a:rPr>
              <a:t>preparación</a:t>
            </a:r>
            <a:r>
              <a:rPr lang="en-GB" sz="800" dirty="0" smtClean="0">
                <a:solidFill>
                  <a:srgbClr val="000000"/>
                </a:solidFill>
                <a:latin typeface="Arial" pitchFamily="34" charset="0"/>
                <a:ea typeface="Gulim" pitchFamily="34" charset="-127"/>
                <a:cs typeface="Gulim" pitchFamily="34" charset="-127"/>
              </a:rPr>
              <a:t> o </a:t>
            </a:r>
            <a:r>
              <a:rPr lang="en-GB" sz="800" dirty="0" err="1" smtClean="0">
                <a:solidFill>
                  <a:srgbClr val="000000"/>
                </a:solidFill>
                <a:latin typeface="Arial" pitchFamily="34" charset="0"/>
                <a:ea typeface="Gulim" pitchFamily="34" charset="-127"/>
                <a:cs typeface="Gulim" pitchFamily="34" charset="-127"/>
              </a:rPr>
              <a:t>revisión</a:t>
            </a:r>
            <a:r>
              <a:rPr lang="en-GB" sz="800" dirty="0" smtClean="0">
                <a:solidFill>
                  <a:srgbClr val="000000"/>
                </a:solidFill>
                <a:latin typeface="Arial" pitchFamily="34" charset="0"/>
                <a:ea typeface="Gulim" pitchFamily="34" charset="-127"/>
                <a:cs typeface="Gulim" pitchFamily="34" charset="-127"/>
              </a:rPr>
              <a:t> de los planes </a:t>
            </a:r>
            <a:r>
              <a:rPr lang="en-GB" sz="800" dirty="0" err="1" smtClean="0">
                <a:solidFill>
                  <a:srgbClr val="000000"/>
                </a:solidFill>
                <a:latin typeface="Arial" pitchFamily="34" charset="0"/>
                <a:ea typeface="Gulim" pitchFamily="34" charset="-127"/>
                <a:cs typeface="Gulim" pitchFamily="34" charset="-127"/>
              </a:rPr>
              <a:t>nacionales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desarrollo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incluidos</a:t>
            </a:r>
            <a:r>
              <a:rPr lang="en-GB" sz="800" dirty="0" smtClean="0">
                <a:solidFill>
                  <a:srgbClr val="000000"/>
                </a:solidFill>
                <a:latin typeface="Arial" pitchFamily="34" charset="0"/>
                <a:ea typeface="Gulim" pitchFamily="34" charset="-127"/>
                <a:cs typeface="Gulim" pitchFamily="34" charset="-127"/>
              </a:rPr>
              <a:t> los DERLP.</a:t>
            </a:r>
          </a:p>
          <a:p>
            <a:pPr>
              <a:lnSpc>
                <a:spcPct val="80000"/>
              </a:lnSpc>
            </a:pPr>
            <a:r>
              <a:rPr lang="en-GB" sz="800" dirty="0" err="1" smtClean="0">
                <a:solidFill>
                  <a:srgbClr val="000000"/>
                </a:solidFill>
                <a:latin typeface="Arial" pitchFamily="34" charset="0"/>
                <a:ea typeface="Gulim" pitchFamily="34" charset="-127"/>
                <a:cs typeface="Gulim" pitchFamily="34" charset="-127"/>
              </a:rPr>
              <a:t>Una</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fuente</a:t>
            </a:r>
            <a:r>
              <a:rPr lang="en-GB" sz="800" dirty="0" smtClean="0">
                <a:solidFill>
                  <a:srgbClr val="000000"/>
                </a:solidFill>
                <a:latin typeface="Arial" pitchFamily="34" charset="0"/>
                <a:ea typeface="Gulim" pitchFamily="34" charset="-127"/>
                <a:cs typeface="Gulim" pitchFamily="34" charset="-127"/>
              </a:rPr>
              <a:t> clave de </a:t>
            </a:r>
            <a:r>
              <a:rPr lang="en-GB" sz="800" dirty="0" err="1" smtClean="0">
                <a:solidFill>
                  <a:srgbClr val="000000"/>
                </a:solidFill>
                <a:latin typeface="Arial" pitchFamily="34" charset="0"/>
                <a:ea typeface="Gulim" pitchFamily="34" charset="-127"/>
                <a:cs typeface="Gulim" pitchFamily="34" charset="-127"/>
              </a:rPr>
              <a:t>información</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que</a:t>
            </a:r>
            <a:r>
              <a:rPr lang="en-GB" sz="800" dirty="0" smtClean="0">
                <a:solidFill>
                  <a:srgbClr val="000000"/>
                </a:solidFill>
                <a:latin typeface="Arial" pitchFamily="34" charset="0"/>
                <a:ea typeface="Gulim" pitchFamily="34" charset="-127"/>
                <a:cs typeface="Gulim" pitchFamily="34" charset="-127"/>
              </a:rPr>
              <a:t> hay </a:t>
            </a:r>
            <a:r>
              <a:rPr lang="en-GB" sz="800" dirty="0" err="1" smtClean="0">
                <a:solidFill>
                  <a:srgbClr val="000000"/>
                </a:solidFill>
                <a:latin typeface="Arial" pitchFamily="34" charset="0"/>
                <a:ea typeface="Gulim" pitchFamily="34" charset="-127"/>
                <a:cs typeface="Gulim" pitchFamily="34" charset="-127"/>
              </a:rPr>
              <a:t>que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utilizar</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durante</a:t>
            </a:r>
            <a:r>
              <a:rPr lang="en-GB" sz="800" dirty="0" smtClean="0">
                <a:solidFill>
                  <a:srgbClr val="000000"/>
                </a:solidFill>
                <a:latin typeface="Arial" pitchFamily="34" charset="0"/>
                <a:ea typeface="Gulim" pitchFamily="34" charset="-127"/>
                <a:cs typeface="Gulim" pitchFamily="34" charset="-127"/>
              </a:rPr>
              <a:t> el </a:t>
            </a:r>
            <a:r>
              <a:rPr lang="en-GB" sz="800" dirty="0" err="1" smtClean="0">
                <a:solidFill>
                  <a:srgbClr val="000000"/>
                </a:solidFill>
                <a:latin typeface="Arial" pitchFamily="34" charset="0"/>
                <a:ea typeface="Gulim" pitchFamily="34" charset="-127"/>
                <a:cs typeface="Gulim" pitchFamily="34" charset="-127"/>
              </a:rPr>
              <a:t>análisis</a:t>
            </a:r>
            <a:r>
              <a:rPr lang="en-GB" sz="800" dirty="0" smtClean="0">
                <a:solidFill>
                  <a:srgbClr val="000000"/>
                </a:solidFill>
                <a:latin typeface="Arial" pitchFamily="34" charset="0"/>
                <a:ea typeface="Gulim" pitchFamily="34" charset="-127"/>
                <a:cs typeface="Gulim" pitchFamily="34" charset="-127"/>
              </a:rPr>
              <a:t> son los </a:t>
            </a:r>
            <a:r>
              <a:rPr lang="en-GB" sz="800" dirty="0" err="1" smtClean="0">
                <a:solidFill>
                  <a:srgbClr val="000000"/>
                </a:solidFill>
                <a:latin typeface="Arial" pitchFamily="34" charset="0"/>
                <a:ea typeface="Gulim" pitchFamily="34" charset="-127"/>
                <a:cs typeface="Gulim" pitchFamily="34" charset="-127"/>
              </a:rPr>
              <a:t>informes</a:t>
            </a:r>
            <a:r>
              <a:rPr lang="en-GB" sz="800" dirty="0" smtClean="0">
                <a:solidFill>
                  <a:srgbClr val="000000"/>
                </a:solidFill>
                <a:latin typeface="Arial" pitchFamily="34" charset="0"/>
                <a:ea typeface="Gulim" pitchFamily="34" charset="-127"/>
                <a:cs typeface="Gulim" pitchFamily="34" charset="-127"/>
              </a:rPr>
              <a:t> de los </a:t>
            </a:r>
            <a:r>
              <a:rPr lang="en-GB" sz="800" dirty="0" err="1" smtClean="0">
                <a:solidFill>
                  <a:srgbClr val="000000"/>
                </a:solidFill>
                <a:latin typeface="Arial" pitchFamily="34" charset="0"/>
                <a:ea typeface="Gulim" pitchFamily="34" charset="-127"/>
                <a:cs typeface="Gulim" pitchFamily="34" charset="-127"/>
              </a:rPr>
              <a:t>mecanismos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internacionales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regionales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nacionales</a:t>
            </a:r>
            <a:r>
              <a:rPr lang="en-GB" sz="800" dirty="0" smtClean="0">
                <a:solidFill>
                  <a:srgbClr val="000000"/>
                </a:solidFill>
                <a:latin typeface="Arial" pitchFamily="34" charset="0"/>
                <a:ea typeface="Gulim" pitchFamily="34" charset="-127"/>
                <a:cs typeface="Gulim" pitchFamily="34" charset="-127"/>
              </a:rPr>
              <a:t> de </a:t>
            </a:r>
            <a:r>
              <a:rPr lang="en-GB" sz="800" dirty="0" err="1" smtClean="0">
                <a:solidFill>
                  <a:srgbClr val="000000"/>
                </a:solidFill>
                <a:latin typeface="Arial" pitchFamily="34" charset="0"/>
                <a:ea typeface="Gulim" pitchFamily="34" charset="-127"/>
                <a:cs typeface="Gulim" pitchFamily="34" charset="-127"/>
              </a:rPr>
              <a:t>derechos</a:t>
            </a:r>
            <a:r>
              <a:rPr lang="en-GB" sz="800" dirty="0" smtClean="0">
                <a:solidFill>
                  <a:srgbClr val="000000"/>
                </a:solidFill>
                <a:latin typeface="Arial" pitchFamily="34" charset="0"/>
                <a:ea typeface="Gulim" pitchFamily="34" charset="-127"/>
                <a:cs typeface="Gulim" pitchFamily="34" charset="-127"/>
              </a:rPr>
              <a:t>. </a:t>
            </a:r>
          </a:p>
          <a:p>
            <a:pPr>
              <a:lnSpc>
                <a:spcPct val="80000"/>
              </a:lnSpc>
            </a:pPr>
            <a:endParaRPr lang="en-GB" sz="800" dirty="0" smtClean="0">
              <a:solidFill>
                <a:srgbClr val="000000"/>
              </a:solidFill>
              <a:latin typeface="Arial" pitchFamily="34" charset="0"/>
              <a:ea typeface="Gulim" pitchFamily="34" charset="-127"/>
              <a:cs typeface="Gulim" pitchFamily="34" charset="-127"/>
            </a:endParaRPr>
          </a:p>
          <a:p>
            <a:pPr>
              <a:lnSpc>
                <a:spcPct val="80000"/>
              </a:lnSpc>
            </a:pPr>
            <a:r>
              <a:rPr lang="en-GB" sz="800" dirty="0" err="1" smtClean="0">
                <a:solidFill>
                  <a:srgbClr val="000000"/>
                </a:solidFill>
                <a:latin typeface="Arial" pitchFamily="34" charset="0"/>
                <a:ea typeface="Gulim" pitchFamily="34" charset="-127"/>
                <a:cs typeface="Gulim" pitchFamily="34" charset="-127"/>
              </a:rPr>
              <a:t>Recuerde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que</a:t>
            </a:r>
            <a:r>
              <a:rPr lang="en-GB" sz="800" dirty="0" smtClean="0">
                <a:solidFill>
                  <a:srgbClr val="000000"/>
                </a:solidFill>
                <a:latin typeface="Arial" pitchFamily="34" charset="0"/>
                <a:ea typeface="Gulim" pitchFamily="34" charset="-127"/>
                <a:cs typeface="Gulim" pitchFamily="34" charset="-127"/>
              </a:rPr>
              <a:t> un </a:t>
            </a:r>
            <a:r>
              <a:rPr lang="en-GB" sz="800" dirty="0" err="1" smtClean="0">
                <a:solidFill>
                  <a:srgbClr val="000000"/>
                </a:solidFill>
                <a:latin typeface="Arial" pitchFamily="34" charset="0"/>
                <a:ea typeface="Gulim" pitchFamily="34" charset="-127"/>
                <a:cs typeface="Gulim" pitchFamily="34" charset="-127"/>
              </a:rPr>
              <a:t>mensajes</a:t>
            </a:r>
            <a:r>
              <a:rPr lang="en-GB" sz="800" dirty="0" smtClean="0">
                <a:solidFill>
                  <a:srgbClr val="000000"/>
                </a:solidFill>
                <a:latin typeface="Arial" pitchFamily="34" charset="0"/>
                <a:ea typeface="Gulim" pitchFamily="34" charset="-127"/>
                <a:cs typeface="Gulim" pitchFamily="34" charset="-127"/>
              </a:rPr>
              <a:t> clave en un EBDH </a:t>
            </a:r>
            <a:r>
              <a:rPr lang="en-GB" sz="800" dirty="0" err="1" smtClean="0">
                <a:solidFill>
                  <a:srgbClr val="000000"/>
                </a:solidFill>
                <a:latin typeface="Arial" pitchFamily="34" charset="0"/>
                <a:ea typeface="Gulim" pitchFamily="34" charset="-127"/>
                <a:cs typeface="Gulim" pitchFamily="34" charset="-127"/>
              </a:rPr>
              <a:t>es</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que</a:t>
            </a:r>
            <a:r>
              <a:rPr lang="en-GB" sz="800" dirty="0" smtClean="0">
                <a:solidFill>
                  <a:srgbClr val="000000"/>
                </a:solidFill>
                <a:latin typeface="Arial" pitchFamily="34" charset="0"/>
                <a:ea typeface="Gulim" pitchFamily="34" charset="-127"/>
                <a:cs typeface="Gulim" pitchFamily="34" charset="-127"/>
              </a:rPr>
              <a:t> el </a:t>
            </a:r>
            <a:r>
              <a:rPr lang="en-GB" sz="800" dirty="0" err="1" smtClean="0">
                <a:solidFill>
                  <a:srgbClr val="000000"/>
                </a:solidFill>
                <a:latin typeface="Arial" pitchFamily="34" charset="0"/>
                <a:ea typeface="Gulim" pitchFamily="34" charset="-127"/>
                <a:cs typeface="Gulim" pitchFamily="34" charset="-127"/>
              </a:rPr>
              <a:t>proceso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es</a:t>
            </a:r>
            <a:r>
              <a:rPr lang="en-GB" sz="800" dirty="0" smtClean="0">
                <a:solidFill>
                  <a:srgbClr val="000000"/>
                </a:solidFill>
                <a:latin typeface="Arial" pitchFamily="34" charset="0"/>
                <a:ea typeface="Gulim" pitchFamily="34" charset="-127"/>
                <a:cs typeface="Gulim" pitchFamily="34" charset="-127"/>
              </a:rPr>
              <a:t> tan </a:t>
            </a:r>
            <a:r>
              <a:rPr lang="en-GB" sz="800" dirty="0" err="1" smtClean="0">
                <a:solidFill>
                  <a:srgbClr val="000000"/>
                </a:solidFill>
                <a:latin typeface="Arial" pitchFamily="34" charset="0"/>
                <a:ea typeface="Gulim" pitchFamily="34" charset="-127"/>
                <a:cs typeface="Gulim" pitchFamily="34" charset="-127"/>
              </a:rPr>
              <a:t>importante</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como</a:t>
            </a:r>
            <a:r>
              <a:rPr lang="en-GB" sz="800" dirty="0" smtClean="0">
                <a:solidFill>
                  <a:srgbClr val="000000"/>
                </a:solidFill>
                <a:latin typeface="Arial" pitchFamily="34" charset="0"/>
                <a:ea typeface="Gulim" pitchFamily="34" charset="-127"/>
                <a:cs typeface="Gulim" pitchFamily="34" charset="-127"/>
              </a:rPr>
              <a:t> el </a:t>
            </a:r>
            <a:r>
              <a:rPr lang="en-GB" sz="800" dirty="0" err="1" smtClean="0">
                <a:solidFill>
                  <a:srgbClr val="000000"/>
                </a:solidFill>
                <a:latin typeface="Arial" pitchFamily="34" charset="0"/>
                <a:ea typeface="Gulim" pitchFamily="34" charset="-127"/>
                <a:cs typeface="Gulim" pitchFamily="34" charset="-127"/>
              </a:rPr>
              <a:t>resultado</a:t>
            </a:r>
            <a:r>
              <a:rPr lang="en-GB" sz="800" dirty="0" smtClean="0">
                <a:solidFill>
                  <a:srgbClr val="000000"/>
                </a:solidFill>
                <a:latin typeface="Arial" pitchFamily="34" charset="0"/>
                <a:ea typeface="Gulim" pitchFamily="34" charset="-127"/>
                <a:cs typeface="Gulim" pitchFamily="34" charset="-127"/>
              </a:rPr>
              <a:t> del </a:t>
            </a:r>
            <a:r>
              <a:rPr lang="en-GB" sz="800" dirty="0" err="1" smtClean="0">
                <a:solidFill>
                  <a:srgbClr val="000000"/>
                </a:solidFill>
                <a:latin typeface="Arial" pitchFamily="34" charset="0"/>
                <a:ea typeface="Gulim" pitchFamily="34" charset="-127"/>
                <a:cs typeface="Gulim" pitchFamily="34" charset="-127"/>
              </a:rPr>
              <a:t>desarrollo</a:t>
            </a:r>
            <a:r>
              <a:rPr lang="en-GB" sz="800" dirty="0" smtClean="0">
                <a:solidFill>
                  <a:srgbClr val="000000"/>
                </a:solidFill>
                <a:latin typeface="Arial" pitchFamily="34" charset="0"/>
                <a:ea typeface="Gulim" pitchFamily="34" charset="-127"/>
                <a:cs typeface="Gulim" pitchFamily="34" charset="-127"/>
              </a:rPr>
              <a:t>. </a:t>
            </a:r>
            <a:r>
              <a:rPr lang="en-GB" sz="800" dirty="0" err="1" smtClean="0">
                <a:solidFill>
                  <a:srgbClr val="000000"/>
                </a:solidFill>
                <a:latin typeface="Arial" pitchFamily="34" charset="0"/>
                <a:ea typeface="Gulim" pitchFamily="34" charset="-127"/>
                <a:cs typeface="Gulim" pitchFamily="34" charset="-127"/>
              </a:rPr>
              <a:t>Recordar</a:t>
            </a:r>
            <a:r>
              <a:rPr lang="en-GB" sz="800" dirty="0" smtClean="0">
                <a:solidFill>
                  <a:srgbClr val="000000"/>
                </a:solidFill>
                <a:latin typeface="Arial" pitchFamily="34" charset="0"/>
                <a:ea typeface="Gulim" pitchFamily="34" charset="-127"/>
                <a:cs typeface="Gulim" pitchFamily="34" charset="-127"/>
              </a:rPr>
              <a:t> a los </a:t>
            </a:r>
            <a:r>
              <a:rPr lang="en-GB" sz="800" dirty="0" err="1" smtClean="0">
                <a:solidFill>
                  <a:srgbClr val="000000"/>
                </a:solidFill>
                <a:latin typeface="Arial" pitchFamily="34" charset="0"/>
                <a:ea typeface="Gulim" pitchFamily="34" charset="-127"/>
                <a:cs typeface="Gulim" pitchFamily="34" charset="-127"/>
              </a:rPr>
              <a:t>participantes</a:t>
            </a:r>
            <a:r>
              <a:rPr lang="en-GB" sz="800" dirty="0" smtClean="0">
                <a:solidFill>
                  <a:srgbClr val="000000"/>
                </a:solidFill>
                <a:latin typeface="Arial" pitchFamily="34" charset="0"/>
                <a:ea typeface="Gulim" pitchFamily="34" charset="-127"/>
                <a:cs typeface="Gulim" pitchFamily="34" charset="-127"/>
              </a:rPr>
              <a:t> y </a:t>
            </a:r>
            <a:r>
              <a:rPr lang="en-GB" sz="800" dirty="0" err="1" smtClean="0">
                <a:solidFill>
                  <a:srgbClr val="000000"/>
                </a:solidFill>
                <a:latin typeface="Arial" pitchFamily="34" charset="0"/>
                <a:ea typeface="Gulim" pitchFamily="34" charset="-127"/>
                <a:cs typeface="Gulim" pitchFamily="34" charset="-127"/>
              </a:rPr>
              <a:t>agregar</a:t>
            </a:r>
            <a:r>
              <a:rPr lang="en-GB" sz="800" dirty="0" smtClean="0">
                <a:solidFill>
                  <a:srgbClr val="000000"/>
                </a:solidFill>
                <a:latin typeface="Arial" pitchFamily="34" charset="0"/>
                <a:ea typeface="Gulim" pitchFamily="34" charset="-127"/>
                <a:cs typeface="Gulim" pitchFamily="34" charset="-127"/>
              </a:rPr>
              <a:t> lo </a:t>
            </a:r>
            <a:r>
              <a:rPr lang="en-GB" sz="800" dirty="0" err="1" smtClean="0">
                <a:solidFill>
                  <a:srgbClr val="000000"/>
                </a:solidFill>
                <a:latin typeface="Arial" pitchFamily="34" charset="0"/>
                <a:ea typeface="Gulim" pitchFamily="34" charset="-127"/>
                <a:cs typeface="Gulim" pitchFamily="34" charset="-127"/>
              </a:rPr>
              <a:t>siguiente</a:t>
            </a:r>
            <a:r>
              <a:rPr lang="en-GB" sz="800" dirty="0" smtClean="0">
                <a:solidFill>
                  <a:srgbClr val="000000"/>
                </a:solidFill>
                <a:latin typeface="Arial" pitchFamily="34" charset="0"/>
                <a:ea typeface="Gulim" pitchFamily="34" charset="-127"/>
                <a:cs typeface="Gulim" pitchFamily="34" charset="-127"/>
              </a:rPr>
              <a:t>:</a:t>
            </a:r>
          </a:p>
          <a:p>
            <a:pPr>
              <a:lnSpc>
                <a:spcPct val="80000"/>
              </a:lnSpc>
            </a:pPr>
            <a:r>
              <a:rPr lang="en-GB" sz="800" b="1" dirty="0" smtClean="0">
                <a:solidFill>
                  <a:srgbClr val="000000"/>
                </a:solidFill>
                <a:latin typeface="Arial" pitchFamily="34" charset="0"/>
                <a:ea typeface="Gulim" pitchFamily="34" charset="-127"/>
                <a:cs typeface="Gulim" pitchFamily="34" charset="-127"/>
              </a:rPr>
              <a:t>¿</a:t>
            </a:r>
            <a:r>
              <a:rPr lang="en-GB" sz="800" b="1" dirty="0" err="1" smtClean="0">
                <a:solidFill>
                  <a:srgbClr val="000000"/>
                </a:solidFill>
                <a:latin typeface="Arial" pitchFamily="34" charset="0"/>
                <a:ea typeface="Gulim" pitchFamily="34" charset="-127"/>
                <a:cs typeface="Gulim" pitchFamily="34" charset="-127"/>
              </a:rPr>
              <a:t>Cómo</a:t>
            </a:r>
            <a:r>
              <a:rPr lang="en-GB" sz="800" b="1" dirty="0" smtClean="0">
                <a:solidFill>
                  <a:srgbClr val="000000"/>
                </a:solidFill>
                <a:latin typeface="Arial" pitchFamily="34" charset="0"/>
                <a:ea typeface="Gulim" pitchFamily="34" charset="-127"/>
                <a:cs typeface="Gulim" pitchFamily="34" charset="-127"/>
              </a:rPr>
              <a:t> </a:t>
            </a:r>
            <a:r>
              <a:rPr lang="en-GB" sz="800" b="1" dirty="0" err="1" smtClean="0">
                <a:solidFill>
                  <a:srgbClr val="000000"/>
                </a:solidFill>
                <a:latin typeface="Arial" pitchFamily="34" charset="0"/>
                <a:ea typeface="Gulim" pitchFamily="34" charset="-127"/>
                <a:cs typeface="Gulim" pitchFamily="34" charset="-127"/>
              </a:rPr>
              <a:t>debe</a:t>
            </a:r>
            <a:r>
              <a:rPr lang="en-GB" sz="800" b="1" dirty="0" smtClean="0">
                <a:solidFill>
                  <a:srgbClr val="000000"/>
                </a:solidFill>
                <a:latin typeface="Arial" pitchFamily="34" charset="0"/>
                <a:ea typeface="Gulim" pitchFamily="34" charset="-127"/>
                <a:cs typeface="Gulim" pitchFamily="34" charset="-127"/>
              </a:rPr>
              <a:t> </a:t>
            </a:r>
            <a:r>
              <a:rPr lang="en-GB" sz="800" b="1" dirty="0" err="1" smtClean="0">
                <a:solidFill>
                  <a:srgbClr val="000000"/>
                </a:solidFill>
                <a:latin typeface="Arial" pitchFamily="34" charset="0"/>
                <a:ea typeface="Gulim" pitchFamily="34" charset="-127"/>
                <a:cs typeface="Gulim" pitchFamily="34" charset="-127"/>
              </a:rPr>
              <a:t>llevarse</a:t>
            </a:r>
            <a:r>
              <a:rPr lang="en-GB" sz="800" b="1" dirty="0" smtClean="0">
                <a:solidFill>
                  <a:srgbClr val="000000"/>
                </a:solidFill>
                <a:latin typeface="Arial" pitchFamily="34" charset="0"/>
                <a:ea typeface="Gulim" pitchFamily="34" charset="-127"/>
                <a:cs typeface="Gulim" pitchFamily="34" charset="-127"/>
              </a:rPr>
              <a:t> a </a:t>
            </a:r>
            <a:r>
              <a:rPr lang="en-GB" sz="800" b="1" dirty="0" err="1" smtClean="0">
                <a:solidFill>
                  <a:srgbClr val="000000"/>
                </a:solidFill>
                <a:latin typeface="Arial" pitchFamily="34" charset="0"/>
                <a:ea typeface="Gulim" pitchFamily="34" charset="-127"/>
                <a:cs typeface="Gulim" pitchFamily="34" charset="-127"/>
              </a:rPr>
              <a:t>cabo</a:t>
            </a:r>
            <a:r>
              <a:rPr lang="en-GB" sz="800" b="1" dirty="0" smtClean="0">
                <a:solidFill>
                  <a:srgbClr val="000000"/>
                </a:solidFill>
                <a:latin typeface="Arial" pitchFamily="34" charset="0"/>
                <a:ea typeface="Gulim" pitchFamily="34" charset="-127"/>
                <a:cs typeface="Gulim" pitchFamily="34" charset="-127"/>
              </a:rPr>
              <a:t> el </a:t>
            </a:r>
            <a:r>
              <a:rPr lang="en-GB" sz="800" b="1" dirty="0" err="1" smtClean="0">
                <a:solidFill>
                  <a:srgbClr val="000000"/>
                </a:solidFill>
                <a:latin typeface="Arial" pitchFamily="34" charset="0"/>
                <a:ea typeface="Gulim" pitchFamily="34" charset="-127"/>
                <a:cs typeface="Gulim" pitchFamily="34" charset="-127"/>
              </a:rPr>
              <a:t>proceso</a:t>
            </a:r>
            <a:r>
              <a:rPr lang="en-GB" sz="800" b="1" dirty="0" smtClean="0">
                <a:solidFill>
                  <a:srgbClr val="000000"/>
                </a:solidFill>
                <a:latin typeface="Arial" pitchFamily="34" charset="0"/>
                <a:ea typeface="Gulim" pitchFamily="34" charset="-127"/>
                <a:cs typeface="Gulim" pitchFamily="34" charset="-127"/>
              </a:rPr>
              <a:t>? o ¿</a:t>
            </a:r>
            <a:r>
              <a:rPr lang="en-GB" sz="800" b="1" dirty="0" err="1" smtClean="0">
                <a:solidFill>
                  <a:srgbClr val="000000"/>
                </a:solidFill>
                <a:latin typeface="Arial" pitchFamily="34" charset="0"/>
                <a:ea typeface="Gulim" pitchFamily="34" charset="-127"/>
                <a:cs typeface="Gulim" pitchFamily="34" charset="-127"/>
              </a:rPr>
              <a:t>Qué</a:t>
            </a:r>
            <a:r>
              <a:rPr lang="en-GB" sz="800" b="1" dirty="0" smtClean="0">
                <a:solidFill>
                  <a:srgbClr val="000000"/>
                </a:solidFill>
                <a:latin typeface="Arial" pitchFamily="34" charset="0"/>
                <a:ea typeface="Gulim" pitchFamily="34" charset="-127"/>
                <a:cs typeface="Gulim" pitchFamily="34" charset="-127"/>
              </a:rPr>
              <a:t> </a:t>
            </a:r>
            <a:r>
              <a:rPr lang="en-GB" sz="800" b="1" dirty="0" err="1" smtClean="0">
                <a:solidFill>
                  <a:srgbClr val="000000"/>
                </a:solidFill>
                <a:latin typeface="Arial" pitchFamily="34" charset="0"/>
                <a:ea typeface="Gulim" pitchFamily="34" charset="-127"/>
                <a:cs typeface="Gulim" pitchFamily="34" charset="-127"/>
              </a:rPr>
              <a:t>tipo</a:t>
            </a:r>
            <a:r>
              <a:rPr lang="en-GB" sz="800" b="1" dirty="0" smtClean="0">
                <a:solidFill>
                  <a:srgbClr val="000000"/>
                </a:solidFill>
                <a:latin typeface="Arial" pitchFamily="34" charset="0"/>
                <a:ea typeface="Gulim" pitchFamily="34" charset="-127"/>
                <a:cs typeface="Gulim" pitchFamily="34" charset="-127"/>
              </a:rPr>
              <a:t> de </a:t>
            </a:r>
            <a:r>
              <a:rPr lang="en-GB" sz="800" b="1" dirty="0" err="1" smtClean="0">
                <a:solidFill>
                  <a:srgbClr val="000000"/>
                </a:solidFill>
                <a:latin typeface="Arial" pitchFamily="34" charset="0"/>
                <a:ea typeface="Gulim" pitchFamily="34" charset="-127"/>
                <a:cs typeface="Gulim" pitchFamily="34" charset="-127"/>
              </a:rPr>
              <a:t>proceso</a:t>
            </a:r>
            <a:r>
              <a:rPr lang="en-GB" sz="800" b="1" dirty="0" smtClean="0">
                <a:solidFill>
                  <a:srgbClr val="000000"/>
                </a:solidFill>
                <a:latin typeface="Arial" pitchFamily="34" charset="0"/>
                <a:ea typeface="Gulim" pitchFamily="34" charset="-127"/>
                <a:cs typeface="Gulim" pitchFamily="34" charset="-127"/>
              </a:rPr>
              <a:t> </a:t>
            </a:r>
            <a:r>
              <a:rPr lang="en-GB" sz="800" b="1" dirty="0" err="1" smtClean="0">
                <a:solidFill>
                  <a:srgbClr val="000000"/>
                </a:solidFill>
                <a:latin typeface="Arial" pitchFamily="34" charset="0"/>
                <a:ea typeface="Gulim" pitchFamily="34" charset="-127"/>
                <a:cs typeface="Gulim" pitchFamily="34" charset="-127"/>
              </a:rPr>
              <a:t>es</a:t>
            </a:r>
            <a:r>
              <a:rPr lang="en-GB" sz="800" b="1" dirty="0" smtClean="0">
                <a:solidFill>
                  <a:srgbClr val="000000"/>
                </a:solidFill>
                <a:latin typeface="Arial" pitchFamily="34" charset="0"/>
                <a:ea typeface="Gulim" pitchFamily="34" charset="-127"/>
                <a:cs typeface="Gulim" pitchFamily="34" charset="-127"/>
              </a:rPr>
              <a:t> </a:t>
            </a:r>
            <a:r>
              <a:rPr lang="en-GB" sz="800" b="1" dirty="0" err="1" smtClean="0">
                <a:solidFill>
                  <a:srgbClr val="000000"/>
                </a:solidFill>
                <a:latin typeface="Arial" pitchFamily="34" charset="0"/>
                <a:ea typeface="Gulim" pitchFamily="34" charset="-127"/>
                <a:cs typeface="Gulim" pitchFamily="34" charset="-127"/>
              </a:rPr>
              <a:t>necesario</a:t>
            </a:r>
            <a:r>
              <a:rPr lang="en-GB" sz="800" b="1" dirty="0" smtClean="0">
                <a:solidFill>
                  <a:srgbClr val="000000"/>
                </a:solidFill>
                <a:latin typeface="Arial" pitchFamily="34" charset="0"/>
                <a:ea typeface="Gulim" pitchFamily="34" charset="-127"/>
                <a:cs typeface="Gulim" pitchFamily="34" charset="-127"/>
              </a:rPr>
              <a:t>?</a:t>
            </a:r>
          </a:p>
          <a:p>
            <a:endParaRPr lang="en-GB" sz="800"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7</a:t>
            </a:fld>
            <a:endParaRPr lang="en-US"/>
          </a:p>
        </p:txBody>
      </p:sp>
    </p:spTree>
    <p:extLst>
      <p:ext uri="{BB962C8B-B14F-4D97-AF65-F5344CB8AC3E}">
        <p14:creationId xmlns:p14="http://schemas.microsoft.com/office/powerpoint/2010/main" val="170558946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solidFill>
                  <a:srgbClr val="000000"/>
                </a:solidFill>
                <a:latin typeface="Arial" pitchFamily="34" charset="0"/>
              </a:rPr>
              <a:t>UN EBDH </a:t>
            </a:r>
            <a:r>
              <a:rPr lang="en-GB" dirty="0" err="1" smtClean="0">
                <a:solidFill>
                  <a:srgbClr val="000000"/>
                </a:solidFill>
                <a:latin typeface="Arial" pitchFamily="34" charset="0"/>
              </a:rPr>
              <a:t>aporta</a:t>
            </a:r>
            <a:r>
              <a:rPr lang="en-GB" dirty="0" smtClean="0">
                <a:solidFill>
                  <a:srgbClr val="000000"/>
                </a:solidFill>
                <a:latin typeface="Arial" pitchFamily="34" charset="0"/>
              </a:rPr>
              <a:t> </a:t>
            </a:r>
            <a:r>
              <a:rPr lang="en-GB" dirty="0" err="1" smtClean="0">
                <a:solidFill>
                  <a:srgbClr val="000000"/>
                </a:solidFill>
                <a:latin typeface="Arial" pitchFamily="34" charset="0"/>
              </a:rPr>
              <a:t>profundidad</a:t>
            </a:r>
            <a:r>
              <a:rPr lang="en-GB" dirty="0" smtClean="0">
                <a:solidFill>
                  <a:srgbClr val="000000"/>
                </a:solidFill>
                <a:latin typeface="Arial" pitchFamily="34" charset="0"/>
              </a:rPr>
              <a:t> y </a:t>
            </a:r>
            <a:r>
              <a:rPr lang="en-GB" dirty="0" err="1" smtClean="0">
                <a:solidFill>
                  <a:srgbClr val="000000"/>
                </a:solidFill>
                <a:latin typeface="Arial" pitchFamily="34" charset="0"/>
              </a:rPr>
              <a:t>legitimidad</a:t>
            </a:r>
            <a:r>
              <a:rPr lang="en-GB" dirty="0" smtClean="0">
                <a:solidFill>
                  <a:srgbClr val="000000"/>
                </a:solidFill>
                <a:latin typeface="Arial" pitchFamily="34" charset="0"/>
              </a:rPr>
              <a:t> a </a:t>
            </a:r>
            <a:r>
              <a:rPr lang="en-GB" dirty="0" err="1" smtClean="0">
                <a:solidFill>
                  <a:srgbClr val="000000"/>
                </a:solidFill>
                <a:latin typeface="Arial" pitchFamily="34" charset="0"/>
              </a:rPr>
              <a:t>nuestra</a:t>
            </a:r>
            <a:r>
              <a:rPr lang="en-GB" dirty="0" smtClean="0">
                <a:solidFill>
                  <a:srgbClr val="000000"/>
                </a:solidFill>
                <a:latin typeface="Arial" pitchFamily="34" charset="0"/>
              </a:rPr>
              <a:t> </a:t>
            </a:r>
            <a:r>
              <a:rPr lang="en-GB" dirty="0" err="1" smtClean="0">
                <a:solidFill>
                  <a:srgbClr val="000000"/>
                </a:solidFill>
                <a:latin typeface="Arial" pitchFamily="34" charset="0"/>
              </a:rPr>
              <a:t>práctica</a:t>
            </a:r>
            <a:r>
              <a:rPr lang="en-GB" dirty="0" smtClean="0">
                <a:solidFill>
                  <a:srgbClr val="000000"/>
                </a:solidFill>
                <a:latin typeface="Arial" pitchFamily="34" charset="0"/>
              </a:rPr>
              <a:t> de la GBR al </a:t>
            </a:r>
            <a:r>
              <a:rPr lang="en-GB" dirty="0" err="1" smtClean="0">
                <a:solidFill>
                  <a:srgbClr val="000000"/>
                </a:solidFill>
                <a:latin typeface="Arial" pitchFamily="34" charset="0"/>
              </a:rPr>
              <a:t>decirnos</a:t>
            </a:r>
            <a:r>
              <a:rPr lang="en-GB" dirty="0" smtClean="0">
                <a:solidFill>
                  <a:srgbClr val="000000"/>
                </a:solidFill>
                <a:latin typeface="Arial" pitchFamily="34" charset="0"/>
              </a:rPr>
              <a:t>…</a:t>
            </a:r>
          </a:p>
          <a:p>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preguntas</a:t>
            </a:r>
            <a:r>
              <a:rPr lang="en-GB" dirty="0" smtClean="0">
                <a:solidFill>
                  <a:srgbClr val="000000"/>
                </a:solidFill>
                <a:latin typeface="Arial" pitchFamily="34" charset="0"/>
              </a:rPr>
              <a:t> </a:t>
            </a:r>
            <a:r>
              <a:rPr lang="en-GB" dirty="0" err="1" smtClean="0">
                <a:solidFill>
                  <a:srgbClr val="000000"/>
                </a:solidFill>
                <a:latin typeface="Arial" pitchFamily="34" charset="0"/>
              </a:rPr>
              <a:t>correctas</a:t>
            </a:r>
            <a:endParaRPr lang="en-GB" dirty="0" smtClean="0">
              <a:solidFill>
                <a:srgbClr val="000000"/>
              </a:solidFill>
              <a:latin typeface="Arial" pitchFamily="34" charset="0"/>
            </a:endParaRPr>
          </a:p>
          <a:p>
            <a:r>
              <a:rPr lang="en-GB" dirty="0" smtClean="0">
                <a:solidFill>
                  <a:srgbClr val="000000"/>
                </a:solidFill>
                <a:latin typeface="Arial" pitchFamily="34" charset="0"/>
              </a:rPr>
              <a:t>Los </a:t>
            </a:r>
            <a:r>
              <a:rPr lang="en-GB" dirty="0" err="1" smtClean="0">
                <a:solidFill>
                  <a:srgbClr val="000000"/>
                </a:solidFill>
                <a:latin typeface="Arial" pitchFamily="34" charset="0"/>
              </a:rPr>
              <a:t>tipos</a:t>
            </a:r>
            <a:r>
              <a:rPr lang="en-GB" dirty="0" smtClean="0">
                <a:solidFill>
                  <a:srgbClr val="000000"/>
                </a:solidFill>
                <a:latin typeface="Arial" pitchFamily="34" charset="0"/>
              </a:rPr>
              <a:t> de </a:t>
            </a:r>
            <a:r>
              <a:rPr lang="en-GB" dirty="0" err="1" smtClean="0">
                <a:solidFill>
                  <a:srgbClr val="000000"/>
                </a:solidFill>
                <a:latin typeface="Arial" pitchFamily="34" charset="0"/>
              </a:rPr>
              <a:t>cambio</a:t>
            </a:r>
            <a:r>
              <a:rPr lang="en-GB" dirty="0" smtClean="0">
                <a:solidFill>
                  <a:srgbClr val="000000"/>
                </a:solidFill>
                <a:latin typeface="Arial" pitchFamily="34" charset="0"/>
              </a:rPr>
              <a:t> </a:t>
            </a:r>
            <a:r>
              <a:rPr lang="en-GB" dirty="0" err="1" smtClean="0">
                <a:solidFill>
                  <a:srgbClr val="000000"/>
                </a:solidFill>
                <a:latin typeface="Arial" pitchFamily="34" charset="0"/>
              </a:rPr>
              <a:t>que</a:t>
            </a:r>
            <a:r>
              <a:rPr lang="en-GB" dirty="0" smtClean="0">
                <a:solidFill>
                  <a:srgbClr val="000000"/>
                </a:solidFill>
                <a:latin typeface="Arial" pitchFamily="34" charset="0"/>
              </a:rPr>
              <a:t> </a:t>
            </a:r>
            <a:r>
              <a:rPr lang="en-GB" dirty="0" err="1" smtClean="0">
                <a:solidFill>
                  <a:srgbClr val="000000"/>
                </a:solidFill>
                <a:latin typeface="Arial" pitchFamily="34" charset="0"/>
              </a:rPr>
              <a:t>debemos</a:t>
            </a:r>
            <a:r>
              <a:rPr lang="en-GB" dirty="0" smtClean="0">
                <a:solidFill>
                  <a:srgbClr val="000000"/>
                </a:solidFill>
                <a:latin typeface="Arial" pitchFamily="34" charset="0"/>
              </a:rPr>
              <a:t> </a:t>
            </a:r>
            <a:r>
              <a:rPr lang="en-GB" dirty="0" err="1" smtClean="0">
                <a:solidFill>
                  <a:srgbClr val="000000"/>
                </a:solidFill>
                <a:latin typeface="Arial" pitchFamily="34" charset="0"/>
              </a:rPr>
              <a:t>fijarnos</a:t>
            </a:r>
            <a:r>
              <a:rPr lang="en-GB" dirty="0" smtClean="0">
                <a:solidFill>
                  <a:srgbClr val="000000"/>
                </a:solidFill>
                <a:latin typeface="Arial" pitchFamily="34" charset="0"/>
              </a:rPr>
              <a:t> </a:t>
            </a:r>
            <a:r>
              <a:rPr lang="en-GB" dirty="0" err="1" smtClean="0">
                <a:solidFill>
                  <a:srgbClr val="000000"/>
                </a:solidFill>
                <a:latin typeface="Arial" pitchFamily="34" charset="0"/>
              </a:rPr>
              <a:t>como</a:t>
            </a:r>
            <a:r>
              <a:rPr lang="en-GB" dirty="0" smtClean="0">
                <a:solidFill>
                  <a:srgbClr val="000000"/>
                </a:solidFill>
                <a:latin typeface="Arial" pitchFamily="34" charset="0"/>
              </a:rPr>
              <a:t> </a:t>
            </a:r>
            <a:r>
              <a:rPr lang="en-GB" dirty="0" err="1" smtClean="0">
                <a:solidFill>
                  <a:srgbClr val="000000"/>
                </a:solidFill>
                <a:latin typeface="Arial" pitchFamily="34" charset="0"/>
              </a:rPr>
              <a:t>objetivo</a:t>
            </a:r>
            <a:endParaRPr lang="en-GB" dirty="0" smtClean="0">
              <a:solidFill>
                <a:srgbClr val="000000"/>
              </a:solidFill>
              <a:latin typeface="Arial" pitchFamily="34" charset="0"/>
            </a:endParaRPr>
          </a:p>
          <a:p>
            <a:r>
              <a:rPr lang="en-GB" dirty="0" err="1" smtClean="0">
                <a:solidFill>
                  <a:srgbClr val="000000"/>
                </a:solidFill>
                <a:latin typeface="Arial" pitchFamily="34" charset="0"/>
              </a:rPr>
              <a:t>cómo</a:t>
            </a:r>
            <a:r>
              <a:rPr lang="en-GB" dirty="0" smtClean="0">
                <a:solidFill>
                  <a:srgbClr val="000000"/>
                </a:solidFill>
                <a:latin typeface="Arial" pitchFamily="34" charset="0"/>
              </a:rPr>
              <a:t> </a:t>
            </a:r>
            <a:r>
              <a:rPr lang="en-GB" dirty="0" err="1" smtClean="0">
                <a:solidFill>
                  <a:srgbClr val="000000"/>
                </a:solidFill>
                <a:latin typeface="Arial" pitchFamily="34" charset="0"/>
              </a:rPr>
              <a:t>medir</a:t>
            </a:r>
            <a:r>
              <a:rPr lang="en-GB" dirty="0" smtClean="0">
                <a:solidFill>
                  <a:srgbClr val="000000"/>
                </a:solidFill>
                <a:latin typeface="Arial" pitchFamily="34" charset="0"/>
              </a:rPr>
              <a:t>, </a:t>
            </a:r>
            <a:r>
              <a:rPr lang="en-GB" dirty="0" err="1" smtClean="0">
                <a:solidFill>
                  <a:srgbClr val="000000"/>
                </a:solidFill>
                <a:latin typeface="Arial" pitchFamily="34" charset="0"/>
              </a:rPr>
              <a:t>dar</a:t>
            </a:r>
            <a:r>
              <a:rPr lang="en-GB" dirty="0" smtClean="0">
                <a:solidFill>
                  <a:srgbClr val="000000"/>
                </a:solidFill>
                <a:latin typeface="Arial" pitchFamily="34" charset="0"/>
              </a:rPr>
              <a:t> </a:t>
            </a:r>
            <a:r>
              <a:rPr lang="en-GB" dirty="0" err="1" smtClean="0">
                <a:solidFill>
                  <a:srgbClr val="000000"/>
                </a:solidFill>
                <a:latin typeface="Arial" pitchFamily="34" charset="0"/>
              </a:rPr>
              <a:t>seguimiento</a:t>
            </a:r>
            <a:r>
              <a:rPr lang="en-GB" dirty="0" smtClean="0">
                <a:solidFill>
                  <a:srgbClr val="000000"/>
                </a:solidFill>
                <a:latin typeface="Arial" pitchFamily="34" charset="0"/>
              </a:rPr>
              <a:t> </a:t>
            </a:r>
            <a:r>
              <a:rPr lang="en-GB" dirty="0" smtClean="0">
                <a:solidFill>
                  <a:srgbClr val="000000"/>
                </a:solidFill>
                <a:latin typeface="Arial" pitchFamily="34" charset="0"/>
              </a:rPr>
              <a:t>e </a:t>
            </a:r>
            <a:r>
              <a:rPr lang="en-GB" dirty="0" err="1" smtClean="0">
                <a:solidFill>
                  <a:srgbClr val="000000"/>
                </a:solidFill>
                <a:latin typeface="Arial" pitchFamily="34" charset="0"/>
              </a:rPr>
              <a:t>informar</a:t>
            </a:r>
            <a:r>
              <a:rPr lang="en-GB" dirty="0" smtClean="0">
                <a:solidFill>
                  <a:srgbClr val="000000"/>
                </a:solidFill>
                <a:latin typeface="Arial" pitchFamily="34" charset="0"/>
              </a:rPr>
              <a:t> </a:t>
            </a:r>
            <a:r>
              <a:rPr lang="en-GB" dirty="0" err="1" smtClean="0">
                <a:solidFill>
                  <a:srgbClr val="000000"/>
                </a:solidFill>
                <a:latin typeface="Arial" pitchFamily="34" charset="0"/>
              </a:rPr>
              <a:t>sobre</a:t>
            </a:r>
            <a:r>
              <a:rPr lang="en-GB" dirty="0" smtClean="0">
                <a:solidFill>
                  <a:srgbClr val="000000"/>
                </a:solidFill>
                <a:latin typeface="Arial" pitchFamily="34" charset="0"/>
              </a:rPr>
              <a:t> </a:t>
            </a:r>
            <a:r>
              <a:rPr lang="en-GB" dirty="0" err="1" smtClean="0">
                <a:solidFill>
                  <a:srgbClr val="000000"/>
                </a:solidFill>
                <a:latin typeface="Arial" pitchFamily="34" charset="0"/>
              </a:rPr>
              <a:t>cambios</a:t>
            </a:r>
            <a:r>
              <a:rPr lang="en-GB" dirty="0" smtClean="0">
                <a:solidFill>
                  <a:srgbClr val="000000"/>
                </a:solidFill>
                <a:latin typeface="Arial" pitchFamily="34" charset="0"/>
              </a:rPr>
              <a:t> a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partes</a:t>
            </a:r>
            <a:r>
              <a:rPr lang="en-GB" dirty="0" smtClean="0">
                <a:solidFill>
                  <a:srgbClr val="000000"/>
                </a:solidFill>
                <a:latin typeface="Arial" pitchFamily="34" charset="0"/>
              </a:rPr>
              <a:t> </a:t>
            </a:r>
            <a:r>
              <a:rPr lang="en-GB" dirty="0" err="1" smtClean="0">
                <a:solidFill>
                  <a:srgbClr val="000000"/>
                </a:solidFill>
                <a:latin typeface="Arial" pitchFamily="34" charset="0"/>
              </a:rPr>
              <a:t>interesadas</a:t>
            </a:r>
            <a:r>
              <a:rPr lang="en-GB" dirty="0" smtClean="0">
                <a:solidFill>
                  <a:srgbClr val="000000"/>
                </a:solidFill>
                <a:latin typeface="Arial" pitchFamily="34" charset="0"/>
              </a:rPr>
              <a:t>.</a:t>
            </a:r>
          </a:p>
          <a:p>
            <a:endParaRPr lang="en-GB" dirty="0" smtClean="0">
              <a:solidFill>
                <a:srgbClr val="000000"/>
              </a:solidFill>
              <a:latin typeface="Arial" pitchFamily="34" charset="0"/>
            </a:endParaRPr>
          </a:p>
          <a:p>
            <a:r>
              <a:rPr lang="en-GB" dirty="0" err="1" smtClean="0">
                <a:solidFill>
                  <a:srgbClr val="000000"/>
                </a:solidFill>
                <a:latin typeface="Arial" pitchFamily="34" charset="0"/>
              </a:rPr>
              <a:t>Valor</a:t>
            </a:r>
            <a:r>
              <a:rPr lang="en-GB" dirty="0" smtClean="0">
                <a:solidFill>
                  <a:srgbClr val="000000"/>
                </a:solidFill>
                <a:latin typeface="Arial" pitchFamily="34" charset="0"/>
              </a:rPr>
              <a:t> de EBDH-GBR </a:t>
            </a:r>
            <a:r>
              <a:rPr lang="en-GB" dirty="0" err="1" smtClean="0">
                <a:solidFill>
                  <a:srgbClr val="000000"/>
                </a:solidFill>
                <a:latin typeface="Arial" pitchFamily="34" charset="0"/>
              </a:rPr>
              <a:t>para</a:t>
            </a:r>
            <a:r>
              <a:rPr lang="en-GB" dirty="0" smtClean="0">
                <a:solidFill>
                  <a:srgbClr val="000000"/>
                </a:solidFill>
                <a:latin typeface="Arial" pitchFamily="34" charset="0"/>
              </a:rPr>
              <a:t> el MANUD y </a:t>
            </a:r>
            <a:r>
              <a:rPr lang="en-GB" dirty="0" err="1" smtClean="0">
                <a:solidFill>
                  <a:srgbClr val="000000"/>
                </a:solidFill>
                <a:latin typeface="Arial" pitchFamily="34" charset="0"/>
              </a:rPr>
              <a:t>programación</a:t>
            </a:r>
            <a:r>
              <a:rPr lang="en-GB" dirty="0" smtClean="0">
                <a:solidFill>
                  <a:srgbClr val="000000"/>
                </a:solidFill>
                <a:latin typeface="Arial" pitchFamily="34" charset="0"/>
              </a:rPr>
              <a:t> de </a:t>
            </a:r>
            <a:r>
              <a:rPr lang="en-GB" dirty="0" err="1" smtClean="0">
                <a:solidFill>
                  <a:srgbClr val="000000"/>
                </a:solidFill>
                <a:latin typeface="Arial" pitchFamily="34" charset="0"/>
              </a:rPr>
              <a:t>país</a:t>
            </a:r>
            <a:r>
              <a:rPr lang="en-GB" dirty="0" smtClean="0">
                <a:solidFill>
                  <a:srgbClr val="000000"/>
                </a:solidFill>
                <a:latin typeface="Arial" pitchFamily="34" charset="0"/>
              </a:rPr>
              <a:t> con </a:t>
            </a:r>
            <a:r>
              <a:rPr lang="en-GB" dirty="0" err="1" smtClean="0">
                <a:solidFill>
                  <a:srgbClr val="000000"/>
                </a:solidFill>
                <a:latin typeface="Arial" pitchFamily="34" charset="0"/>
              </a:rPr>
              <a:t>apoyo</a:t>
            </a:r>
            <a:r>
              <a:rPr lang="en-GB" dirty="0" smtClean="0">
                <a:solidFill>
                  <a:srgbClr val="000000"/>
                </a:solidFill>
                <a:latin typeface="Arial" pitchFamily="34" charset="0"/>
              </a:rPr>
              <a:t> de </a:t>
            </a:r>
            <a:r>
              <a:rPr lang="en-GB" dirty="0" err="1" smtClean="0">
                <a:solidFill>
                  <a:srgbClr val="000000"/>
                </a:solidFill>
                <a:latin typeface="Arial" pitchFamily="34" charset="0"/>
              </a:rPr>
              <a:t>las</a:t>
            </a:r>
            <a:r>
              <a:rPr lang="en-GB" dirty="0" smtClean="0">
                <a:solidFill>
                  <a:srgbClr val="000000"/>
                </a:solidFill>
                <a:latin typeface="Arial" pitchFamily="34" charset="0"/>
              </a:rPr>
              <a:t> </a:t>
            </a:r>
            <a:r>
              <a:rPr lang="en-GB" dirty="0" err="1" smtClean="0">
                <a:solidFill>
                  <a:srgbClr val="000000"/>
                </a:solidFill>
                <a:latin typeface="Arial" pitchFamily="34" charset="0"/>
              </a:rPr>
              <a:t>Naciones</a:t>
            </a:r>
            <a:r>
              <a:rPr lang="en-GB" dirty="0" smtClean="0">
                <a:solidFill>
                  <a:srgbClr val="000000"/>
                </a:solidFill>
                <a:latin typeface="Arial" pitchFamily="34" charset="0"/>
              </a:rPr>
              <a:t> </a:t>
            </a:r>
            <a:r>
              <a:rPr lang="en-GB" dirty="0" err="1" smtClean="0">
                <a:solidFill>
                  <a:srgbClr val="000000"/>
                </a:solidFill>
                <a:latin typeface="Arial" pitchFamily="34" charset="0"/>
              </a:rPr>
              <a:t>Unidas</a:t>
            </a:r>
            <a:endParaRPr lang="en-GB" dirty="0" smtClean="0">
              <a:solidFill>
                <a:srgbClr val="000000"/>
              </a:solidFill>
              <a:latin typeface="Arial" pitchFamily="34" charset="0"/>
            </a:endParaRPr>
          </a:p>
          <a:p>
            <a:r>
              <a:rPr lang="en-GB" dirty="0" smtClean="0">
                <a:solidFill>
                  <a:srgbClr val="000000"/>
                </a:solidFill>
                <a:latin typeface="Arial" pitchFamily="34" charset="0"/>
              </a:rPr>
              <a:t>Un </a:t>
            </a:r>
            <a:r>
              <a:rPr lang="en-GB" dirty="0" err="1" smtClean="0">
                <a:solidFill>
                  <a:srgbClr val="000000"/>
                </a:solidFill>
                <a:latin typeface="Arial" pitchFamily="34" charset="0"/>
              </a:rPr>
              <a:t>conjunto</a:t>
            </a:r>
            <a:r>
              <a:rPr lang="en-GB" dirty="0" smtClean="0">
                <a:solidFill>
                  <a:srgbClr val="000000"/>
                </a:solidFill>
                <a:latin typeface="Arial" pitchFamily="34" charset="0"/>
              </a:rPr>
              <a:t> </a:t>
            </a:r>
            <a:r>
              <a:rPr lang="en-GB" dirty="0" err="1" smtClean="0">
                <a:solidFill>
                  <a:srgbClr val="000000"/>
                </a:solidFill>
                <a:latin typeface="Arial" pitchFamily="34" charset="0"/>
              </a:rPr>
              <a:t>dinámico</a:t>
            </a:r>
            <a:r>
              <a:rPr lang="en-GB" dirty="0" smtClean="0">
                <a:solidFill>
                  <a:srgbClr val="000000"/>
                </a:solidFill>
                <a:latin typeface="Arial" pitchFamily="34" charset="0"/>
              </a:rPr>
              <a:t> de </a:t>
            </a:r>
            <a:r>
              <a:rPr lang="en-GB" dirty="0" err="1" smtClean="0">
                <a:solidFill>
                  <a:srgbClr val="000000"/>
                </a:solidFill>
                <a:latin typeface="Arial" pitchFamily="34" charset="0"/>
              </a:rPr>
              <a:t>herramientas</a:t>
            </a:r>
            <a:r>
              <a:rPr lang="en-GB" dirty="0" smtClean="0">
                <a:solidFill>
                  <a:srgbClr val="000000"/>
                </a:solidFill>
                <a:latin typeface="Arial" pitchFamily="34" charset="0"/>
              </a:rPr>
              <a:t> </a:t>
            </a:r>
            <a:r>
              <a:rPr lang="en-GB" dirty="0" err="1" smtClean="0">
                <a:solidFill>
                  <a:srgbClr val="000000"/>
                </a:solidFill>
                <a:latin typeface="Arial" pitchFamily="34" charset="0"/>
              </a:rPr>
              <a:t>para</a:t>
            </a:r>
            <a:r>
              <a:rPr lang="en-GB" dirty="0" smtClean="0">
                <a:solidFill>
                  <a:srgbClr val="000000"/>
                </a:solidFill>
                <a:latin typeface="Arial" pitchFamily="34" charset="0"/>
              </a:rPr>
              <a:t> el </a:t>
            </a:r>
            <a:r>
              <a:rPr lang="en-GB" dirty="0" err="1" smtClean="0">
                <a:solidFill>
                  <a:srgbClr val="000000"/>
                </a:solidFill>
                <a:latin typeface="Arial" pitchFamily="34" charset="0"/>
              </a:rPr>
              <a:t>uso</a:t>
            </a:r>
            <a:r>
              <a:rPr lang="en-GB" dirty="0" smtClean="0">
                <a:solidFill>
                  <a:srgbClr val="000000"/>
                </a:solidFill>
                <a:latin typeface="Arial" pitchFamily="34" charset="0"/>
              </a:rPr>
              <a:t> </a:t>
            </a:r>
            <a:r>
              <a:rPr lang="en-GB" b="1" dirty="0" smtClean="0">
                <a:solidFill>
                  <a:srgbClr val="000000"/>
                </a:solidFill>
                <a:latin typeface="Arial" pitchFamily="34" charset="0"/>
              </a:rPr>
              <a:t>con los </a:t>
            </a:r>
            <a:r>
              <a:rPr lang="en-GB" b="1" dirty="0" err="1" smtClean="0">
                <a:solidFill>
                  <a:srgbClr val="000000"/>
                </a:solidFill>
                <a:latin typeface="Arial" pitchFamily="34" charset="0"/>
              </a:rPr>
              <a:t>socios</a:t>
            </a:r>
            <a:endParaRPr lang="en-GB" b="1" dirty="0" smtClean="0">
              <a:solidFill>
                <a:srgbClr val="000000"/>
              </a:solidFill>
              <a:latin typeface="Arial" pitchFamily="34" charset="0"/>
            </a:endParaRPr>
          </a:p>
          <a:p>
            <a:r>
              <a:rPr lang="en-GB" dirty="0" err="1" smtClean="0">
                <a:solidFill>
                  <a:srgbClr val="000000"/>
                </a:solidFill>
                <a:latin typeface="Arial" pitchFamily="34" charset="0"/>
              </a:rPr>
              <a:t>Comprender</a:t>
            </a:r>
            <a:r>
              <a:rPr lang="en-GB" dirty="0" smtClean="0">
                <a:solidFill>
                  <a:srgbClr val="000000"/>
                </a:solidFill>
                <a:latin typeface="Arial" pitchFamily="34" charset="0"/>
              </a:rPr>
              <a:t> hasta </a:t>
            </a:r>
            <a:r>
              <a:rPr lang="en-GB" dirty="0" err="1" smtClean="0">
                <a:solidFill>
                  <a:srgbClr val="000000"/>
                </a:solidFill>
                <a:latin typeface="Arial" pitchFamily="34" charset="0"/>
              </a:rPr>
              <a:t>qué</a:t>
            </a:r>
            <a:r>
              <a:rPr lang="en-GB" dirty="0" smtClean="0">
                <a:solidFill>
                  <a:srgbClr val="000000"/>
                </a:solidFill>
                <a:latin typeface="Arial" pitchFamily="34" charset="0"/>
              </a:rPr>
              <a:t> </a:t>
            </a:r>
            <a:r>
              <a:rPr lang="en-GB" dirty="0" err="1" smtClean="0">
                <a:solidFill>
                  <a:srgbClr val="000000"/>
                </a:solidFill>
                <a:latin typeface="Arial" pitchFamily="34" charset="0"/>
              </a:rPr>
              <a:t>punto</a:t>
            </a:r>
            <a:r>
              <a:rPr lang="en-GB" dirty="0" smtClean="0">
                <a:solidFill>
                  <a:srgbClr val="000000"/>
                </a:solidFill>
                <a:latin typeface="Arial" pitchFamily="34" charset="0"/>
              </a:rPr>
              <a:t> los </a:t>
            </a:r>
            <a:r>
              <a:rPr lang="en-GB" dirty="0" err="1" smtClean="0">
                <a:solidFill>
                  <a:srgbClr val="000000"/>
                </a:solidFill>
                <a:latin typeface="Arial" pitchFamily="34" charset="0"/>
              </a:rPr>
              <a:t>medios</a:t>
            </a:r>
            <a:r>
              <a:rPr lang="en-GB" dirty="0" smtClean="0">
                <a:solidFill>
                  <a:srgbClr val="000000"/>
                </a:solidFill>
                <a:latin typeface="Arial" pitchFamily="34" charset="0"/>
              </a:rPr>
              <a:t> y los fines del </a:t>
            </a:r>
            <a:r>
              <a:rPr lang="en-GB" dirty="0" err="1" smtClean="0">
                <a:solidFill>
                  <a:srgbClr val="000000"/>
                </a:solidFill>
                <a:latin typeface="Arial" pitchFamily="34" charset="0"/>
              </a:rPr>
              <a:t>desarrollo</a:t>
            </a:r>
            <a:r>
              <a:rPr lang="en-GB" dirty="0" smtClean="0">
                <a:solidFill>
                  <a:srgbClr val="000000"/>
                </a:solidFill>
                <a:latin typeface="Arial" pitchFamily="34" charset="0"/>
              </a:rPr>
              <a:t> </a:t>
            </a:r>
            <a:r>
              <a:rPr lang="en-GB" dirty="0" err="1" smtClean="0">
                <a:solidFill>
                  <a:srgbClr val="000000"/>
                </a:solidFill>
                <a:latin typeface="Arial" pitchFamily="34" charset="0"/>
              </a:rPr>
              <a:t>nacional</a:t>
            </a:r>
            <a:r>
              <a:rPr lang="en-GB" dirty="0" smtClean="0">
                <a:solidFill>
                  <a:srgbClr val="000000"/>
                </a:solidFill>
                <a:latin typeface="Arial" pitchFamily="34" charset="0"/>
              </a:rPr>
              <a:t> </a:t>
            </a:r>
            <a:r>
              <a:rPr lang="en-GB" dirty="0" err="1" smtClean="0">
                <a:solidFill>
                  <a:srgbClr val="000000"/>
                </a:solidFill>
                <a:latin typeface="Arial" pitchFamily="34" charset="0"/>
              </a:rPr>
              <a:t>están</a:t>
            </a:r>
            <a:r>
              <a:rPr lang="en-GB" dirty="0" smtClean="0">
                <a:solidFill>
                  <a:srgbClr val="000000"/>
                </a:solidFill>
                <a:latin typeface="Arial" pitchFamily="34" charset="0"/>
              </a:rPr>
              <a:t> </a:t>
            </a:r>
            <a:r>
              <a:rPr lang="en-GB" dirty="0" err="1" smtClean="0">
                <a:solidFill>
                  <a:srgbClr val="000000"/>
                </a:solidFill>
                <a:latin typeface="Arial" pitchFamily="34" charset="0"/>
              </a:rPr>
              <a:t>sirviendo</a:t>
            </a:r>
            <a:r>
              <a:rPr lang="en-GB" dirty="0" smtClean="0">
                <a:solidFill>
                  <a:srgbClr val="000000"/>
                </a:solidFill>
                <a:latin typeface="Arial" pitchFamily="34" charset="0"/>
              </a:rPr>
              <a:t> a los </a:t>
            </a:r>
            <a:r>
              <a:rPr lang="en-GB" dirty="0" err="1" smtClean="0">
                <a:solidFill>
                  <a:srgbClr val="000000"/>
                </a:solidFill>
                <a:latin typeface="Arial" pitchFamily="34" charset="0"/>
              </a:rPr>
              <a:t>más</a:t>
            </a:r>
            <a:r>
              <a:rPr lang="en-GB" dirty="0" smtClean="0">
                <a:solidFill>
                  <a:srgbClr val="000000"/>
                </a:solidFill>
                <a:latin typeface="Arial" pitchFamily="34" charset="0"/>
              </a:rPr>
              <a:t> </a:t>
            </a:r>
            <a:r>
              <a:rPr lang="en-GB" dirty="0" err="1" smtClean="0">
                <a:solidFill>
                  <a:srgbClr val="000000"/>
                </a:solidFill>
                <a:latin typeface="Arial" pitchFamily="34" charset="0"/>
              </a:rPr>
              <a:t>vulnerables</a:t>
            </a:r>
            <a:endParaRPr lang="en-GB" dirty="0" smtClean="0">
              <a:solidFill>
                <a:srgbClr val="000000"/>
              </a:solidFill>
              <a:latin typeface="Arial" pitchFamily="34" charset="0"/>
            </a:endParaRPr>
          </a:p>
          <a:p>
            <a:pPr lvl="1"/>
            <a:r>
              <a:rPr lang="en-GB" dirty="0" smtClean="0">
                <a:solidFill>
                  <a:srgbClr val="000000"/>
                </a:solidFill>
                <a:latin typeface="Arial" pitchFamily="34" charset="0"/>
                <a:sym typeface="Wingdings" pitchFamily="2" charset="2"/>
              </a:rPr>
              <a:t> </a:t>
            </a:r>
            <a:r>
              <a:rPr lang="en-GB" dirty="0" smtClean="0">
                <a:solidFill>
                  <a:srgbClr val="000000"/>
                </a:solidFill>
                <a:latin typeface="Arial" pitchFamily="34" charset="0"/>
              </a:rPr>
              <a:t>¿</a:t>
            </a:r>
            <a:r>
              <a:rPr lang="en-GB" dirty="0" err="1" smtClean="0">
                <a:solidFill>
                  <a:srgbClr val="000000"/>
                </a:solidFill>
                <a:latin typeface="Arial" pitchFamily="34" charset="0"/>
              </a:rPr>
              <a:t>Por</a:t>
            </a:r>
            <a:r>
              <a:rPr lang="en-GB" dirty="0" smtClean="0">
                <a:solidFill>
                  <a:srgbClr val="000000"/>
                </a:solidFill>
                <a:latin typeface="Arial" pitchFamily="34" charset="0"/>
              </a:rPr>
              <a:t> </a:t>
            </a:r>
            <a:r>
              <a:rPr lang="en-GB" dirty="0" err="1" smtClean="0">
                <a:solidFill>
                  <a:srgbClr val="000000"/>
                </a:solidFill>
                <a:latin typeface="Arial" pitchFamily="34" charset="0"/>
              </a:rPr>
              <a:t>qué</a:t>
            </a:r>
            <a:r>
              <a:rPr lang="en-GB" dirty="0" smtClean="0">
                <a:solidFill>
                  <a:srgbClr val="000000"/>
                </a:solidFill>
                <a:latin typeface="Arial" pitchFamily="34" charset="0"/>
              </a:rPr>
              <a:t> </a:t>
            </a:r>
            <a:r>
              <a:rPr lang="en-GB" dirty="0" err="1" smtClean="0">
                <a:solidFill>
                  <a:srgbClr val="000000"/>
                </a:solidFill>
                <a:latin typeface="Arial" pitchFamily="34" charset="0"/>
              </a:rPr>
              <a:t>algunas</a:t>
            </a:r>
            <a:r>
              <a:rPr lang="en-GB" dirty="0" smtClean="0">
                <a:solidFill>
                  <a:srgbClr val="000000"/>
                </a:solidFill>
                <a:latin typeface="Arial" pitchFamily="34" charset="0"/>
              </a:rPr>
              <a:t> personas/</a:t>
            </a:r>
            <a:r>
              <a:rPr lang="en-GB" dirty="0" err="1" smtClean="0">
                <a:solidFill>
                  <a:srgbClr val="000000"/>
                </a:solidFill>
                <a:latin typeface="Arial" pitchFamily="34" charset="0"/>
              </a:rPr>
              <a:t>grupos</a:t>
            </a:r>
            <a:r>
              <a:rPr lang="en-GB" dirty="0" smtClean="0">
                <a:solidFill>
                  <a:srgbClr val="000000"/>
                </a:solidFill>
                <a:latin typeface="Arial" pitchFamily="34" charset="0"/>
              </a:rPr>
              <a:t> se </a:t>
            </a:r>
            <a:r>
              <a:rPr lang="en-GB" dirty="0" err="1" smtClean="0">
                <a:solidFill>
                  <a:srgbClr val="000000"/>
                </a:solidFill>
                <a:latin typeface="Arial" pitchFamily="34" charset="0"/>
              </a:rPr>
              <a:t>están</a:t>
            </a:r>
            <a:r>
              <a:rPr lang="en-GB" dirty="0" smtClean="0">
                <a:solidFill>
                  <a:srgbClr val="000000"/>
                </a:solidFill>
                <a:latin typeface="Arial" pitchFamily="34" charset="0"/>
              </a:rPr>
              <a:t> </a:t>
            </a:r>
            <a:r>
              <a:rPr lang="en-GB" dirty="0" err="1" smtClean="0">
                <a:solidFill>
                  <a:srgbClr val="000000"/>
                </a:solidFill>
                <a:latin typeface="Arial" pitchFamily="34" charset="0"/>
              </a:rPr>
              <a:t>quedando</a:t>
            </a:r>
            <a:r>
              <a:rPr lang="en-GB" dirty="0" smtClean="0">
                <a:solidFill>
                  <a:srgbClr val="000000"/>
                </a:solidFill>
                <a:latin typeface="Arial" pitchFamily="34" charset="0"/>
              </a:rPr>
              <a:t> </a:t>
            </a:r>
            <a:r>
              <a:rPr lang="en-GB" dirty="0" err="1" smtClean="0">
                <a:solidFill>
                  <a:srgbClr val="000000"/>
                </a:solidFill>
                <a:latin typeface="Arial" pitchFamily="34" charset="0"/>
              </a:rPr>
              <a:t>atrás</a:t>
            </a:r>
            <a:r>
              <a:rPr lang="en-GB" dirty="0" smtClean="0">
                <a:solidFill>
                  <a:srgbClr val="000000"/>
                </a:solidFill>
                <a:latin typeface="Arial" pitchFamily="34" charset="0"/>
              </a:rPr>
              <a:t>?</a:t>
            </a:r>
          </a:p>
          <a:p>
            <a:pPr lvl="1"/>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Comprender</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las</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necesidades</a:t>
            </a:r>
            <a:r>
              <a:rPr lang="en-GB" dirty="0" smtClean="0">
                <a:solidFill>
                  <a:srgbClr val="000000"/>
                </a:solidFill>
                <a:latin typeface="Arial" pitchFamily="34" charset="0"/>
                <a:sym typeface="Wingdings" pitchFamily="2" charset="2"/>
              </a:rPr>
              <a:t> de </a:t>
            </a:r>
            <a:r>
              <a:rPr lang="en-GB" dirty="0" err="1" smtClean="0">
                <a:solidFill>
                  <a:srgbClr val="000000"/>
                </a:solidFill>
                <a:latin typeface="Arial" pitchFamily="34" charset="0"/>
                <a:sym typeface="Wingdings" pitchFamily="2" charset="2"/>
              </a:rPr>
              <a:t>desarrollo</a:t>
            </a:r>
            <a:r>
              <a:rPr lang="en-GB" dirty="0" smtClean="0">
                <a:solidFill>
                  <a:srgbClr val="000000"/>
                </a:solidFill>
                <a:latin typeface="Arial" pitchFamily="34" charset="0"/>
                <a:sym typeface="Wingdings" pitchFamily="2" charset="2"/>
              </a:rPr>
              <a:t> de </a:t>
            </a:r>
            <a:r>
              <a:rPr lang="en-GB" dirty="0" err="1" smtClean="0">
                <a:solidFill>
                  <a:srgbClr val="000000"/>
                </a:solidFill>
                <a:latin typeface="Arial" pitchFamily="34" charset="0"/>
                <a:sym typeface="Wingdings" pitchFamily="2" charset="2"/>
              </a:rPr>
              <a:t>capacidad</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crítica</a:t>
            </a:r>
            <a:r>
              <a:rPr lang="en-GB" dirty="0" smtClean="0">
                <a:solidFill>
                  <a:srgbClr val="000000"/>
                </a:solidFill>
                <a:latin typeface="Arial" pitchFamily="34" charset="0"/>
                <a:sym typeface="Wingdings" pitchFamily="2" charset="2"/>
              </a:rPr>
              <a:t> </a:t>
            </a:r>
          </a:p>
          <a:p>
            <a:pPr lvl="1"/>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Formular</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ejecutar</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supervisar</a:t>
            </a:r>
            <a:r>
              <a:rPr lang="en-GB" dirty="0" smtClean="0">
                <a:solidFill>
                  <a:srgbClr val="000000"/>
                </a:solidFill>
                <a:latin typeface="Arial" pitchFamily="34" charset="0"/>
                <a:sym typeface="Wingdings" pitchFamily="2" charset="2"/>
              </a:rPr>
              <a:t> y </a:t>
            </a:r>
            <a:r>
              <a:rPr lang="en-GB" dirty="0" err="1" smtClean="0">
                <a:solidFill>
                  <a:srgbClr val="000000"/>
                </a:solidFill>
                <a:latin typeface="Arial" pitchFamily="34" charset="0"/>
                <a:sym typeface="Wingdings" pitchFamily="2" charset="2"/>
              </a:rPr>
              <a:t>evaluar</a:t>
            </a:r>
            <a:r>
              <a:rPr lang="en-GB" dirty="0" smtClean="0">
                <a:solidFill>
                  <a:srgbClr val="000000"/>
                </a:solidFill>
                <a:latin typeface="Arial" pitchFamily="34" charset="0"/>
                <a:sym typeface="Wingdings" pitchFamily="2" charset="2"/>
              </a:rPr>
              <a:t> los </a:t>
            </a:r>
            <a:r>
              <a:rPr lang="en-GB" dirty="0" err="1" smtClean="0">
                <a:solidFill>
                  <a:srgbClr val="000000"/>
                </a:solidFill>
                <a:latin typeface="Arial" pitchFamily="34" charset="0"/>
                <a:sym typeface="Wingdings" pitchFamily="2" charset="2"/>
              </a:rPr>
              <a:t>programas</a:t>
            </a:r>
            <a:r>
              <a:rPr lang="en-GB" dirty="0" smtClean="0">
                <a:solidFill>
                  <a:srgbClr val="000000"/>
                </a:solidFill>
                <a:latin typeface="Arial" pitchFamily="34" charset="0"/>
                <a:sym typeface="Wingdings" pitchFamily="2" charset="2"/>
              </a:rPr>
              <a:t> </a:t>
            </a:r>
            <a:r>
              <a:rPr lang="en-GB" dirty="0" err="1" smtClean="0">
                <a:solidFill>
                  <a:srgbClr val="000000"/>
                </a:solidFill>
                <a:latin typeface="Arial" pitchFamily="34" charset="0"/>
                <a:sym typeface="Wingdings" pitchFamily="2" charset="2"/>
              </a:rPr>
              <a:t>para</a:t>
            </a:r>
            <a:r>
              <a:rPr lang="en-GB" dirty="0" smtClean="0">
                <a:solidFill>
                  <a:srgbClr val="000000"/>
                </a:solidFill>
                <a:latin typeface="Arial" pitchFamily="34" charset="0"/>
              </a:rPr>
              <a:t> </a:t>
            </a:r>
            <a:r>
              <a:rPr lang="en-GB" dirty="0" err="1" smtClean="0">
                <a:solidFill>
                  <a:srgbClr val="000000"/>
                </a:solidFill>
                <a:latin typeface="Arial" pitchFamily="34" charset="0"/>
              </a:rPr>
              <a:t>abordar</a:t>
            </a:r>
            <a:r>
              <a:rPr lang="en-GB" dirty="0" smtClean="0">
                <a:solidFill>
                  <a:srgbClr val="000000"/>
                </a:solidFill>
                <a:latin typeface="Arial" pitchFamily="34" charset="0"/>
              </a:rPr>
              <a:t> la </a:t>
            </a:r>
            <a:r>
              <a:rPr lang="en-GB" dirty="0" err="1" smtClean="0">
                <a:solidFill>
                  <a:srgbClr val="000000"/>
                </a:solidFill>
                <a:latin typeface="Arial" pitchFamily="34" charset="0"/>
              </a:rPr>
              <a:t>situación</a:t>
            </a:r>
            <a:r>
              <a:rPr lang="en-GB" dirty="0" smtClean="0">
                <a:solidFill>
                  <a:srgbClr val="000000"/>
                </a:solidFill>
                <a:latin typeface="Arial" pitchFamily="34" charset="0"/>
              </a:rPr>
              <a:t>, con </a:t>
            </a:r>
            <a:r>
              <a:rPr lang="en-GB" dirty="0" err="1" smtClean="0">
                <a:solidFill>
                  <a:srgbClr val="000000"/>
                </a:solidFill>
                <a:latin typeface="Arial" pitchFamily="34" charset="0"/>
              </a:rPr>
              <a:t>todos</a:t>
            </a:r>
            <a:r>
              <a:rPr lang="en-GB" dirty="0" smtClean="0">
                <a:solidFill>
                  <a:srgbClr val="000000"/>
                </a:solidFill>
                <a:latin typeface="Arial" pitchFamily="34" charset="0"/>
              </a:rPr>
              <a:t> los </a:t>
            </a:r>
            <a:r>
              <a:rPr lang="en-GB" dirty="0" err="1" smtClean="0">
                <a:solidFill>
                  <a:srgbClr val="000000"/>
                </a:solidFill>
                <a:latin typeface="Arial" pitchFamily="34" charset="0"/>
              </a:rPr>
              <a:t>interesados</a:t>
            </a:r>
            <a:r>
              <a:rPr lang="en-GB" dirty="0" smtClean="0">
                <a:solidFill>
                  <a:srgbClr val="000000"/>
                </a:solidFill>
                <a:latin typeface="Arial" pitchFamily="34" charset="0"/>
              </a:rPr>
              <a:t>. </a:t>
            </a:r>
          </a:p>
          <a:p>
            <a:pPr eaLnBrk="1" hangingPunct="1">
              <a:spcBef>
                <a:spcPct val="0"/>
              </a:spcBef>
            </a:pPr>
            <a:endParaRPr lang="en-GB" altLang="ja-JP" dirty="0" smtClean="0"/>
          </a:p>
        </p:txBody>
      </p:sp>
      <p:sp>
        <p:nvSpPr>
          <p:cNvPr id="717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tx1"/>
                </a:solidFill>
                <a:latin typeface="Arial" charset="0"/>
              </a:defRPr>
            </a:lvl1pPr>
            <a:lvl2pPr marL="754169" indent="-290065" eaLnBrk="0" hangingPunct="0">
              <a:defRPr sz="1600" b="1">
                <a:solidFill>
                  <a:schemeClr val="tx1"/>
                </a:solidFill>
                <a:latin typeface="Arial" charset="0"/>
              </a:defRPr>
            </a:lvl2pPr>
            <a:lvl3pPr marL="1160259" indent="-232052" eaLnBrk="0" hangingPunct="0">
              <a:defRPr sz="1600" b="1">
                <a:solidFill>
                  <a:schemeClr val="tx1"/>
                </a:solidFill>
                <a:latin typeface="Arial" charset="0"/>
              </a:defRPr>
            </a:lvl3pPr>
            <a:lvl4pPr marL="1624363" indent="-232052" eaLnBrk="0" hangingPunct="0">
              <a:defRPr sz="1600" b="1">
                <a:solidFill>
                  <a:schemeClr val="tx1"/>
                </a:solidFill>
                <a:latin typeface="Arial" charset="0"/>
              </a:defRPr>
            </a:lvl4pPr>
            <a:lvl5pPr marL="2088467" indent="-232052" eaLnBrk="0" hangingPunct="0">
              <a:defRPr sz="1600" b="1">
                <a:solidFill>
                  <a:schemeClr val="tx1"/>
                </a:solidFill>
                <a:latin typeface="Arial" charset="0"/>
              </a:defRPr>
            </a:lvl5pPr>
            <a:lvl6pPr marL="2552570"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3016674"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80778"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944882" indent="-232052"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buSzPct val="100000"/>
              <a:buFont typeface="Arial" charset="0"/>
              <a:buNone/>
            </a:pPr>
            <a:fld id="{F19F07C9-2CCB-43B9-A557-882762D8E410}" type="slidenum">
              <a:rPr lang="en-GB" sz="1200" b="0">
                <a:solidFill>
                  <a:srgbClr val="000000"/>
                </a:solidFill>
                <a:latin typeface="Times New Roman" pitchFamily="18" charset="0"/>
              </a:rPr>
              <a:pPr>
                <a:buSzPct val="100000"/>
                <a:buFont typeface="Arial" charset="0"/>
                <a:buNone/>
              </a:pPr>
              <a:t>76</a:t>
            </a:fld>
            <a:endParaRPr lang="en-GB" sz="1200" b="0">
              <a:solidFill>
                <a:srgbClr val="000000"/>
              </a:solidFill>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22573" y="256605"/>
            <a:ext cx="4935537" cy="3702050"/>
          </a:xfrm>
        </p:spPr>
      </p:sp>
      <p:sp>
        <p:nvSpPr>
          <p:cNvPr id="3" name="Notes Placeholder 2"/>
          <p:cNvSpPr>
            <a:spLocks noGrp="1"/>
          </p:cNvSpPr>
          <p:nvPr>
            <p:ph type="body" idx="1"/>
          </p:nvPr>
        </p:nvSpPr>
        <p:spPr>
          <a:xfrm>
            <a:off x="446509" y="4145037"/>
            <a:ext cx="5904656" cy="4968552"/>
          </a:xfrm>
        </p:spPr>
        <p:txBody>
          <a:bodyPr/>
          <a:lstStyle/>
          <a:p>
            <a:r>
              <a:rPr lang="en-GB" sz="800" b="1" i="1" dirty="0" smtClean="0">
                <a:solidFill>
                  <a:srgbClr val="000000"/>
                </a:solidFill>
                <a:latin typeface="Arial" pitchFamily="34" charset="0"/>
              </a:rPr>
              <a:t>Manual GBR, p.15-17.</a:t>
            </a:r>
            <a:r>
              <a:rPr lang="en-GB" sz="800" b="1" dirty="0" smtClean="0">
                <a:solidFill>
                  <a:srgbClr val="000000"/>
                </a:solidFill>
              </a:rPr>
              <a:t> ESTE DOCUMENTO ESTÁ AÚN EN FORMATO DE PROYECTO Y NO ESTÁ DISPONIBLE PARA SU DISTRIBUCIÓN; SÓLO PARA REFERENCIA DEL FACILITADOR/PR </a:t>
            </a:r>
            <a:endParaRPr lang="en-GB" sz="800" b="1" i="1" dirty="0" smtClean="0">
              <a:solidFill>
                <a:srgbClr val="000000"/>
              </a:solidFill>
              <a:latin typeface="Arial" pitchFamily="34" charset="0"/>
            </a:endParaRPr>
          </a:p>
          <a:p>
            <a:r>
              <a:rPr lang="en-GB" sz="800" b="1" dirty="0" err="1" smtClean="0">
                <a:solidFill>
                  <a:srgbClr val="000000"/>
                </a:solidFill>
                <a:latin typeface="Arial" pitchFamily="34" charset="0"/>
              </a:rPr>
              <a:t>Cadena</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resultados</a:t>
            </a:r>
            <a:r>
              <a:rPr lang="en-GB" sz="800" b="1" dirty="0" smtClean="0">
                <a:solidFill>
                  <a:srgbClr val="000000"/>
                </a:solidFill>
                <a:latin typeface="Arial" pitchFamily="34" charset="0"/>
              </a:rPr>
              <a:t> SMART: </a:t>
            </a:r>
            <a:r>
              <a:rPr lang="en-GB" sz="800" b="1" dirty="0" err="1" smtClean="0">
                <a:solidFill>
                  <a:srgbClr val="000000"/>
                </a:solidFill>
                <a:latin typeface="Arial" pitchFamily="34" charset="0"/>
              </a:rPr>
              <a:t>Impacto</a:t>
            </a:r>
            <a:r>
              <a:rPr lang="en-GB" sz="800" dirty="0" smtClean="0">
                <a:solidFill>
                  <a:srgbClr val="000000"/>
                </a:solidFill>
                <a:latin typeface="Arial" pitchFamily="34" charset="0"/>
              </a:rPr>
              <a:t> </a:t>
            </a:r>
            <a:r>
              <a:rPr lang="en-GB" sz="800" b="1" dirty="0" err="1" smtClean="0">
                <a:solidFill>
                  <a:srgbClr val="000000"/>
                </a:solidFill>
                <a:latin typeface="Arial" pitchFamily="34" charset="0"/>
                <a:sym typeface="Wingdings" pitchFamily="2" charset="2"/>
              </a:rPr>
              <a:t>Efecto</a:t>
            </a:r>
            <a:r>
              <a:rPr lang="en-GB" sz="800" b="1" dirty="0" smtClean="0">
                <a:solidFill>
                  <a:srgbClr val="000000"/>
                </a:solidFill>
                <a:latin typeface="Arial" pitchFamily="34" charset="0"/>
                <a:sym typeface="Wingdings" pitchFamily="2" charset="2"/>
              </a:rPr>
              <a:t> </a:t>
            </a:r>
            <a:r>
              <a:rPr lang="en-GB" sz="800" b="1" dirty="0" err="1" smtClean="0">
                <a:solidFill>
                  <a:srgbClr val="000000"/>
                </a:solidFill>
                <a:latin typeface="Arial" pitchFamily="34" charset="0"/>
                <a:sym typeface="Wingdings" pitchFamily="2" charset="2"/>
              </a:rPr>
              <a:t>Directo</a:t>
            </a:r>
            <a:r>
              <a:rPr lang="en-GB" sz="800" b="1" dirty="0" smtClean="0">
                <a:solidFill>
                  <a:srgbClr val="000000"/>
                </a:solidFill>
                <a:latin typeface="Arial" pitchFamily="34" charset="0"/>
                <a:sym typeface="Wingdings" pitchFamily="2" charset="2"/>
              </a:rPr>
              <a:t> </a:t>
            </a:r>
            <a:r>
              <a:rPr lang="en-GB" sz="800" b="1" dirty="0" err="1" smtClean="0">
                <a:solidFill>
                  <a:srgbClr val="000000"/>
                </a:solidFill>
                <a:latin typeface="Arial" pitchFamily="34" charset="0"/>
                <a:sym typeface="Wingdings" pitchFamily="2" charset="2"/>
              </a:rPr>
              <a:t>Resultado</a:t>
            </a:r>
            <a:endParaRPr lang="en-GB" sz="800" b="1" dirty="0" smtClean="0">
              <a:solidFill>
                <a:srgbClr val="000000"/>
              </a:solidFill>
              <a:latin typeface="Arial" pitchFamily="34" charset="0"/>
              <a:sym typeface="Wingdings" pitchFamily="2" charset="2"/>
            </a:endParaRPr>
          </a:p>
          <a:p>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cadena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siempre</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inserta</a:t>
            </a:r>
            <a:r>
              <a:rPr lang="en-GB" sz="800" dirty="0" smtClean="0">
                <a:solidFill>
                  <a:srgbClr val="000000"/>
                </a:solidFill>
                <a:latin typeface="Arial" pitchFamily="34" charset="0"/>
              </a:rPr>
              <a:t> en un </a:t>
            </a:r>
            <a:r>
              <a:rPr lang="en-GB" sz="800" dirty="0" err="1" smtClean="0">
                <a:solidFill>
                  <a:srgbClr val="000000"/>
                </a:solidFill>
                <a:latin typeface="Arial" pitchFamily="34" charset="0"/>
              </a:rPr>
              <a:t>contexto</a:t>
            </a:r>
            <a:r>
              <a:rPr lang="en-GB" sz="800" dirty="0" smtClean="0">
                <a:solidFill>
                  <a:srgbClr val="000000"/>
                </a:solidFill>
                <a:latin typeface="Arial" pitchFamily="34" charset="0"/>
              </a:rPr>
              <a:t> dado,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refleja</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situación</a:t>
            </a:r>
            <a:r>
              <a:rPr lang="en-GB" sz="800" dirty="0" smtClean="0">
                <a:solidFill>
                  <a:srgbClr val="000000"/>
                </a:solidFill>
                <a:latin typeface="Arial" pitchFamily="34" charset="0"/>
              </a:rPr>
              <a:t> general, </a:t>
            </a:r>
            <a:r>
              <a:rPr lang="en-GB" sz="800" dirty="0" err="1" smtClean="0">
                <a:solidFill>
                  <a:srgbClr val="000000"/>
                </a:solidFill>
                <a:latin typeface="Arial" pitchFamily="34" charset="0"/>
              </a:rPr>
              <a:t>necesidades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problemas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prioridades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aspiraciones</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principales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interesados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Una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serie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factores</a:t>
            </a:r>
            <a:r>
              <a:rPr lang="en-GB" sz="800" dirty="0" smtClean="0">
                <a:solidFill>
                  <a:srgbClr val="000000"/>
                </a:solidFill>
                <a:latin typeface="Arial" pitchFamily="34" charset="0"/>
              </a:rPr>
              <a:t> - </a:t>
            </a:r>
            <a:r>
              <a:rPr lang="en-GB" sz="800" dirty="0" err="1" smtClean="0">
                <a:solidFill>
                  <a:srgbClr val="000000"/>
                </a:solidFill>
                <a:latin typeface="Arial" pitchFamily="34" charset="0"/>
              </a:rPr>
              <a:t>económicos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políticos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sociales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ambientales</a:t>
            </a:r>
            <a:r>
              <a:rPr lang="en-GB" sz="800" dirty="0" smtClean="0">
                <a:solidFill>
                  <a:srgbClr val="000000"/>
                </a:solidFill>
                <a:latin typeface="Arial" pitchFamily="34" charset="0"/>
              </a:rPr>
              <a:t> o </a:t>
            </a:r>
            <a:r>
              <a:rPr lang="en-GB" sz="800" dirty="0" err="1" smtClean="0">
                <a:solidFill>
                  <a:srgbClr val="000000"/>
                </a:solidFill>
                <a:latin typeface="Arial" pitchFamily="34" charset="0"/>
              </a:rPr>
              <a:t>culturales</a:t>
            </a:r>
            <a:r>
              <a:rPr lang="en-GB" sz="800" dirty="0" smtClean="0">
                <a:solidFill>
                  <a:srgbClr val="000000"/>
                </a:solidFill>
                <a:latin typeface="Arial" pitchFamily="34" charset="0"/>
              </a:rPr>
              <a:t> -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afectan</a:t>
            </a:r>
            <a:r>
              <a:rPr lang="en-GB" sz="800" dirty="0" smtClean="0">
                <a:solidFill>
                  <a:srgbClr val="000000"/>
                </a:solidFill>
                <a:latin typeface="Arial" pitchFamily="34" charset="0"/>
              </a:rPr>
              <a:t> a la </a:t>
            </a:r>
            <a:r>
              <a:rPr lang="en-GB" sz="800" dirty="0" err="1" smtClean="0">
                <a:solidFill>
                  <a:srgbClr val="000000"/>
                </a:solidFill>
                <a:latin typeface="Arial" pitchFamily="34" charset="0"/>
              </a:rPr>
              <a:t>consecución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Las </a:t>
            </a:r>
            <a:r>
              <a:rPr lang="en-GB" sz="800" dirty="0" err="1" smtClean="0">
                <a:solidFill>
                  <a:srgbClr val="000000"/>
                </a:solidFill>
                <a:latin typeface="Arial" pitchFamily="34" charset="0"/>
              </a:rPr>
              <a:t>cadenas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varían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país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país</a:t>
            </a:r>
            <a:r>
              <a:rPr lang="en-GB" sz="800" dirty="0" smtClean="0">
                <a:solidFill>
                  <a:srgbClr val="000000"/>
                </a:solidFill>
                <a:latin typeface="Arial" pitchFamily="34" charset="0"/>
              </a:rPr>
              <a:t>. Un </a:t>
            </a:r>
            <a:r>
              <a:rPr lang="en-GB" sz="800" dirty="0" err="1" smtClean="0">
                <a:solidFill>
                  <a:srgbClr val="000000"/>
                </a:solidFill>
                <a:latin typeface="Arial" pitchFamily="34" charset="0"/>
              </a:rPr>
              <a:t>producto</a:t>
            </a:r>
            <a:r>
              <a:rPr lang="en-GB" sz="800" dirty="0" smtClean="0">
                <a:solidFill>
                  <a:srgbClr val="000000"/>
                </a:solidFill>
                <a:latin typeface="Arial" pitchFamily="34" charset="0"/>
              </a:rPr>
              <a:t> en un </a:t>
            </a:r>
            <a:r>
              <a:rPr lang="en-GB" sz="800" dirty="0" err="1" smtClean="0">
                <a:solidFill>
                  <a:srgbClr val="000000"/>
                </a:solidFill>
                <a:latin typeface="Arial" pitchFamily="34" charset="0"/>
              </a:rPr>
              <a:t>contexto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puede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a:t>
            </a:r>
            <a:r>
              <a:rPr lang="en-GB" sz="800" dirty="0" smtClean="0">
                <a:solidFill>
                  <a:srgbClr val="000000"/>
                </a:solidFill>
                <a:latin typeface="Arial" pitchFamily="34" charset="0"/>
              </a:rPr>
              <a:t> un </a:t>
            </a:r>
            <a:r>
              <a:rPr lang="en-GB" sz="800" dirty="0" err="1" smtClean="0">
                <a:solidFill>
                  <a:srgbClr val="000000"/>
                </a:solidFill>
                <a:latin typeface="Arial" pitchFamily="34" charset="0"/>
              </a:rPr>
              <a:t>efecto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otro</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regla</a:t>
            </a:r>
            <a:r>
              <a:rPr lang="en-GB" sz="800" dirty="0" smtClean="0">
                <a:solidFill>
                  <a:srgbClr val="000000"/>
                </a:solidFill>
                <a:latin typeface="Arial" pitchFamily="34" charset="0"/>
              </a:rPr>
              <a:t> general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misma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horma</a:t>
            </a:r>
            <a:r>
              <a:rPr lang="en-GB" sz="800" dirty="0" smtClean="0">
                <a:solidFill>
                  <a:srgbClr val="000000"/>
                </a:solidFill>
                <a:latin typeface="Arial" pitchFamily="34" charset="0"/>
              </a:rPr>
              <a:t> no </a:t>
            </a:r>
            <a:r>
              <a:rPr lang="en-GB" sz="800" dirty="0" err="1" smtClean="0">
                <a:solidFill>
                  <a:srgbClr val="000000"/>
                </a:solidFill>
                <a:latin typeface="Arial" pitchFamily="34" charset="0"/>
              </a:rPr>
              <a:t>sirve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todos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necesario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frenar</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tendencia</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ser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ambiciosos</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declaraciones</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deben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acordes</a:t>
            </a:r>
            <a:r>
              <a:rPr lang="en-GB" sz="800" dirty="0" smtClean="0">
                <a:solidFill>
                  <a:srgbClr val="000000"/>
                </a:solidFill>
                <a:latin typeface="Arial" pitchFamily="34" charset="0"/>
              </a:rPr>
              <a:t> con el </a:t>
            </a:r>
            <a:r>
              <a:rPr lang="en-GB" sz="800" dirty="0" err="1" smtClean="0">
                <a:solidFill>
                  <a:srgbClr val="000000"/>
                </a:solidFill>
                <a:latin typeface="Arial" pitchFamily="34" charset="0"/>
              </a:rPr>
              <a:t>medio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ambiente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capacidades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existentes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potenciales</a:t>
            </a:r>
            <a:r>
              <a:rPr lang="en-GB" sz="800" dirty="0" smtClean="0">
                <a:solidFill>
                  <a:srgbClr val="000000"/>
                </a:solidFill>
                <a:latin typeface="Arial" pitchFamily="34" charset="0"/>
              </a:rPr>
              <a:t>, y los </a:t>
            </a:r>
            <a:r>
              <a:rPr lang="en-GB" sz="800" dirty="0" err="1" smtClean="0">
                <a:solidFill>
                  <a:srgbClr val="000000"/>
                </a:solidFill>
                <a:latin typeface="Arial" pitchFamily="34" charset="0"/>
              </a:rPr>
              <a:t>recursos</a:t>
            </a:r>
            <a:r>
              <a:rPr lang="en-GB" sz="800" dirty="0" smtClean="0">
                <a:solidFill>
                  <a:srgbClr val="000000"/>
                </a:solidFill>
                <a:latin typeface="Arial" pitchFamily="34" charset="0"/>
              </a:rPr>
              <a:t>. </a:t>
            </a:r>
          </a:p>
          <a:p>
            <a:r>
              <a:rPr lang="en-GB" sz="800" b="1" dirty="0" smtClean="0">
                <a:solidFill>
                  <a:srgbClr val="000000"/>
                </a:solidFill>
                <a:latin typeface="Arial" pitchFamily="34" charset="0"/>
              </a:rPr>
              <a:t>Clave</a:t>
            </a:r>
            <a:r>
              <a:rPr lang="en-GB" sz="800" dirty="0" smtClean="0">
                <a:solidFill>
                  <a:srgbClr val="000000"/>
                </a:solidFill>
                <a:latin typeface="Arial" pitchFamily="34" charset="0"/>
              </a:rPr>
              <a:t> </a:t>
            </a:r>
            <a:r>
              <a:rPr lang="en-GB" sz="800" b="1" dirty="0" err="1" smtClean="0">
                <a:solidFill>
                  <a:srgbClr val="000000"/>
                </a:solidFill>
                <a:latin typeface="Arial" pitchFamily="34" charset="0"/>
              </a:rPr>
              <a:t>Es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mejor</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promesa</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menos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rendir</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más</a:t>
            </a:r>
            <a:r>
              <a:rPr lang="en-GB" sz="800" b="1" dirty="0" smtClean="0">
                <a:solidFill>
                  <a:srgbClr val="000000"/>
                </a:solidFill>
                <a:latin typeface="Arial" pitchFamily="34" charset="0"/>
              </a:rPr>
              <a:t>, </a:t>
            </a:r>
            <a:r>
              <a:rPr lang="en-GB" sz="800" b="1" dirty="0" err="1" smtClean="0">
                <a:solidFill>
                  <a:srgbClr val="000000"/>
                </a:solidFill>
                <a:latin typeface="Arial" pitchFamily="34" charset="0"/>
              </a:rPr>
              <a:t>que</a:t>
            </a:r>
            <a:r>
              <a:rPr lang="en-GB" sz="800" b="1" dirty="0" smtClean="0">
                <a:solidFill>
                  <a:srgbClr val="000000"/>
                </a:solidFill>
                <a:latin typeface="Arial" pitchFamily="34" charset="0"/>
              </a:rPr>
              <a:t> a la </a:t>
            </a:r>
            <a:r>
              <a:rPr lang="en-GB" sz="800" b="1" dirty="0" err="1" smtClean="0">
                <a:solidFill>
                  <a:srgbClr val="000000"/>
                </a:solidFill>
                <a:latin typeface="Arial" pitchFamily="34" charset="0"/>
              </a:rPr>
              <a:t>inversa</a:t>
            </a:r>
            <a:endParaRPr lang="en-GB" sz="800" b="1" dirty="0" smtClean="0">
              <a:solidFill>
                <a:srgbClr val="000000"/>
              </a:solidFill>
              <a:latin typeface="Arial" pitchFamily="34" charset="0"/>
            </a:endParaRPr>
          </a:p>
          <a:p>
            <a:endParaRPr lang="en-GB" sz="800" b="1" dirty="0" smtClean="0">
              <a:solidFill>
                <a:srgbClr val="000000"/>
              </a:solidFill>
              <a:latin typeface="Arial" pitchFamily="34" charset="0"/>
            </a:endParaRPr>
          </a:p>
          <a:p>
            <a:r>
              <a:rPr lang="en-GB" sz="800" b="1" dirty="0" smtClean="0">
                <a:solidFill>
                  <a:srgbClr val="000000"/>
                </a:solidFill>
                <a:latin typeface="Arial" pitchFamily="34" charset="0"/>
              </a:rPr>
              <a:t>La </a:t>
            </a:r>
            <a:r>
              <a:rPr lang="en-GB" sz="800" b="1" dirty="0" err="1" smtClean="0">
                <a:solidFill>
                  <a:srgbClr val="000000"/>
                </a:solidFill>
                <a:latin typeface="Arial" pitchFamily="34" charset="0"/>
              </a:rPr>
              <a:t>causalidad</a:t>
            </a:r>
            <a:r>
              <a:rPr lang="en-GB" sz="800" b="1" dirty="0" smtClean="0">
                <a:solidFill>
                  <a:srgbClr val="000000"/>
                </a:solidFill>
                <a:latin typeface="Arial" pitchFamily="34" charset="0"/>
              </a:rPr>
              <a:t> en la </a:t>
            </a:r>
            <a:r>
              <a:rPr lang="en-GB" sz="800" b="1" dirty="0" err="1" smtClean="0">
                <a:solidFill>
                  <a:srgbClr val="000000"/>
                </a:solidFill>
                <a:latin typeface="Arial" pitchFamily="34" charset="0"/>
              </a:rPr>
              <a:t>cadena</a:t>
            </a:r>
            <a:r>
              <a:rPr lang="en-GB" sz="800" b="1" dirty="0" smtClean="0">
                <a:solidFill>
                  <a:srgbClr val="000000"/>
                </a:solidFill>
                <a:latin typeface="Arial" pitchFamily="34" charset="0"/>
              </a:rPr>
              <a:t> de </a:t>
            </a:r>
            <a:r>
              <a:rPr lang="en-GB" sz="800" b="1" dirty="0" err="1" smtClean="0">
                <a:solidFill>
                  <a:srgbClr val="000000"/>
                </a:solidFill>
                <a:latin typeface="Arial" pitchFamily="34" charset="0"/>
              </a:rPr>
              <a:t>resultados</a:t>
            </a:r>
            <a:r>
              <a:rPr lang="en-GB" sz="800" b="1" dirty="0" smtClean="0">
                <a:solidFill>
                  <a:srgbClr val="000000"/>
                </a:solidFill>
                <a:latin typeface="Arial" pitchFamily="34" charset="0"/>
              </a:rPr>
              <a:t>:</a:t>
            </a:r>
          </a:p>
          <a:p>
            <a:r>
              <a:rPr lang="en-GB" sz="800" dirty="0" smtClean="0">
                <a:solidFill>
                  <a:srgbClr val="000000"/>
                </a:solidFill>
                <a:latin typeface="Arial" pitchFamily="34" charset="0"/>
              </a:rPr>
              <a:t>Los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son </a:t>
            </a:r>
            <a:r>
              <a:rPr lang="en-GB" sz="800" dirty="0" err="1" smtClean="0">
                <a:solidFill>
                  <a:srgbClr val="000000"/>
                </a:solidFill>
                <a:latin typeface="Arial" pitchFamily="34" charset="0"/>
              </a:rPr>
              <a:t>cambios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logrados</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través</a:t>
            </a:r>
            <a:r>
              <a:rPr lang="en-GB" sz="800" dirty="0" smtClean="0">
                <a:solidFill>
                  <a:srgbClr val="000000"/>
                </a:solidFill>
                <a:latin typeface="Arial" pitchFamily="34" charset="0"/>
              </a:rPr>
              <a:t> de la </a:t>
            </a:r>
            <a:r>
              <a:rPr lang="en-GB" sz="800" dirty="0" err="1" smtClean="0">
                <a:solidFill>
                  <a:srgbClr val="000000"/>
                </a:solidFill>
                <a:latin typeface="Arial" pitchFamily="34" charset="0"/>
              </a:rPr>
              <a:t>relación</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lógica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causa-efecto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si</a:t>
            </a:r>
            <a:r>
              <a:rPr lang="en-GB" sz="800" dirty="0" smtClean="0">
                <a:solidFill>
                  <a:srgbClr val="000000"/>
                </a:solidFill>
                <a:latin typeface="Arial" pitchFamily="34" charset="0"/>
              </a:rPr>
              <a:t>...</a:t>
            </a:r>
            <a:r>
              <a:rPr lang="en-GB" sz="800" dirty="0" err="1" smtClean="0">
                <a:solidFill>
                  <a:srgbClr val="000000"/>
                </a:solidFill>
                <a:latin typeface="Arial" pitchFamily="34" charset="0"/>
              </a:rPr>
              <a:t>entonces</a:t>
            </a:r>
            <a:r>
              <a:rPr lang="en-GB" sz="800" dirty="0" smtClean="0">
                <a:solidFill>
                  <a:srgbClr val="000000"/>
                </a:solidFill>
                <a:latin typeface="Arial" pitchFamily="34" charset="0"/>
              </a:rPr>
              <a:t>" entre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insumos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actividades</a:t>
            </a:r>
            <a:r>
              <a:rPr lang="en-GB" sz="800" dirty="0" smtClean="0">
                <a:solidFill>
                  <a:srgbClr val="000000"/>
                </a:solidFill>
                <a:latin typeface="Arial" pitchFamily="34" charset="0"/>
              </a:rPr>
              <a:t> hasta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producto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impacto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Mientras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insumos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actividades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productos</a:t>
            </a:r>
            <a:r>
              <a:rPr lang="en-GB" sz="800" dirty="0" smtClean="0">
                <a:solidFill>
                  <a:srgbClr val="000000"/>
                </a:solidFill>
                <a:latin typeface="Arial" pitchFamily="34" charset="0"/>
              </a:rPr>
              <a:t> son los </a:t>
            </a:r>
            <a:r>
              <a:rPr lang="en-GB" sz="800" dirty="0" err="1" smtClean="0">
                <a:solidFill>
                  <a:srgbClr val="000000"/>
                </a:solidFill>
                <a:latin typeface="Arial" pitchFamily="34" charset="0"/>
              </a:rPr>
              <a:t>elementos</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proyecto</a:t>
            </a:r>
            <a:r>
              <a:rPr lang="en-GB" sz="800" dirty="0" smtClean="0">
                <a:solidFill>
                  <a:srgbClr val="000000"/>
                </a:solidFill>
                <a:latin typeface="Arial" pitchFamily="34" charset="0"/>
              </a:rPr>
              <a:t> o </a:t>
            </a:r>
            <a:r>
              <a:rPr lang="en-GB" sz="800" dirty="0" err="1" smtClean="0">
                <a:solidFill>
                  <a:srgbClr val="000000"/>
                </a:solidFill>
                <a:latin typeface="Arial" pitchFamily="34" charset="0"/>
              </a:rPr>
              <a:t>programa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efectos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directos</a:t>
            </a:r>
            <a:r>
              <a:rPr lang="en-GB" sz="800" dirty="0" smtClean="0">
                <a:solidFill>
                  <a:srgbClr val="000000"/>
                </a:solidFill>
                <a:latin typeface="Arial" pitchFamily="34" charset="0"/>
              </a:rPr>
              <a:t> e </a:t>
            </a:r>
            <a:r>
              <a:rPr lang="en-GB" sz="800" dirty="0" err="1" smtClean="0">
                <a:solidFill>
                  <a:srgbClr val="000000"/>
                </a:solidFill>
                <a:latin typeface="Arial" pitchFamily="34" charset="0"/>
              </a:rPr>
              <a:t>impactos</a:t>
            </a:r>
            <a:r>
              <a:rPr lang="en-GB" sz="800" dirty="0" smtClean="0">
                <a:solidFill>
                  <a:srgbClr val="000000"/>
                </a:solidFill>
                <a:latin typeface="Arial" pitchFamily="34" charset="0"/>
              </a:rPr>
              <a:t> son </a:t>
            </a:r>
            <a:r>
              <a:rPr lang="en-GB" sz="800" dirty="0" err="1" smtClean="0">
                <a:solidFill>
                  <a:srgbClr val="000000"/>
                </a:solidFill>
                <a:latin typeface="Arial" pitchFamily="34" charset="0"/>
              </a:rPr>
              <a:t>elementos</a:t>
            </a:r>
            <a:r>
              <a:rPr lang="en-GB" sz="800" dirty="0" smtClean="0">
                <a:solidFill>
                  <a:srgbClr val="000000"/>
                </a:solidFill>
                <a:latin typeface="Arial" pitchFamily="34" charset="0"/>
              </a:rPr>
              <a:t> en un </a:t>
            </a:r>
            <a:r>
              <a:rPr lang="en-GB" sz="800" dirty="0" err="1" smtClean="0">
                <a:solidFill>
                  <a:srgbClr val="000000"/>
                </a:solidFill>
                <a:latin typeface="Arial" pitchFamily="34" charset="0"/>
              </a:rPr>
              <a:t>nivel</a:t>
            </a:r>
            <a:r>
              <a:rPr lang="en-GB" sz="800" dirty="0" smtClean="0">
                <a:solidFill>
                  <a:srgbClr val="000000"/>
                </a:solidFill>
                <a:latin typeface="Arial" pitchFamily="34" charset="0"/>
              </a:rPr>
              <a:t> superior, </a:t>
            </a:r>
            <a:r>
              <a:rPr lang="en-GB" sz="800" dirty="0" err="1" smtClean="0">
                <a:solidFill>
                  <a:srgbClr val="000000"/>
                </a:solidFill>
                <a:latin typeface="Arial" pitchFamily="34" charset="0"/>
              </a:rPr>
              <a:t>nacional</a:t>
            </a:r>
            <a:r>
              <a:rPr lang="en-GB" sz="800" dirty="0" smtClean="0">
                <a:solidFill>
                  <a:srgbClr val="000000"/>
                </a:solidFill>
                <a:latin typeface="Arial" pitchFamily="34" charset="0"/>
              </a:rPr>
              <a:t>.</a:t>
            </a:r>
          </a:p>
          <a:p>
            <a:endParaRPr lang="en-GB" sz="800" dirty="0" smtClean="0">
              <a:solidFill>
                <a:srgbClr val="000000"/>
              </a:solidFill>
              <a:latin typeface="Arial" pitchFamily="34" charset="0"/>
            </a:endParaRPr>
          </a:p>
          <a:p>
            <a:r>
              <a:rPr lang="en-GB" sz="800" dirty="0" err="1" smtClean="0">
                <a:solidFill>
                  <a:srgbClr val="000000"/>
                </a:solidFill>
                <a:latin typeface="Arial" pitchFamily="34" charset="0"/>
              </a:rPr>
              <a:t>Lenguaje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cambio</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que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ver</a:t>
            </a:r>
            <a:r>
              <a:rPr lang="en-GB" sz="800" dirty="0" smtClean="0">
                <a:solidFill>
                  <a:srgbClr val="000000"/>
                </a:solidFill>
                <a:latin typeface="Arial" pitchFamily="34" charset="0"/>
              </a:rPr>
              <a:t> con el </a:t>
            </a:r>
            <a:r>
              <a:rPr lang="en-GB" sz="800" dirty="0" err="1" smtClean="0">
                <a:solidFill>
                  <a:srgbClr val="000000"/>
                </a:solidFill>
                <a:latin typeface="Arial" pitchFamily="34" charset="0"/>
              </a:rPr>
              <a:t>cambio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importante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usar</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lenguaje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cambio</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lugar</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lenguaje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acción</a:t>
            </a:r>
            <a:r>
              <a:rPr lang="en-GB" sz="800" dirty="0" smtClean="0">
                <a:solidFill>
                  <a:srgbClr val="000000"/>
                </a:solidFill>
                <a:latin typeface="Arial" pitchFamily="34" charset="0"/>
              </a:rPr>
              <a:t> habitual. </a:t>
            </a:r>
            <a:r>
              <a:rPr lang="en-GB" sz="800" i="1" dirty="0" smtClean="0">
                <a:solidFill>
                  <a:srgbClr val="000000"/>
                </a:solidFill>
                <a:latin typeface="Arial" pitchFamily="34" charset="0"/>
              </a:rPr>
              <a:t>El </a:t>
            </a:r>
            <a:r>
              <a:rPr lang="en-GB" sz="800" i="1" dirty="0" err="1" smtClean="0">
                <a:solidFill>
                  <a:srgbClr val="000000"/>
                </a:solidFill>
                <a:latin typeface="Arial" pitchFamily="34" charset="0"/>
              </a:rPr>
              <a:t>lenguaje</a:t>
            </a:r>
            <a:r>
              <a:rPr lang="en-GB" sz="800" i="1" dirty="0" smtClean="0">
                <a:solidFill>
                  <a:srgbClr val="000000"/>
                </a:solidFill>
                <a:latin typeface="Arial" pitchFamily="34" charset="0"/>
              </a:rPr>
              <a:t> de </a:t>
            </a:r>
            <a:r>
              <a:rPr lang="en-GB" sz="800" i="1" dirty="0" err="1" smtClean="0">
                <a:solidFill>
                  <a:srgbClr val="000000"/>
                </a:solidFill>
                <a:latin typeface="Arial" pitchFamily="34" charset="0"/>
              </a:rPr>
              <a:t>cambio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tiene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tres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características</a:t>
            </a:r>
            <a:r>
              <a:rPr lang="en-GB" sz="800" dirty="0" smtClean="0">
                <a:solidFill>
                  <a:srgbClr val="000000"/>
                </a:solidFill>
                <a:latin typeface="Arial" pitchFamily="34" charset="0"/>
              </a:rPr>
              <a:t> y: (A) describe los </a:t>
            </a:r>
            <a:r>
              <a:rPr lang="en-GB" sz="800" dirty="0" err="1" smtClean="0">
                <a:solidFill>
                  <a:srgbClr val="000000"/>
                </a:solidFill>
                <a:latin typeface="Arial" pitchFamily="34" charset="0"/>
              </a:rPr>
              <a:t>cambios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condiciones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calidad</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vida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personas, (b) </a:t>
            </a:r>
            <a:r>
              <a:rPr lang="en-GB" sz="800" dirty="0" err="1" smtClean="0">
                <a:solidFill>
                  <a:srgbClr val="000000"/>
                </a:solidFill>
                <a:latin typeface="Arial" pitchFamily="34" charset="0"/>
              </a:rPr>
              <a:t>establece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criterios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precisos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éxito</a:t>
            </a:r>
            <a:r>
              <a:rPr lang="en-GB" sz="800" dirty="0" smtClean="0">
                <a:solidFill>
                  <a:srgbClr val="000000"/>
                </a:solidFill>
                <a:latin typeface="Arial" pitchFamily="34" charset="0"/>
              </a:rPr>
              <a:t>, y (c) se </a:t>
            </a:r>
            <a:r>
              <a:rPr lang="en-GB" sz="800" dirty="0" err="1" smtClean="0">
                <a:solidFill>
                  <a:srgbClr val="000000"/>
                </a:solidFill>
                <a:latin typeface="Arial" pitchFamily="34" charset="0"/>
              </a:rPr>
              <a:t>centra</a:t>
            </a:r>
            <a:r>
              <a:rPr lang="en-GB" sz="800" dirty="0" smtClean="0">
                <a:solidFill>
                  <a:srgbClr val="000000"/>
                </a:solidFill>
                <a:latin typeface="Arial" pitchFamily="34" charset="0"/>
              </a:rPr>
              <a:t> en los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dejando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lado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opciones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sobre</a:t>
            </a:r>
            <a:r>
              <a:rPr lang="en-GB" sz="800" dirty="0" smtClean="0">
                <a:solidFill>
                  <a:srgbClr val="000000"/>
                </a:solidFill>
                <a:latin typeface="Arial" pitchFamily="34" charset="0"/>
              </a:rPr>
              <a:t> la forma de </a:t>
            </a:r>
            <a:r>
              <a:rPr lang="en-GB" sz="800" dirty="0" err="1" smtClean="0">
                <a:solidFill>
                  <a:srgbClr val="000000"/>
                </a:solidFill>
                <a:latin typeface="Arial" pitchFamily="34" charset="0"/>
              </a:rPr>
              <a:t>lograrlos</a:t>
            </a:r>
            <a:r>
              <a:rPr lang="en-GB" sz="800" dirty="0" smtClean="0">
                <a:solidFill>
                  <a:srgbClr val="000000"/>
                </a:solidFill>
                <a:latin typeface="Arial" pitchFamily="34" charset="0"/>
              </a:rPr>
              <a:t> - de </a:t>
            </a:r>
            <a:r>
              <a:rPr lang="en-GB" sz="800" dirty="0" err="1" smtClean="0">
                <a:solidFill>
                  <a:srgbClr val="000000"/>
                </a:solidFill>
                <a:latin typeface="Arial" pitchFamily="34" charset="0"/>
              </a:rPr>
              <a:t>ahí</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necesidad</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evitar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expresiones</a:t>
            </a:r>
            <a:r>
              <a:rPr lang="en-GB" sz="800" dirty="0" smtClean="0">
                <a:solidFill>
                  <a:srgbClr val="000000"/>
                </a:solidFill>
                <a:latin typeface="Arial" pitchFamily="34" charset="0"/>
              </a:rPr>
              <a:t> tales </a:t>
            </a:r>
            <a:r>
              <a:rPr lang="en-GB" sz="800" dirty="0" err="1" smtClean="0">
                <a:solidFill>
                  <a:srgbClr val="000000"/>
                </a:solidFill>
                <a:latin typeface="Arial" pitchFamily="34" charset="0"/>
              </a:rPr>
              <a:t>como</a:t>
            </a:r>
            <a:r>
              <a:rPr lang="en-GB" sz="800" dirty="0" smtClean="0">
                <a:solidFill>
                  <a:srgbClr val="000000"/>
                </a:solidFill>
                <a:latin typeface="Arial" pitchFamily="34" charset="0"/>
              </a:rPr>
              <a:t> - a </a:t>
            </a:r>
            <a:r>
              <a:rPr lang="en-GB" sz="800" dirty="0" err="1" smtClean="0">
                <a:solidFill>
                  <a:srgbClr val="000000"/>
                </a:solidFill>
                <a:latin typeface="Arial" pitchFamily="34" charset="0"/>
              </a:rPr>
              <a:t>través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esto</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aquello</a:t>
            </a:r>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hacer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esto</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aquello</a:t>
            </a:r>
            <a:r>
              <a:rPr lang="en-GB" sz="800" dirty="0" smtClean="0">
                <a:solidFill>
                  <a:srgbClr val="000000"/>
                </a:solidFill>
                <a:latin typeface="Arial" pitchFamily="34" charset="0"/>
              </a:rPr>
              <a:t>. </a:t>
            </a:r>
          </a:p>
          <a:p>
            <a:r>
              <a:rPr lang="en-GB" sz="800" i="1" dirty="0" err="1" smtClean="0">
                <a:solidFill>
                  <a:srgbClr val="000000"/>
                </a:solidFill>
                <a:latin typeface="Arial" pitchFamily="34" charset="0"/>
              </a:rPr>
              <a:t>Lenguaje</a:t>
            </a:r>
            <a:r>
              <a:rPr lang="en-GB" sz="800" i="1" dirty="0" smtClean="0">
                <a:solidFill>
                  <a:srgbClr val="000000"/>
                </a:solidFill>
                <a:latin typeface="Arial" pitchFamily="34" charset="0"/>
              </a:rPr>
              <a:t> de </a:t>
            </a:r>
            <a:r>
              <a:rPr lang="en-GB" sz="800" i="1" dirty="0" err="1" smtClean="0">
                <a:solidFill>
                  <a:srgbClr val="000000"/>
                </a:solidFill>
                <a:latin typeface="Arial" pitchFamily="34" charset="0"/>
              </a:rPr>
              <a:t>acción</a:t>
            </a:r>
            <a:r>
              <a:rPr lang="en-GB" sz="800" i="1" dirty="0" smtClean="0">
                <a:solidFill>
                  <a:srgbClr val="000000"/>
                </a:solidFill>
                <a:latin typeface="Arial" pitchFamily="34" charset="0"/>
              </a:rPr>
              <a:t>,</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otra</a:t>
            </a:r>
            <a:r>
              <a:rPr lang="en-GB" sz="800" dirty="0" smtClean="0">
                <a:solidFill>
                  <a:srgbClr val="000000"/>
                </a:solidFill>
                <a:latin typeface="Arial" pitchFamily="34" charset="0"/>
              </a:rPr>
              <a:t> parte: (A) </a:t>
            </a:r>
            <a:r>
              <a:rPr lang="en-GB" sz="800" dirty="0" err="1" smtClean="0">
                <a:solidFill>
                  <a:srgbClr val="000000"/>
                </a:solidFill>
                <a:latin typeface="Arial" pitchFamily="34" charset="0"/>
              </a:rPr>
              <a:t>expresa</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posibles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desde</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perspectiva</a:t>
            </a:r>
            <a:r>
              <a:rPr lang="en-GB" sz="800" dirty="0" smtClean="0">
                <a:solidFill>
                  <a:srgbClr val="000000"/>
                </a:solidFill>
                <a:latin typeface="Arial" pitchFamily="34" charset="0"/>
              </a:rPr>
              <a:t> de los </a:t>
            </a:r>
            <a:r>
              <a:rPr lang="en-GB" sz="800" dirty="0" err="1" smtClean="0">
                <a:solidFill>
                  <a:srgbClr val="000000"/>
                </a:solidFill>
                <a:latin typeface="Arial" pitchFamily="34" charset="0"/>
              </a:rPr>
              <a:t>proveedores</a:t>
            </a:r>
            <a:r>
              <a:rPr lang="en-GB" sz="800" dirty="0" smtClean="0">
                <a:solidFill>
                  <a:srgbClr val="000000"/>
                </a:solidFill>
                <a:latin typeface="Arial" pitchFamily="34" charset="0"/>
              </a:rPr>
              <a:t> - y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lo general </a:t>
            </a:r>
            <a:r>
              <a:rPr lang="en-GB" sz="800" dirty="0" err="1" smtClean="0">
                <a:solidFill>
                  <a:srgbClr val="000000"/>
                </a:solidFill>
                <a:latin typeface="Arial" pitchFamily="34" charset="0"/>
              </a:rPr>
              <a:t>comienza</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hacer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esto</a:t>
            </a:r>
            <a:r>
              <a:rPr lang="en-GB" sz="800" dirty="0" smtClean="0">
                <a:solidFill>
                  <a:srgbClr val="000000"/>
                </a:solidFill>
                <a:latin typeface="Arial" pitchFamily="34" charset="0"/>
              </a:rPr>
              <a:t> o </a:t>
            </a:r>
            <a:r>
              <a:rPr lang="en-GB" sz="800" dirty="0" err="1" smtClean="0">
                <a:solidFill>
                  <a:srgbClr val="000000"/>
                </a:solidFill>
                <a:latin typeface="Arial" pitchFamily="34" charset="0"/>
              </a:rPr>
              <a:t>aquello</a:t>
            </a:r>
            <a:r>
              <a:rPr lang="en-GB" sz="800" dirty="0" smtClean="0">
                <a:solidFill>
                  <a:srgbClr val="000000"/>
                </a:solidFill>
                <a:latin typeface="Arial" pitchFamily="34" charset="0"/>
              </a:rPr>
              <a:t>, (b) </a:t>
            </a:r>
            <a:r>
              <a:rPr lang="en-GB" sz="800" dirty="0" err="1" smtClean="0">
                <a:solidFill>
                  <a:srgbClr val="000000"/>
                </a:solidFill>
                <a:latin typeface="Arial" pitchFamily="34" charset="0"/>
              </a:rPr>
              <a:t>puede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ser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interpretado</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varias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maneras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porque</a:t>
            </a:r>
            <a:r>
              <a:rPr lang="en-GB" sz="800" dirty="0" smtClean="0">
                <a:solidFill>
                  <a:srgbClr val="000000"/>
                </a:solidFill>
                <a:latin typeface="Arial" pitchFamily="34" charset="0"/>
              </a:rPr>
              <a:t> no </a:t>
            </a:r>
            <a:r>
              <a:rPr lang="en-GB" sz="800" dirty="0" err="1" smtClean="0">
                <a:solidFill>
                  <a:srgbClr val="000000"/>
                </a:solidFill>
                <a:latin typeface="Arial" pitchFamily="34" charset="0"/>
              </a:rPr>
              <a:t>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específico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ni</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medible</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ejemplo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reducir</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transmisión</a:t>
            </a:r>
            <a:r>
              <a:rPr lang="en-GB" sz="800" dirty="0" smtClean="0">
                <a:solidFill>
                  <a:srgbClr val="000000"/>
                </a:solidFill>
                <a:latin typeface="Arial" pitchFamily="34" charset="0"/>
              </a:rPr>
              <a:t> del VIH) y (c) se </a:t>
            </a:r>
            <a:r>
              <a:rPr lang="en-GB" sz="800" dirty="0" err="1" smtClean="0">
                <a:solidFill>
                  <a:srgbClr val="000000"/>
                </a:solidFill>
                <a:latin typeface="Arial" pitchFamily="34" charset="0"/>
              </a:rPr>
              <a:t>centra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sólo</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realización</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actividades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ejemplo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establecer</a:t>
            </a:r>
            <a:r>
              <a:rPr lang="en-GB" sz="800" dirty="0" smtClean="0">
                <a:solidFill>
                  <a:srgbClr val="000000"/>
                </a:solidFill>
                <a:latin typeface="Arial" pitchFamily="34" charset="0"/>
              </a:rPr>
              <a:t> 25 </a:t>
            </a:r>
            <a:r>
              <a:rPr lang="en-GB" sz="800" dirty="0" err="1" smtClean="0">
                <a:solidFill>
                  <a:srgbClr val="000000"/>
                </a:solidFill>
                <a:latin typeface="Arial" pitchFamily="34" charset="0"/>
              </a:rPr>
              <a:t>nuevos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centros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los </a:t>
            </a:r>
            <a:r>
              <a:rPr lang="en-GB" sz="800" dirty="0" err="1" smtClean="0">
                <a:solidFill>
                  <a:srgbClr val="000000"/>
                </a:solidFill>
                <a:latin typeface="Arial" pitchFamily="34" charset="0"/>
              </a:rPr>
              <a:t>jóvenes</a:t>
            </a:r>
            <a:r>
              <a:rPr lang="en-GB" sz="800" dirty="0" smtClean="0">
                <a:solidFill>
                  <a:srgbClr val="000000"/>
                </a:solidFill>
                <a:latin typeface="Arial" pitchFamily="34" charset="0"/>
              </a:rPr>
              <a:t>).</a:t>
            </a:r>
          </a:p>
          <a:p>
            <a:r>
              <a:rPr lang="en-GB" sz="800" dirty="0" err="1" smtClean="0">
                <a:solidFill>
                  <a:srgbClr val="000000"/>
                </a:solidFill>
                <a:latin typeface="Arial" pitchFamily="34" charset="0"/>
              </a:rPr>
              <a:t>Resultados</a:t>
            </a:r>
            <a:r>
              <a:rPr lang="en-GB" sz="800" dirty="0" smtClean="0">
                <a:solidFill>
                  <a:srgbClr val="000000"/>
                </a:solidFill>
                <a:latin typeface="Arial" pitchFamily="34" charset="0"/>
              </a:rPr>
              <a:t> del MANUD </a:t>
            </a:r>
            <a:r>
              <a:rPr lang="en-GB" sz="800" dirty="0" err="1" smtClean="0">
                <a:solidFill>
                  <a:srgbClr val="000000"/>
                </a:solidFill>
                <a:latin typeface="Arial" pitchFamily="34" charset="0"/>
              </a:rPr>
              <a:t>deben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formularse</a:t>
            </a:r>
            <a:r>
              <a:rPr lang="en-GB" sz="800" dirty="0" smtClean="0">
                <a:solidFill>
                  <a:srgbClr val="000000"/>
                </a:solidFill>
                <a:latin typeface="Arial" pitchFamily="34" charset="0"/>
              </a:rPr>
              <a:t> en un </a:t>
            </a:r>
            <a:r>
              <a:rPr lang="en-GB" sz="800" dirty="0" err="1" smtClean="0">
                <a:solidFill>
                  <a:srgbClr val="000000"/>
                </a:solidFill>
                <a:latin typeface="Arial" pitchFamily="34" charset="0"/>
              </a:rPr>
              <a:t>lenguaje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cambio</a:t>
            </a:r>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formulación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paso</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paso</a:t>
            </a:r>
            <a:r>
              <a:rPr lang="en-GB" sz="800" dirty="0" smtClean="0">
                <a:solidFill>
                  <a:srgbClr val="000000"/>
                </a:solidFill>
                <a:latin typeface="Arial" pitchFamily="34" charset="0"/>
              </a:rPr>
              <a:t> del </a:t>
            </a:r>
            <a:r>
              <a:rPr lang="en-GB" sz="800" dirty="0" err="1" smtClean="0">
                <a:solidFill>
                  <a:srgbClr val="000000"/>
                </a:solidFill>
                <a:latin typeface="Arial" pitchFamily="34" charset="0"/>
              </a:rPr>
              <a:t>modelo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está</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incluida</a:t>
            </a:r>
            <a:r>
              <a:rPr lang="en-GB" sz="800" dirty="0" smtClean="0">
                <a:solidFill>
                  <a:srgbClr val="000000"/>
                </a:solidFill>
                <a:latin typeface="Arial" pitchFamily="34" charset="0"/>
              </a:rPr>
              <a:t> en el </a:t>
            </a:r>
            <a:r>
              <a:rPr lang="en-GB" sz="800" dirty="0" err="1" smtClean="0">
                <a:solidFill>
                  <a:srgbClr val="000000"/>
                </a:solidFill>
                <a:latin typeface="Arial" pitchFamily="34" charset="0"/>
              </a:rPr>
              <a:t>anexo</a:t>
            </a:r>
            <a:r>
              <a:rPr lang="en-GB" sz="800" dirty="0" smtClean="0">
                <a:solidFill>
                  <a:srgbClr val="000000"/>
                </a:solidFill>
                <a:latin typeface="Arial" pitchFamily="34" charset="0"/>
              </a:rPr>
              <a:t> 2. A </a:t>
            </a:r>
            <a:r>
              <a:rPr lang="en-GB" sz="800" dirty="0" err="1" smtClean="0">
                <a:solidFill>
                  <a:srgbClr val="000000"/>
                </a:solidFill>
                <a:latin typeface="Arial" pitchFamily="34" charset="0"/>
              </a:rPr>
              <a:t>continuación</a:t>
            </a:r>
            <a:r>
              <a:rPr lang="en-GB" sz="800" dirty="0" smtClean="0">
                <a:solidFill>
                  <a:srgbClr val="000000"/>
                </a:solidFill>
                <a:latin typeface="Arial" pitchFamily="34" charset="0"/>
              </a:rPr>
              <a:t> se </a:t>
            </a:r>
            <a:r>
              <a:rPr lang="en-GB" sz="800" dirty="0" err="1" smtClean="0">
                <a:solidFill>
                  <a:srgbClr val="000000"/>
                </a:solidFill>
                <a:latin typeface="Arial" pitchFamily="34" charset="0"/>
              </a:rPr>
              <a:t>ofrecen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algunos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ejemplos</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lenguaje</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cambio</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Al </a:t>
            </a:r>
            <a:r>
              <a:rPr lang="en-GB" sz="800" dirty="0" err="1" smtClean="0">
                <a:solidFill>
                  <a:srgbClr val="000000"/>
                </a:solidFill>
                <a:latin typeface="Arial" pitchFamily="34" charset="0"/>
              </a:rPr>
              <a:t>menos</a:t>
            </a:r>
            <a:r>
              <a:rPr lang="en-GB" sz="800" dirty="0" smtClean="0">
                <a:solidFill>
                  <a:srgbClr val="000000"/>
                </a:solidFill>
                <a:latin typeface="Arial" pitchFamily="34" charset="0"/>
              </a:rPr>
              <a:t> el 80% de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personas en </a:t>
            </a:r>
            <a:r>
              <a:rPr lang="en-GB" sz="800" dirty="0" err="1" smtClean="0">
                <a:solidFill>
                  <a:srgbClr val="000000"/>
                </a:solidFill>
                <a:latin typeface="Arial" pitchFamily="34" charset="0"/>
              </a:rPr>
              <a:t>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zonas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endémicas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duermen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bajo</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mosquiteros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tratados</a:t>
            </a:r>
            <a:r>
              <a:rPr lang="en-GB" sz="800" dirty="0" smtClean="0">
                <a:solidFill>
                  <a:srgbClr val="000000"/>
                </a:solidFill>
                <a:latin typeface="Arial" pitchFamily="34" charset="0"/>
              </a:rPr>
              <a:t> con </a:t>
            </a:r>
            <a:r>
              <a:rPr lang="en-GB" sz="800" dirty="0" err="1" smtClean="0">
                <a:solidFill>
                  <a:srgbClr val="000000"/>
                </a:solidFill>
                <a:latin typeface="Arial" pitchFamily="34" charset="0"/>
              </a:rPr>
              <a:t>insecticida</a:t>
            </a:r>
            <a:r>
              <a:rPr lang="en-GB" sz="800" dirty="0" smtClean="0">
                <a:solidFill>
                  <a:srgbClr val="000000"/>
                </a:solidFill>
                <a:latin typeface="Arial" pitchFamily="34" charset="0"/>
              </a:rPr>
              <a:t>; </a:t>
            </a:r>
          </a:p>
          <a:p>
            <a:r>
              <a:rPr lang="en-GB" sz="800" dirty="0" smtClean="0">
                <a:solidFill>
                  <a:srgbClr val="000000"/>
                </a:solidFill>
                <a:latin typeface="Arial" pitchFamily="34" charset="0"/>
              </a:rPr>
              <a:t>- La </a:t>
            </a:r>
            <a:r>
              <a:rPr lang="en-GB" sz="800" dirty="0" err="1" smtClean="0">
                <a:solidFill>
                  <a:srgbClr val="000000"/>
                </a:solidFill>
                <a:latin typeface="Arial" pitchFamily="34" charset="0"/>
              </a:rPr>
              <a:t>mortalidad</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infantil</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por</a:t>
            </a:r>
            <a:r>
              <a:rPr lang="en-GB" sz="800" dirty="0" smtClean="0">
                <a:solidFill>
                  <a:srgbClr val="000000"/>
                </a:solidFill>
                <a:latin typeface="Arial" pitchFamily="34" charset="0"/>
              </a:rPr>
              <a:t> SIDA y </a:t>
            </a:r>
            <a:r>
              <a:rPr lang="en-GB" sz="800" dirty="0" err="1" smtClean="0">
                <a:solidFill>
                  <a:srgbClr val="000000"/>
                </a:solidFill>
                <a:latin typeface="Arial" pitchFamily="34" charset="0"/>
              </a:rPr>
              <a:t>causas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relacionadas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disminuyen</a:t>
            </a:r>
            <a:r>
              <a:rPr lang="en-GB" sz="800" dirty="0" smtClean="0">
                <a:solidFill>
                  <a:srgbClr val="000000"/>
                </a:solidFill>
                <a:latin typeface="Arial" pitchFamily="34" charset="0"/>
              </a:rPr>
              <a:t> del 80% al 40% en 2011; </a:t>
            </a:r>
          </a:p>
          <a:p>
            <a:r>
              <a:rPr lang="en-GB" sz="800" dirty="0" smtClean="0">
                <a:solidFill>
                  <a:srgbClr val="000000"/>
                </a:solidFill>
                <a:latin typeface="Arial" pitchFamily="34" charset="0"/>
              </a:rPr>
              <a:t>- 90% de los </a:t>
            </a:r>
            <a:r>
              <a:rPr lang="en-GB" sz="800" dirty="0" err="1" smtClean="0">
                <a:solidFill>
                  <a:srgbClr val="000000"/>
                </a:solidFill>
                <a:latin typeface="Arial" pitchFamily="34" charset="0"/>
              </a:rPr>
              <a:t>huérfanos</a:t>
            </a:r>
            <a:r>
              <a:rPr lang="en-GB" sz="800" dirty="0" smtClean="0">
                <a:solidFill>
                  <a:srgbClr val="000000"/>
                </a:solidFill>
                <a:latin typeface="Arial" pitchFamily="34" charset="0"/>
              </a:rPr>
              <a:t> y </a:t>
            </a:r>
            <a:r>
              <a:rPr lang="en-GB" sz="800" dirty="0" err="1" smtClean="0">
                <a:solidFill>
                  <a:srgbClr val="000000"/>
                </a:solidFill>
                <a:latin typeface="Arial" pitchFamily="34" charset="0"/>
              </a:rPr>
              <a:t>niños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vulnerables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identificados</a:t>
            </a:r>
            <a:r>
              <a:rPr lang="en-GB" sz="800" dirty="0" smtClean="0">
                <a:solidFill>
                  <a:srgbClr val="000000"/>
                </a:solidFill>
                <a:latin typeface="Arial" pitchFamily="34" charset="0"/>
              </a:rPr>
              <a:t> en </a:t>
            </a:r>
            <a:r>
              <a:rPr lang="en-GB" sz="800" dirty="0" err="1" smtClean="0">
                <a:solidFill>
                  <a:srgbClr val="000000"/>
                </a:solidFill>
                <a:latin typeface="Arial" pitchFamily="34" charset="0"/>
              </a:rPr>
              <a:t>distritos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modelos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consiguen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acceder</a:t>
            </a:r>
            <a:r>
              <a:rPr lang="en-GB" sz="800" dirty="0" smtClean="0">
                <a:solidFill>
                  <a:srgbClr val="000000"/>
                </a:solidFill>
                <a:latin typeface="Arial" pitchFamily="34" charset="0"/>
              </a:rPr>
              <a:t> a </a:t>
            </a:r>
            <a:r>
              <a:rPr lang="en-GB" sz="800" dirty="0" err="1" smtClean="0">
                <a:solidFill>
                  <a:srgbClr val="000000"/>
                </a:solidFill>
                <a:latin typeface="Arial" pitchFamily="34" charset="0"/>
              </a:rPr>
              <a:t>paquetes</a:t>
            </a:r>
            <a:r>
              <a:rPr lang="en-GB" sz="800" dirty="0" smtClean="0">
                <a:solidFill>
                  <a:srgbClr val="000000"/>
                </a:solidFill>
                <a:latin typeface="Arial" pitchFamily="34" charset="0"/>
              </a:rPr>
              <a:t> de la red de </a:t>
            </a:r>
            <a:r>
              <a:rPr lang="en-GB" sz="800" dirty="0" err="1" smtClean="0">
                <a:solidFill>
                  <a:srgbClr val="000000"/>
                </a:solidFill>
                <a:latin typeface="Arial" pitchFamily="34" charset="0"/>
              </a:rPr>
              <a:t>seguridad</a:t>
            </a:r>
            <a:r>
              <a:rPr lang="en-GB" sz="800" dirty="0" smtClean="0">
                <a:solidFill>
                  <a:srgbClr val="000000"/>
                </a:solidFill>
                <a:latin typeface="Arial" pitchFamily="34" charset="0"/>
              </a:rPr>
              <a:t> social </a:t>
            </a:r>
            <a:r>
              <a:rPr lang="en-GB" sz="800" dirty="0" err="1" smtClean="0">
                <a:solidFill>
                  <a:srgbClr val="000000"/>
                </a:solidFill>
                <a:latin typeface="Arial" pitchFamily="34" charset="0"/>
              </a:rPr>
              <a:t>para</a:t>
            </a:r>
            <a:r>
              <a:rPr lang="en-GB" sz="800" dirty="0" smtClean="0">
                <a:solidFill>
                  <a:srgbClr val="000000"/>
                </a:solidFill>
                <a:latin typeface="Arial" pitchFamily="34" charset="0"/>
              </a:rPr>
              <a:t> el </a:t>
            </a:r>
            <a:r>
              <a:rPr lang="en-GB" sz="800" dirty="0" err="1" smtClean="0">
                <a:solidFill>
                  <a:srgbClr val="000000"/>
                </a:solidFill>
                <a:latin typeface="Arial" pitchFamily="34" charset="0"/>
              </a:rPr>
              <a:t>año</a:t>
            </a:r>
            <a:r>
              <a:rPr lang="en-GB" sz="800" dirty="0" smtClean="0">
                <a:solidFill>
                  <a:srgbClr val="000000"/>
                </a:solidFill>
                <a:latin typeface="Arial" pitchFamily="34" charset="0"/>
              </a:rPr>
              <a:t> 2008; </a:t>
            </a:r>
          </a:p>
          <a:p>
            <a:r>
              <a:rPr lang="en-GB" sz="800" dirty="0" smtClean="0">
                <a:solidFill>
                  <a:srgbClr val="000000"/>
                </a:solidFill>
                <a:latin typeface="Arial" pitchFamily="34" charset="0"/>
              </a:rPr>
              <a:t>- </a:t>
            </a:r>
            <a:r>
              <a:rPr lang="en-GB" sz="800" dirty="0" err="1" smtClean="0">
                <a:solidFill>
                  <a:srgbClr val="000000"/>
                </a:solidFill>
                <a:latin typeface="Arial" pitchFamily="34" charset="0"/>
              </a:rPr>
              <a:t>Tasa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bruta</a:t>
            </a:r>
            <a:r>
              <a:rPr lang="en-GB" sz="800" dirty="0" smtClean="0">
                <a:solidFill>
                  <a:srgbClr val="000000"/>
                </a:solidFill>
                <a:latin typeface="Arial" pitchFamily="34" charset="0"/>
              </a:rPr>
              <a:t> de </a:t>
            </a:r>
            <a:r>
              <a:rPr lang="en-GB" sz="800" dirty="0" err="1" smtClean="0">
                <a:solidFill>
                  <a:srgbClr val="000000"/>
                </a:solidFill>
                <a:latin typeface="Arial" pitchFamily="34" charset="0"/>
              </a:rPr>
              <a:t>matriculación</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femenina</a:t>
            </a:r>
            <a:r>
              <a:rPr lang="en-GB" sz="800" dirty="0" smtClean="0">
                <a:solidFill>
                  <a:srgbClr val="000000"/>
                </a:solidFill>
                <a:latin typeface="Arial" pitchFamily="34" charset="0"/>
              </a:rPr>
              <a:t> en la </a:t>
            </a:r>
            <a:r>
              <a:rPr lang="en-GB" sz="800" dirty="0" err="1" smtClean="0">
                <a:solidFill>
                  <a:srgbClr val="000000"/>
                </a:solidFill>
                <a:latin typeface="Arial" pitchFamily="34" charset="0"/>
              </a:rPr>
              <a:t>escuela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primaria</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aumenta</a:t>
            </a:r>
            <a:r>
              <a:rPr lang="en-GB" sz="800" dirty="0" smtClean="0">
                <a:solidFill>
                  <a:srgbClr val="000000"/>
                </a:solidFill>
                <a:latin typeface="Arial" pitchFamily="34" charset="0"/>
              </a:rPr>
              <a:t> del 55% al 95% en 1.200 </a:t>
            </a:r>
            <a:r>
              <a:rPr lang="en-GB" sz="800" dirty="0" err="1" smtClean="0">
                <a:solidFill>
                  <a:srgbClr val="000000"/>
                </a:solidFill>
                <a:latin typeface="Arial" pitchFamily="34" charset="0"/>
              </a:rPr>
              <a:t>escuelas</a:t>
            </a:r>
            <a:r>
              <a:rPr lang="en-GB" sz="800" dirty="0" smtClean="0">
                <a:solidFill>
                  <a:srgbClr val="000000"/>
                </a:solidFill>
                <a:latin typeface="Arial" pitchFamily="34" charset="0"/>
              </a:rPr>
              <a:t> </a:t>
            </a:r>
            <a:r>
              <a:rPr lang="en-GB" sz="800" dirty="0" err="1" smtClean="0">
                <a:solidFill>
                  <a:srgbClr val="000000"/>
                </a:solidFill>
                <a:latin typeface="Arial" pitchFamily="34" charset="0"/>
              </a:rPr>
              <a:t>primarias</a:t>
            </a:r>
            <a:r>
              <a:rPr lang="en-GB" sz="800" dirty="0" smtClean="0">
                <a:solidFill>
                  <a:srgbClr val="000000"/>
                </a:solidFill>
                <a:latin typeface="Arial" pitchFamily="34" charset="0"/>
              </a:rPr>
              <a:t> en 2012. </a:t>
            </a:r>
          </a:p>
          <a:p>
            <a:r>
              <a:rPr lang="en-GB" sz="800" dirty="0" smtClean="0">
                <a:solidFill>
                  <a:srgbClr val="000000"/>
                </a:solidFill>
                <a:latin typeface="Arial" pitchFamily="34" charset="0"/>
              </a:rPr>
              <a:t> </a:t>
            </a:r>
          </a:p>
          <a:p>
            <a:endParaRPr lang="en-GB" dirty="0"/>
          </a:p>
        </p:txBody>
      </p:sp>
      <p:sp>
        <p:nvSpPr>
          <p:cNvPr id="4" name="Slide Number Placeholder 3"/>
          <p:cNvSpPr>
            <a:spLocks noGrp="1"/>
          </p:cNvSpPr>
          <p:nvPr>
            <p:ph type="sldNum" sz="quarter" idx="10"/>
          </p:nvPr>
        </p:nvSpPr>
        <p:spPr/>
        <p:txBody>
          <a:bodyPr/>
          <a:lstStyle/>
          <a:p>
            <a:pPr>
              <a:defRPr/>
            </a:pPr>
            <a:fld id="{9E7BB7B9-153E-409F-9099-57B6263273D3}" type="slidenum">
              <a:rPr lang="en-US" smtClean="0"/>
              <a:pPr>
                <a:defRPr/>
              </a:pPr>
              <a:t>8</a:t>
            </a:fld>
            <a:endParaRPr lang="en-US"/>
          </a:p>
        </p:txBody>
      </p:sp>
    </p:spTree>
    <p:extLst>
      <p:ext uri="{BB962C8B-B14F-4D97-AF65-F5344CB8AC3E}">
        <p14:creationId xmlns:p14="http://schemas.microsoft.com/office/powerpoint/2010/main" val="242590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950913" y="257175"/>
            <a:ext cx="4935537" cy="3702050"/>
          </a:xfrm>
          <a:ln/>
        </p:spPr>
      </p:sp>
      <p:sp>
        <p:nvSpPr>
          <p:cNvPr id="102403" name="Notes Placeholder 2"/>
          <p:cNvSpPr>
            <a:spLocks noGrp="1"/>
          </p:cNvSpPr>
          <p:nvPr>
            <p:ph type="body" idx="1"/>
          </p:nvPr>
        </p:nvSpPr>
        <p:spPr>
          <a:xfrm>
            <a:off x="590525" y="4217045"/>
            <a:ext cx="5760640" cy="4766768"/>
          </a:xfrm>
          <a:noFill/>
        </p:spPr>
        <p:txBody>
          <a:bodyPr/>
          <a:lstStyle/>
          <a:p>
            <a:r>
              <a:rPr lang="en-GB" sz="900" b="1" i="1" dirty="0" smtClean="0">
                <a:solidFill>
                  <a:srgbClr val="000000"/>
                </a:solidFill>
                <a:latin typeface="Arial" pitchFamily="34" charset="0"/>
              </a:rPr>
              <a:t>Manual GBR, p.19-20. </a:t>
            </a:r>
            <a:r>
              <a:rPr lang="en-GB" sz="900" b="1" dirty="0" smtClean="0">
                <a:solidFill>
                  <a:srgbClr val="000000"/>
                </a:solidFill>
              </a:rPr>
              <a:t>ESTE DOCUMENTO ESTÁ AÚN EN FORMATO DE PROYECTO Y NO ESTÁ DISPONIBLE PARA SU DISTRIBUCIÓN; SÓLO PARA REFERENCIA DEL FACILITADOR/PR</a:t>
            </a:r>
          </a:p>
          <a:p>
            <a:endParaRPr lang="en-GB" sz="900" b="1" i="1" dirty="0" smtClean="0">
              <a:solidFill>
                <a:srgbClr val="000000"/>
              </a:solidFill>
              <a:latin typeface="Arial" pitchFamily="34" charset="0"/>
            </a:endParaRPr>
          </a:p>
          <a:p>
            <a:r>
              <a:rPr lang="en-GB" sz="900" i="1" dirty="0" err="1" smtClean="0">
                <a:solidFill>
                  <a:srgbClr val="000000"/>
                </a:solidFill>
                <a:latin typeface="Arial" pitchFamily="34" charset="0"/>
              </a:rPr>
              <a:t>Enfoque</a:t>
            </a:r>
            <a:r>
              <a:rPr lang="en-GB" sz="900" i="1" dirty="0" smtClean="0">
                <a:solidFill>
                  <a:srgbClr val="000000"/>
                </a:solidFill>
                <a:latin typeface="Arial" pitchFamily="34" charset="0"/>
              </a:rPr>
              <a:t> </a:t>
            </a:r>
            <a:r>
              <a:rPr lang="en-GB" sz="900" i="1" dirty="0" err="1" smtClean="0">
                <a:solidFill>
                  <a:srgbClr val="000000"/>
                </a:solidFill>
                <a:latin typeface="Arial" pitchFamily="34" charset="0"/>
              </a:rPr>
              <a:t>Basado</a:t>
            </a:r>
            <a:r>
              <a:rPr lang="en-GB" sz="900" i="1" dirty="0" smtClean="0">
                <a:solidFill>
                  <a:srgbClr val="000000"/>
                </a:solidFill>
                <a:latin typeface="Arial" pitchFamily="34" charset="0"/>
              </a:rPr>
              <a:t> en </a:t>
            </a:r>
            <a:r>
              <a:rPr lang="en-GB" sz="900" i="1" dirty="0" err="1" smtClean="0">
                <a:solidFill>
                  <a:srgbClr val="000000"/>
                </a:solidFill>
                <a:latin typeface="Arial" pitchFamily="34" charset="0"/>
              </a:rPr>
              <a:t>Derechos</a:t>
            </a:r>
            <a:r>
              <a:rPr lang="en-GB" sz="900" i="1" dirty="0" smtClean="0">
                <a:solidFill>
                  <a:srgbClr val="000000"/>
                </a:solidFill>
                <a:latin typeface="Arial" pitchFamily="34" charset="0"/>
              </a:rPr>
              <a:t> </a:t>
            </a:r>
            <a:r>
              <a:rPr lang="en-GB" sz="900" i="1" dirty="0" err="1" smtClean="0">
                <a:solidFill>
                  <a:srgbClr val="000000"/>
                </a:solidFill>
                <a:latin typeface="Arial" pitchFamily="34" charset="0"/>
              </a:rPr>
              <a:t>Humanos</a:t>
            </a:r>
            <a:r>
              <a:rPr lang="en-GB" sz="900" b="1" dirty="0" smtClean="0">
                <a:solidFill>
                  <a:srgbClr val="000000"/>
                </a:solidFill>
                <a:latin typeface="Arial" pitchFamily="34" charset="0"/>
              </a:rPr>
              <a:t> </a:t>
            </a:r>
            <a:r>
              <a:rPr lang="en-GB" sz="900" dirty="0" smtClean="0">
                <a:solidFill>
                  <a:srgbClr val="000000"/>
                </a:solidFill>
                <a:latin typeface="Arial" pitchFamily="34" charset="0"/>
              </a:rPr>
              <a:t>El </a:t>
            </a:r>
            <a:r>
              <a:rPr lang="en-GB" sz="900" dirty="0" err="1" smtClean="0">
                <a:solidFill>
                  <a:srgbClr val="000000"/>
                </a:solidFill>
                <a:latin typeface="Arial" pitchFamily="34" charset="0"/>
              </a:rPr>
              <a:t>enfoque</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aporta</a:t>
            </a:r>
            <a:r>
              <a:rPr lang="en-GB" sz="900" dirty="0" smtClean="0">
                <a:solidFill>
                  <a:srgbClr val="000000"/>
                </a:solidFill>
                <a:latin typeface="Arial" pitchFamily="34" charset="0"/>
              </a:rPr>
              <a:t> a la GBR el </a:t>
            </a:r>
            <a:r>
              <a:rPr lang="en-GB" sz="900" dirty="0" err="1" smtClean="0">
                <a:solidFill>
                  <a:srgbClr val="000000"/>
                </a:solidFill>
                <a:latin typeface="Arial" pitchFamily="34" charset="0"/>
              </a:rPr>
              <a:t>uso</a:t>
            </a:r>
            <a:r>
              <a:rPr lang="en-GB" sz="900" dirty="0" smtClean="0">
                <a:solidFill>
                  <a:srgbClr val="000000"/>
                </a:solidFill>
                <a:latin typeface="Arial" pitchFamily="34" charset="0"/>
              </a:rPr>
              <a:t> de un </a:t>
            </a:r>
            <a:r>
              <a:rPr lang="en-GB" sz="900" dirty="0" err="1" smtClean="0">
                <a:solidFill>
                  <a:srgbClr val="000000"/>
                </a:solidFill>
                <a:latin typeface="Arial" pitchFamily="34" charset="0"/>
              </a:rPr>
              <a:t>marco</a:t>
            </a:r>
            <a:r>
              <a:rPr lang="en-GB" sz="900" dirty="0" smtClean="0">
                <a:solidFill>
                  <a:srgbClr val="000000"/>
                </a:solidFill>
                <a:latin typeface="Arial" pitchFamily="34" charset="0"/>
              </a:rPr>
              <a:t> conceptual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comprender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causas</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cumplimiento</a:t>
            </a:r>
            <a:r>
              <a:rPr lang="en-GB" sz="900" dirty="0" smtClean="0">
                <a:solidFill>
                  <a:srgbClr val="000000"/>
                </a:solidFill>
                <a:latin typeface="Arial" pitchFamily="34" charset="0"/>
              </a:rPr>
              <a:t> o no de los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y, al </a:t>
            </a:r>
            <a:r>
              <a:rPr lang="en-GB" sz="900" dirty="0" err="1" smtClean="0">
                <a:solidFill>
                  <a:srgbClr val="000000"/>
                </a:solidFill>
                <a:latin typeface="Arial" pitchFamily="34" charset="0"/>
              </a:rPr>
              <a:t>hacerlo</a:t>
            </a:r>
            <a:r>
              <a:rPr lang="en-GB" sz="900" dirty="0" smtClean="0">
                <a:solidFill>
                  <a:srgbClr val="000000"/>
                </a:solidFill>
                <a:latin typeface="Arial" pitchFamily="34" charset="0"/>
              </a:rPr>
              <a:t>, pone de </a:t>
            </a:r>
            <a:r>
              <a:rPr lang="en-GB" sz="900" dirty="0" err="1" smtClean="0">
                <a:solidFill>
                  <a:srgbClr val="000000"/>
                </a:solidFill>
                <a:latin typeface="Arial" pitchFamily="34" charset="0"/>
              </a:rPr>
              <a:t>manifiesto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cuestiones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subyacentes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impiden</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progreso</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desarrollo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basa</a:t>
            </a:r>
            <a:r>
              <a:rPr lang="en-GB" sz="900" dirty="0" smtClean="0">
                <a:solidFill>
                  <a:srgbClr val="000000"/>
                </a:solidFill>
                <a:latin typeface="Arial" pitchFamily="34" charset="0"/>
              </a:rPr>
              <a:t> en </a:t>
            </a:r>
            <a:r>
              <a:rPr lang="en-GB" sz="900" dirty="0" err="1" smtClean="0">
                <a:solidFill>
                  <a:srgbClr val="000000"/>
                </a:solidFill>
                <a:latin typeface="Arial" pitchFamily="34" charset="0"/>
              </a:rPr>
              <a:t>estándares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principios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internacionales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desarrolla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capacidades</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titulares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reclamar</a:t>
            </a:r>
            <a:r>
              <a:rPr lang="en-GB" sz="900" dirty="0" smtClean="0">
                <a:solidFill>
                  <a:srgbClr val="000000"/>
                </a:solidFill>
                <a:latin typeface="Arial" pitchFamily="34" charset="0"/>
              </a:rPr>
              <a:t> sus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y la </a:t>
            </a:r>
            <a:r>
              <a:rPr lang="en-GB" sz="900" dirty="0" err="1" smtClean="0">
                <a:solidFill>
                  <a:srgbClr val="000000"/>
                </a:solidFill>
                <a:latin typeface="Arial" pitchFamily="34" charset="0"/>
              </a:rPr>
              <a:t>responsabilidad</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portadores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deberes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cumplir</a:t>
            </a:r>
            <a:r>
              <a:rPr lang="en-GB" sz="900" dirty="0" smtClean="0">
                <a:solidFill>
                  <a:srgbClr val="000000"/>
                </a:solidFill>
                <a:latin typeface="Arial" pitchFamily="34" charset="0"/>
              </a:rPr>
              <a:t> sus </a:t>
            </a:r>
            <a:r>
              <a:rPr lang="en-GB" sz="900" dirty="0" err="1" smtClean="0">
                <a:solidFill>
                  <a:srgbClr val="000000"/>
                </a:solidFill>
                <a:latin typeface="Arial" pitchFamily="34" charset="0"/>
              </a:rPr>
              <a:t>deberes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Aparte</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su</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valor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normativo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conjunto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valores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normas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principios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universalmente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aceptados</a:t>
            </a:r>
            <a:r>
              <a:rPr lang="en-GB" sz="900" dirty="0" smtClean="0">
                <a:solidFill>
                  <a:srgbClr val="000000"/>
                </a:solidFill>
                <a:latin typeface="Arial" pitchFamily="34" charset="0"/>
              </a:rPr>
              <a:t>, el EBDH conduce a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mejores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más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sostenibles</a:t>
            </a:r>
            <a:r>
              <a:rPr lang="en-GB" sz="900" dirty="0" smtClean="0">
                <a:solidFill>
                  <a:srgbClr val="000000"/>
                </a:solidFill>
                <a:latin typeface="Arial" pitchFamily="34" charset="0"/>
              </a:rPr>
              <a:t>. Lo </a:t>
            </a:r>
            <a:r>
              <a:rPr lang="en-GB" sz="900" dirty="0" err="1" smtClean="0">
                <a:solidFill>
                  <a:srgbClr val="000000"/>
                </a:solidFill>
                <a:latin typeface="Arial" pitchFamily="34" charset="0"/>
              </a:rPr>
              <a:t>hace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mediante</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análisis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tratamiento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desigualdades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prácticas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discriminatorias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relaciones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injustas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poder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están</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menudo</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corazón</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problemas</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desarrollo</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plantean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grave </a:t>
            </a:r>
            <a:r>
              <a:rPr lang="en-GB" sz="900" dirty="0" err="1" smtClean="0">
                <a:solidFill>
                  <a:srgbClr val="000000"/>
                </a:solidFill>
                <a:latin typeface="Arial" pitchFamily="34" charset="0"/>
              </a:rPr>
              <a:t>amenaza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para</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desarrollo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a:t>
            </a:r>
            <a:r>
              <a:rPr lang="en-GB" sz="900" dirty="0" smtClean="0">
                <a:solidFill>
                  <a:srgbClr val="000000"/>
                </a:solidFill>
                <a:latin typeface="Arial" pitchFamily="34" charset="0"/>
              </a:rPr>
              <a:t> no se </a:t>
            </a:r>
            <a:r>
              <a:rPr lang="en-GB" sz="900" dirty="0" err="1" smtClean="0">
                <a:solidFill>
                  <a:srgbClr val="000000"/>
                </a:solidFill>
                <a:latin typeface="Arial" pitchFamily="34" charset="0"/>
              </a:rPr>
              <a:t>abordan</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cuadro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siguiente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destaca</a:t>
            </a:r>
            <a:r>
              <a:rPr lang="en-GB" sz="900" dirty="0" smtClean="0">
                <a:solidFill>
                  <a:srgbClr val="000000"/>
                </a:solidFill>
                <a:latin typeface="Arial" pitchFamily="34" charset="0"/>
              </a:rPr>
              <a:t> el EBDH </a:t>
            </a:r>
            <a:r>
              <a:rPr lang="en-GB" sz="900" dirty="0" err="1" smtClean="0">
                <a:solidFill>
                  <a:srgbClr val="000000"/>
                </a:solidFill>
                <a:latin typeface="Arial" pitchFamily="34" charset="0"/>
              </a:rPr>
              <a:t>dentro</a:t>
            </a:r>
            <a:r>
              <a:rPr lang="en-GB" sz="900" dirty="0" smtClean="0">
                <a:solidFill>
                  <a:srgbClr val="000000"/>
                </a:solidFill>
                <a:latin typeface="Arial" pitchFamily="34" charset="0"/>
              </a:rPr>
              <a:t> del </a:t>
            </a:r>
            <a:r>
              <a:rPr lang="en-GB" sz="900" dirty="0" err="1" smtClean="0">
                <a:solidFill>
                  <a:srgbClr val="000000"/>
                </a:solidFill>
                <a:latin typeface="Arial" pitchFamily="34" charset="0"/>
              </a:rPr>
              <a:t>contexto</a:t>
            </a:r>
            <a:r>
              <a:rPr lang="en-GB" sz="900" dirty="0" smtClean="0">
                <a:solidFill>
                  <a:srgbClr val="000000"/>
                </a:solidFill>
                <a:latin typeface="Arial" pitchFamily="34" charset="0"/>
              </a:rPr>
              <a:t> de la GBR. </a:t>
            </a:r>
          </a:p>
          <a:p>
            <a:endParaRPr lang="en-GB" sz="900" dirty="0" smtClean="0">
              <a:solidFill>
                <a:srgbClr val="000000"/>
              </a:solidFill>
              <a:latin typeface="Arial" pitchFamily="34" charset="0"/>
            </a:endParaRPr>
          </a:p>
          <a:p>
            <a:r>
              <a:rPr lang="en-GB" sz="900" b="1" dirty="0" smtClean="0">
                <a:solidFill>
                  <a:srgbClr val="000000"/>
                </a:solidFill>
                <a:latin typeface="Arial" pitchFamily="34" charset="0"/>
              </a:rPr>
              <a:t>¿</a:t>
            </a:r>
            <a:r>
              <a:rPr lang="en-GB" sz="900" b="1" dirty="0" err="1" smtClean="0">
                <a:solidFill>
                  <a:srgbClr val="000000"/>
                </a:solidFill>
                <a:latin typeface="Arial" pitchFamily="34" charset="0"/>
              </a:rPr>
              <a:t>Qué</a:t>
            </a:r>
            <a:r>
              <a:rPr lang="en-GB" sz="900" b="1" dirty="0" smtClean="0">
                <a:solidFill>
                  <a:srgbClr val="000000"/>
                </a:solidFill>
                <a:latin typeface="Arial" pitchFamily="34" charset="0"/>
              </a:rPr>
              <a:t> le </a:t>
            </a:r>
            <a:r>
              <a:rPr lang="en-GB" sz="900" b="1" dirty="0" err="1" smtClean="0">
                <a:solidFill>
                  <a:srgbClr val="000000"/>
                </a:solidFill>
                <a:latin typeface="Arial" pitchFamily="34" charset="0"/>
              </a:rPr>
              <a:t>añade</a:t>
            </a:r>
            <a:r>
              <a:rPr lang="en-GB" sz="900" b="1" dirty="0" smtClean="0">
                <a:solidFill>
                  <a:srgbClr val="000000"/>
                </a:solidFill>
                <a:latin typeface="Arial" pitchFamily="34" charset="0"/>
              </a:rPr>
              <a:t> el </a:t>
            </a:r>
            <a:r>
              <a:rPr lang="en-GB" sz="900" b="1" dirty="0" err="1" smtClean="0">
                <a:solidFill>
                  <a:srgbClr val="000000"/>
                </a:solidFill>
                <a:latin typeface="Arial" pitchFamily="34" charset="0"/>
              </a:rPr>
              <a:t>enfoque</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basado</a:t>
            </a:r>
            <a:r>
              <a:rPr lang="en-GB" sz="900" b="1" dirty="0" smtClean="0">
                <a:solidFill>
                  <a:srgbClr val="000000"/>
                </a:solidFill>
                <a:latin typeface="Arial" pitchFamily="34" charset="0"/>
              </a:rPr>
              <a:t> en los </a:t>
            </a:r>
            <a:r>
              <a:rPr lang="en-GB" sz="900" b="1" dirty="0" err="1" smtClean="0">
                <a:solidFill>
                  <a:srgbClr val="000000"/>
                </a:solidFill>
                <a:latin typeface="Arial" pitchFamily="34" charset="0"/>
              </a:rPr>
              <a:t>derechos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humanos</a:t>
            </a:r>
            <a:r>
              <a:rPr lang="en-GB" sz="900" b="1" dirty="0" smtClean="0">
                <a:solidFill>
                  <a:srgbClr val="000000"/>
                </a:solidFill>
                <a:latin typeface="Arial" pitchFamily="34" charset="0"/>
              </a:rPr>
              <a:t> (EBDH) a la GBR? </a:t>
            </a:r>
          </a:p>
          <a:p>
            <a:r>
              <a:rPr lang="en-GB" sz="900" dirty="0" err="1" smtClean="0">
                <a:solidFill>
                  <a:srgbClr val="000000"/>
                </a:solidFill>
                <a:latin typeface="Arial" pitchFamily="34" charset="0"/>
              </a:rPr>
              <a:t>Mientras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la GBR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una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herramienta</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gestión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ayuda</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lograr</a:t>
            </a:r>
            <a:r>
              <a:rPr lang="en-GB" sz="900" dirty="0" smtClean="0">
                <a:solidFill>
                  <a:srgbClr val="000000"/>
                </a:solidFill>
                <a:latin typeface="Arial" pitchFamily="34" charset="0"/>
              </a:rPr>
              <a:t> un </a:t>
            </a:r>
            <a:r>
              <a:rPr lang="en-GB" sz="900" dirty="0" err="1" smtClean="0">
                <a:solidFill>
                  <a:srgbClr val="000000"/>
                </a:solidFill>
                <a:latin typeface="Arial" pitchFamily="34" charset="0"/>
              </a:rPr>
              <a:t>resultado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deseado</a:t>
            </a:r>
            <a:r>
              <a:rPr lang="en-GB" sz="900" dirty="0" smtClean="0">
                <a:solidFill>
                  <a:srgbClr val="000000"/>
                </a:solidFill>
                <a:latin typeface="Arial" pitchFamily="34" charset="0"/>
              </a:rPr>
              <a:t>, el EBDH </a:t>
            </a:r>
            <a:r>
              <a:rPr lang="en-GB" sz="900" dirty="0" err="1" smtClean="0">
                <a:solidFill>
                  <a:srgbClr val="000000"/>
                </a:solidFill>
                <a:latin typeface="Arial" pitchFamily="34" charset="0"/>
              </a:rPr>
              <a:t>es</a:t>
            </a:r>
            <a:r>
              <a:rPr lang="en-GB" sz="900" dirty="0" smtClean="0">
                <a:solidFill>
                  <a:srgbClr val="000000"/>
                </a:solidFill>
                <a:latin typeface="Arial" pitchFamily="34" charset="0"/>
              </a:rPr>
              <a:t> un </a:t>
            </a:r>
            <a:r>
              <a:rPr lang="en-GB" sz="900" dirty="0" err="1" smtClean="0">
                <a:solidFill>
                  <a:srgbClr val="000000"/>
                </a:solidFill>
                <a:latin typeface="Arial" pitchFamily="34" charset="0"/>
              </a:rPr>
              <a:t>marco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ayuda</a:t>
            </a:r>
            <a:r>
              <a:rPr lang="en-GB" sz="900" dirty="0" smtClean="0">
                <a:solidFill>
                  <a:srgbClr val="000000"/>
                </a:solidFill>
                <a:latin typeface="Arial" pitchFamily="34" charset="0"/>
              </a:rPr>
              <a:t> a </a:t>
            </a:r>
            <a:r>
              <a:rPr lang="en-GB" sz="900" dirty="0" err="1" smtClean="0">
                <a:solidFill>
                  <a:srgbClr val="000000"/>
                </a:solidFill>
                <a:latin typeface="Arial" pitchFamily="34" charset="0"/>
              </a:rPr>
              <a:t>definir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y el </a:t>
            </a:r>
            <a:r>
              <a:rPr lang="en-GB" sz="900" dirty="0" err="1" smtClean="0">
                <a:solidFill>
                  <a:srgbClr val="000000"/>
                </a:solidFill>
                <a:latin typeface="Arial" pitchFamily="34" charset="0"/>
              </a:rPr>
              <a:t>proceso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el </a:t>
            </a:r>
            <a:r>
              <a:rPr lang="en-GB" sz="900" dirty="0" err="1" smtClean="0">
                <a:solidFill>
                  <a:srgbClr val="000000"/>
                </a:solidFill>
                <a:latin typeface="Arial" pitchFamily="34" charset="0"/>
              </a:rPr>
              <a:t>que</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han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conseguido</a:t>
            </a:r>
            <a:r>
              <a:rPr lang="en-GB" sz="900" dirty="0" smtClean="0">
                <a:solidFill>
                  <a:srgbClr val="000000"/>
                </a:solidFill>
                <a:latin typeface="Arial" pitchFamily="34" charset="0"/>
              </a:rPr>
              <a:t>. </a:t>
            </a:r>
          </a:p>
          <a:p>
            <a:r>
              <a:rPr lang="en-GB" sz="900" dirty="0" smtClean="0">
                <a:solidFill>
                  <a:srgbClr val="000000"/>
                </a:solidFill>
                <a:latin typeface="Arial" pitchFamily="34" charset="0"/>
              </a:rPr>
              <a:t>El EBDH </a:t>
            </a:r>
            <a:r>
              <a:rPr lang="en-GB" sz="900" dirty="0" err="1" smtClean="0">
                <a:solidFill>
                  <a:srgbClr val="000000"/>
                </a:solidFill>
                <a:latin typeface="Arial" pitchFamily="34" charset="0"/>
              </a:rPr>
              <a:t>especifica</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quién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a:t>
            </a:r>
            <a:r>
              <a:rPr lang="en-GB" sz="900" dirty="0" smtClean="0">
                <a:solidFill>
                  <a:srgbClr val="000000"/>
                </a:solidFill>
                <a:latin typeface="Arial" pitchFamily="34" charset="0"/>
              </a:rPr>
              <a:t> ser el </a:t>
            </a:r>
            <a:r>
              <a:rPr lang="en-GB" sz="900" dirty="0" err="1" smtClean="0">
                <a:solidFill>
                  <a:srgbClr val="000000"/>
                </a:solidFill>
                <a:latin typeface="Arial" pitchFamily="34" charset="0"/>
              </a:rPr>
              <a:t>sujeto</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de la </a:t>
            </a:r>
            <a:r>
              <a:rPr lang="en-GB" sz="900" dirty="0" err="1" smtClean="0">
                <a:solidFill>
                  <a:srgbClr val="000000"/>
                </a:solidFill>
                <a:latin typeface="Arial" pitchFamily="34" charset="0"/>
              </a:rPr>
              <a:t>programación</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titulares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y  </a:t>
            </a:r>
            <a:r>
              <a:rPr lang="en-GB" sz="900" dirty="0" err="1" smtClean="0">
                <a:solidFill>
                  <a:srgbClr val="000000"/>
                </a:solidFill>
                <a:latin typeface="Arial" pitchFamily="34" charset="0"/>
              </a:rPr>
              <a:t>portadores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deberes</a:t>
            </a:r>
            <a:r>
              <a:rPr lang="en-GB" sz="900" dirty="0" smtClean="0">
                <a:solidFill>
                  <a:srgbClr val="000000"/>
                </a:solidFill>
                <a:latin typeface="Arial" pitchFamily="34" charset="0"/>
              </a:rPr>
              <a:t>: </a:t>
            </a:r>
          </a:p>
          <a:p>
            <a:r>
              <a:rPr lang="en-GB" sz="900" b="1" i="1" dirty="0" smtClean="0">
                <a:solidFill>
                  <a:srgbClr val="000000"/>
                </a:solidFill>
                <a:latin typeface="Arial" pitchFamily="34" charset="0"/>
              </a:rPr>
              <a:t>-</a:t>
            </a:r>
            <a:r>
              <a:rPr lang="en-GB" sz="900" dirty="0" smtClean="0">
                <a:solidFill>
                  <a:srgbClr val="000000"/>
                </a:solidFill>
                <a:latin typeface="Arial" pitchFamily="34" charset="0"/>
              </a:rPr>
              <a:t>Los </a:t>
            </a:r>
            <a:r>
              <a:rPr lang="en-GB" sz="900" b="1" dirty="0" err="1" smtClean="0">
                <a:solidFill>
                  <a:srgbClr val="000000"/>
                </a:solidFill>
                <a:latin typeface="Arial" pitchFamily="34" charset="0"/>
              </a:rPr>
              <a:t>Efectos</a:t>
            </a:r>
            <a:r>
              <a:rPr lang="en-GB" sz="900" b="1" dirty="0" smtClean="0">
                <a:solidFill>
                  <a:srgbClr val="000000"/>
                </a:solidFill>
                <a:latin typeface="Arial" pitchFamily="34" charset="0"/>
              </a:rPr>
              <a:t> </a:t>
            </a:r>
            <a:r>
              <a:rPr lang="en-GB" sz="900" b="1" dirty="0" err="1" smtClean="0">
                <a:solidFill>
                  <a:srgbClr val="000000"/>
                </a:solidFill>
                <a:latin typeface="Arial" pitchFamily="34" charset="0"/>
              </a:rPr>
              <a:t>Directos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deberían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reflejar</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mejora</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rendimiento</a:t>
            </a:r>
            <a:r>
              <a:rPr lang="en-GB" sz="900" dirty="0" smtClean="0">
                <a:solidFill>
                  <a:srgbClr val="000000"/>
                </a:solidFill>
                <a:latin typeface="Arial" pitchFamily="34" charset="0"/>
              </a:rPr>
              <a:t> o la </a:t>
            </a:r>
            <a:r>
              <a:rPr lang="en-GB" sz="900" dirty="0" err="1" smtClean="0">
                <a:solidFill>
                  <a:srgbClr val="000000"/>
                </a:solidFill>
                <a:latin typeface="Arial" pitchFamily="34" charset="0"/>
              </a:rPr>
              <a:t>responsabilidad</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fortalecida</a:t>
            </a:r>
            <a:r>
              <a:rPr lang="en-GB" sz="900" dirty="0" smtClean="0">
                <a:solidFill>
                  <a:srgbClr val="000000"/>
                </a:solidFill>
                <a:latin typeface="Arial" pitchFamily="34" charset="0"/>
              </a:rPr>
              <a:t> del titular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y de </a:t>
            </a:r>
            <a:r>
              <a:rPr lang="en-GB" sz="900" dirty="0" err="1" smtClean="0">
                <a:solidFill>
                  <a:srgbClr val="000000"/>
                </a:solidFill>
                <a:latin typeface="Arial" pitchFamily="34" charset="0"/>
              </a:rPr>
              <a:t>deberes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resultante</a:t>
            </a:r>
            <a:r>
              <a:rPr lang="en-GB" sz="900" dirty="0" smtClean="0">
                <a:solidFill>
                  <a:srgbClr val="000000"/>
                </a:solidFill>
                <a:latin typeface="Arial" pitchFamily="34" charset="0"/>
              </a:rPr>
              <a:t> de un </a:t>
            </a:r>
            <a:r>
              <a:rPr lang="en-GB" sz="900" dirty="0" err="1" smtClean="0">
                <a:solidFill>
                  <a:srgbClr val="000000"/>
                </a:solidFill>
                <a:latin typeface="Arial" pitchFamily="34" charset="0"/>
              </a:rPr>
              <a:t>cambio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institucional</a:t>
            </a:r>
            <a:r>
              <a:rPr lang="en-GB" sz="900" dirty="0" smtClean="0">
                <a:solidFill>
                  <a:srgbClr val="000000"/>
                </a:solidFill>
                <a:latin typeface="Arial" pitchFamily="34" charset="0"/>
              </a:rPr>
              <a:t> o de </a:t>
            </a:r>
            <a:r>
              <a:rPr lang="en-GB" sz="900" dirty="0" err="1" smtClean="0">
                <a:solidFill>
                  <a:srgbClr val="000000"/>
                </a:solidFill>
                <a:latin typeface="Arial" pitchFamily="34" charset="0"/>
              </a:rPr>
              <a:t>conducta</a:t>
            </a:r>
            <a:r>
              <a:rPr lang="en-GB" sz="900" dirty="0" smtClean="0">
                <a:solidFill>
                  <a:srgbClr val="000000"/>
                </a:solidFill>
                <a:latin typeface="Arial" pitchFamily="34" charset="0"/>
              </a:rPr>
              <a:t>. </a:t>
            </a:r>
          </a:p>
          <a:p>
            <a:r>
              <a:rPr lang="en-GB" sz="900" b="1" i="1" dirty="0" smtClean="0">
                <a:solidFill>
                  <a:srgbClr val="000000"/>
                </a:solidFill>
                <a:latin typeface="Arial" pitchFamily="34" charset="0"/>
              </a:rPr>
              <a:t>-</a:t>
            </a:r>
            <a:r>
              <a:rPr lang="en-GB" sz="900" dirty="0" smtClean="0">
                <a:solidFill>
                  <a:srgbClr val="000000"/>
                </a:solidFill>
                <a:latin typeface="Arial" pitchFamily="34" charset="0"/>
              </a:rPr>
              <a:t>Los </a:t>
            </a:r>
            <a:r>
              <a:rPr lang="en-GB" sz="900" b="1" dirty="0" err="1" smtClean="0">
                <a:solidFill>
                  <a:srgbClr val="000000"/>
                </a:solidFill>
                <a:latin typeface="Arial" pitchFamily="34" charset="0"/>
              </a:rPr>
              <a:t>Productos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cerrar</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las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brechas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capacidad</a:t>
            </a:r>
            <a:r>
              <a:rPr lang="en-GB" sz="900" dirty="0" smtClean="0">
                <a:solidFill>
                  <a:srgbClr val="000000"/>
                </a:solidFill>
                <a:latin typeface="Arial" pitchFamily="34" charset="0"/>
              </a:rPr>
              <a:t>. </a:t>
            </a:r>
          </a:p>
          <a:p>
            <a:endParaRPr lang="en-GB" sz="900" dirty="0" smtClean="0">
              <a:solidFill>
                <a:srgbClr val="000000"/>
              </a:solidFill>
              <a:latin typeface="Arial" pitchFamily="34" charset="0"/>
            </a:endParaRPr>
          </a:p>
          <a:p>
            <a:r>
              <a:rPr lang="en-GB" sz="900" dirty="0" err="1" smtClean="0">
                <a:solidFill>
                  <a:srgbClr val="000000"/>
                </a:solidFill>
                <a:latin typeface="Arial" pitchFamily="34" charset="0"/>
              </a:rPr>
              <a:t>Supervisando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cómo</a:t>
            </a:r>
            <a:r>
              <a:rPr lang="en-GB" sz="900" dirty="0" smtClean="0">
                <a:solidFill>
                  <a:srgbClr val="000000"/>
                </a:solidFill>
                <a:latin typeface="Arial" pitchFamily="34" charset="0"/>
              </a:rPr>
              <a:t> se </a:t>
            </a:r>
            <a:r>
              <a:rPr lang="en-GB" sz="900" dirty="0" err="1" smtClean="0">
                <a:solidFill>
                  <a:srgbClr val="000000"/>
                </a:solidFill>
                <a:latin typeface="Arial" pitchFamily="34" charset="0"/>
              </a:rPr>
              <a:t>han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guiado</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programas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por</a:t>
            </a:r>
            <a:r>
              <a:rPr lang="en-GB" sz="900" dirty="0" smtClean="0">
                <a:solidFill>
                  <a:srgbClr val="000000"/>
                </a:solidFill>
                <a:latin typeface="Arial" pitchFamily="34" charset="0"/>
              </a:rPr>
              <a:t> los </a:t>
            </a:r>
            <a:r>
              <a:rPr lang="en-GB" sz="900" dirty="0" err="1" smtClean="0">
                <a:solidFill>
                  <a:srgbClr val="000000"/>
                </a:solidFill>
                <a:latin typeface="Arial" pitchFamily="34" charset="0"/>
              </a:rPr>
              <a:t>principios</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 no </a:t>
            </a:r>
            <a:r>
              <a:rPr lang="en-GB" sz="900" dirty="0" err="1" smtClean="0">
                <a:solidFill>
                  <a:srgbClr val="000000"/>
                </a:solidFill>
                <a:latin typeface="Arial" pitchFamily="34" charset="0"/>
              </a:rPr>
              <a:t>discriminación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participación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rendición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cuentas</a:t>
            </a:r>
            <a:r>
              <a:rPr lang="en-GB" sz="900" dirty="0" smtClean="0">
                <a:solidFill>
                  <a:srgbClr val="000000"/>
                </a:solidFill>
                <a:latin typeface="Arial" pitchFamily="34" charset="0"/>
              </a:rPr>
              <a:t>) en el </a:t>
            </a:r>
            <a:r>
              <a:rPr lang="en-GB" sz="900" dirty="0" err="1" smtClean="0">
                <a:solidFill>
                  <a:srgbClr val="000000"/>
                </a:solidFill>
                <a:latin typeface="Arial" pitchFamily="34" charset="0"/>
              </a:rPr>
              <a:t>proceso</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consecución</a:t>
            </a:r>
            <a:r>
              <a:rPr lang="en-GB" sz="900" dirty="0" smtClean="0">
                <a:solidFill>
                  <a:srgbClr val="000000"/>
                </a:solidFill>
                <a:latin typeface="Arial" pitchFamily="34" charset="0"/>
              </a:rPr>
              <a:t> de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Especificando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cuáles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deberían</a:t>
            </a:r>
            <a:r>
              <a:rPr lang="en-GB" sz="900" dirty="0" smtClean="0">
                <a:solidFill>
                  <a:srgbClr val="000000"/>
                </a:solidFill>
                <a:latin typeface="Arial" pitchFamily="34" charset="0"/>
              </a:rPr>
              <a:t> ser los </a:t>
            </a:r>
            <a:r>
              <a:rPr lang="en-GB" sz="900" dirty="0" err="1" smtClean="0">
                <a:solidFill>
                  <a:srgbClr val="000000"/>
                </a:solidFill>
                <a:latin typeface="Arial" pitchFamily="34" charset="0"/>
              </a:rPr>
              <a:t>resultados</a:t>
            </a:r>
            <a:r>
              <a:rPr lang="en-GB" sz="900" dirty="0" smtClean="0">
                <a:solidFill>
                  <a:srgbClr val="000000"/>
                </a:solidFill>
                <a:latin typeface="Arial" pitchFamily="34" charset="0"/>
              </a:rPr>
              <a:t> de la </a:t>
            </a:r>
            <a:r>
              <a:rPr lang="en-GB" sz="900" dirty="0" err="1" smtClean="0">
                <a:solidFill>
                  <a:srgbClr val="000000"/>
                </a:solidFill>
                <a:latin typeface="Arial" pitchFamily="34" charset="0"/>
              </a:rPr>
              <a:t>programación</a:t>
            </a:r>
            <a:r>
              <a:rPr lang="en-GB" sz="900" dirty="0" smtClean="0">
                <a:solidFill>
                  <a:srgbClr val="000000"/>
                </a:solidFill>
                <a:latin typeface="Arial" pitchFamily="34" charset="0"/>
              </a:rPr>
              <a:t>: la </a:t>
            </a:r>
            <a:r>
              <a:rPr lang="en-GB" sz="900" dirty="0" err="1" smtClean="0">
                <a:solidFill>
                  <a:srgbClr val="000000"/>
                </a:solidFill>
                <a:latin typeface="Arial" pitchFamily="34" charset="0"/>
              </a:rPr>
              <a:t>realización</a:t>
            </a:r>
            <a:r>
              <a:rPr lang="en-GB" sz="900" dirty="0" smtClean="0">
                <a:solidFill>
                  <a:srgbClr val="000000"/>
                </a:solidFill>
                <a:latin typeface="Arial" pitchFamily="34" charset="0"/>
              </a:rPr>
              <a:t> de los </a:t>
            </a:r>
            <a:r>
              <a:rPr lang="en-GB" sz="900" dirty="0" err="1" smtClean="0">
                <a:solidFill>
                  <a:srgbClr val="000000"/>
                </a:solidFill>
                <a:latin typeface="Arial" pitchFamily="34" charset="0"/>
              </a:rPr>
              <a:t>derechos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humanos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como</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están</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establecidos</a:t>
            </a:r>
            <a:r>
              <a:rPr lang="en-GB" sz="900" dirty="0" smtClean="0">
                <a:solidFill>
                  <a:srgbClr val="000000"/>
                </a:solidFill>
                <a:latin typeface="Arial" pitchFamily="34" charset="0"/>
              </a:rPr>
              <a:t> en los </a:t>
            </a:r>
            <a:r>
              <a:rPr lang="en-GB" sz="900" dirty="0" err="1" smtClean="0">
                <a:solidFill>
                  <a:srgbClr val="000000"/>
                </a:solidFill>
                <a:latin typeface="Arial" pitchFamily="34" charset="0"/>
              </a:rPr>
              <a:t>instrumentos</a:t>
            </a:r>
            <a:r>
              <a:rPr lang="en-GB" sz="900" dirty="0" smtClean="0">
                <a:solidFill>
                  <a:srgbClr val="000000"/>
                </a:solidFill>
                <a:latin typeface="Arial" pitchFamily="34" charset="0"/>
              </a:rPr>
              <a:t> </a:t>
            </a:r>
            <a:r>
              <a:rPr lang="en-GB" sz="900" dirty="0" err="1" smtClean="0">
                <a:solidFill>
                  <a:srgbClr val="000000"/>
                </a:solidFill>
                <a:latin typeface="Arial" pitchFamily="34" charset="0"/>
              </a:rPr>
              <a:t>internacionales</a:t>
            </a:r>
            <a:r>
              <a:rPr lang="en-GB" sz="900" dirty="0" smtClean="0">
                <a:solidFill>
                  <a:srgbClr val="000000"/>
                </a:solidFill>
                <a:latin typeface="Arial" pitchFamily="34" charset="0"/>
              </a:rPr>
              <a:t>.</a:t>
            </a:r>
          </a:p>
        </p:txBody>
      </p:sp>
      <p:sp>
        <p:nvSpPr>
          <p:cNvPr id="102404" name="Slide Number Placeholder 3"/>
          <p:cNvSpPr>
            <a:spLocks noGrp="1"/>
          </p:cNvSpPr>
          <p:nvPr>
            <p:ph type="sldNum" sz="quarter" idx="5"/>
          </p:nvPr>
        </p:nvSpPr>
        <p:spPr>
          <a:noFill/>
          <a:ln>
            <a:miter lim="800000"/>
            <a:headEnd/>
            <a:tailEnd/>
          </a:ln>
        </p:spPr>
        <p:txBody>
          <a:bodyPr/>
          <a:lstStyle/>
          <a:p>
            <a:pPr eaLnBrk="0" hangingPunct="0">
              <a:buSzPct val="100000"/>
              <a:buFont typeface="Arial" pitchFamily="34" charset="0"/>
              <a:buNone/>
            </a:pPr>
            <a:fld id="{B7536A08-91EA-4606-86A2-E6E9884E767C}" type="slidenum">
              <a:rPr lang="en-GB" smtClean="0">
                <a:solidFill>
                  <a:srgbClr val="000000"/>
                </a:solidFill>
              </a:rPr>
              <a:pPr eaLnBrk="0" hangingPunct="0">
                <a:buSzPct val="100000"/>
                <a:buFont typeface="Arial" pitchFamily="34" charset="0"/>
                <a:buNone/>
              </a:pPr>
              <a:t>9</a:t>
            </a:fld>
            <a:endParaRPr lang="en-GB"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8AE9FAE-CD21-4286-9BDC-0EA123F0C330}"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02501C0-DA4C-48FA-992D-29CA554A674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270E63-881A-4531-A85E-BB2BA7473EC7}"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CA"/>
          </a:p>
        </p:txBody>
      </p:sp>
      <p:sp>
        <p:nvSpPr>
          <p:cNvPr id="3" name="Table Placeholder 2"/>
          <p:cNvSpPr>
            <a:spLocks noGrp="1"/>
          </p:cNvSpPr>
          <p:nvPr>
            <p:ph type="tbl" idx="1"/>
          </p:nvPr>
        </p:nvSpPr>
        <p:spPr>
          <a:xfrm>
            <a:off x="685800" y="1981200"/>
            <a:ext cx="7772400" cy="4114800"/>
          </a:xfrm>
        </p:spPr>
        <p:txBody>
          <a:bodyPr/>
          <a:lstStyle/>
          <a:p>
            <a:pPr lvl="0"/>
            <a:endParaRPr lang="en-CA"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01AE73F-D0CF-4889-98E7-4B598CB16E89}" type="slidenum">
              <a:rPr lang="en-GB"/>
              <a:pPr>
                <a:defRPr/>
              </a:pPr>
              <a:t>‹#›</a:t>
            </a:fld>
            <a:endParaRPr lang="en-GB"/>
          </a:p>
        </p:txBody>
      </p:sp>
    </p:spTree>
    <p:extLst>
      <p:ext uri="{BB962C8B-B14F-4D97-AF65-F5344CB8AC3E}">
        <p14:creationId xmlns:p14="http://schemas.microsoft.com/office/powerpoint/2010/main" val="1284188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DD32B7D-9F03-4D1B-9D19-8300234EFA8C}"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25CEE15-C7BD-49D4-B890-081881811890}"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0CF19B5-EB73-4819-B0BC-36CBFFDE6C53}"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a:t>version xx.xx.xxxx</a:t>
            </a:r>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AE52BAF-7527-47E0-8197-04EF7CEE368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a:t>version xx.xx.xxxx</a:t>
            </a:r>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13127AC-F001-4BCC-A1AB-456E28F9612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UNSSC ToT">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r>
              <a:rPr lang="en-GB"/>
              <a:t>version xx.xx.xxxx</a:t>
            </a:r>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7412604D-5677-4DAD-8D10-806FC76FB4DA}"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279FF48-0C86-46DA-A83A-74FD56761D45}"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BE5C206-C57A-40B8-AD98-FEFD0DE69190}" type="slidenum">
              <a:rPr lang="en-GB"/>
              <a:pPr>
                <a:defRPr/>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GB"/>
              <a:t>version xx.xx.xxxx</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FB9401D-3408-441E-8CCD-011CB508A11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 id="2147483661" r:id="rId1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685800" y="1295400"/>
            <a:ext cx="7772400" cy="4149824"/>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ES" dirty="0" smtClean="0"/>
              <a:t>El MANUD: </a:t>
            </a:r>
            <a:br>
              <a:rPr lang="es-ES" dirty="0" smtClean="0"/>
            </a:br>
            <a:r>
              <a:rPr lang="es-ES" dirty="0" smtClean="0"/>
              <a:t>Vinculación de Análisis con Resultados </a:t>
            </a:r>
          </a:p>
          <a:p>
            <a:endParaRPr lang="es-ES" dirty="0"/>
          </a:p>
          <a:p>
            <a:r>
              <a:rPr lang="es-ES" b="1" dirty="0"/>
              <a:t>Sesión </a:t>
            </a:r>
            <a:r>
              <a:rPr lang="es-ES" b="1" dirty="0" smtClean="0"/>
              <a:t>6</a:t>
            </a:r>
            <a:endParaRPr lang="es-ES" dirty="0" smtClean="0"/>
          </a:p>
        </p:txBody>
      </p:sp>
    </p:spTree>
    <p:extLst>
      <p:ext uri="{BB962C8B-B14F-4D97-AF65-F5344CB8AC3E}">
        <p14:creationId xmlns:p14="http://schemas.microsoft.com/office/powerpoint/2010/main" val="11932002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65794" name="Rectangle 2"/>
          <p:cNvSpPr>
            <a:spLocks noGrp="1" noChangeArrowheads="1"/>
          </p:cNvSpPr>
          <p:nvPr>
            <p:ph type="title" idx="4294967295"/>
          </p:nvPr>
        </p:nvSpPr>
        <p:spPr/>
        <p:txBody>
          <a:bodyPr/>
          <a:lstStyle/>
          <a:p>
            <a:pPr>
              <a:buSzPct val="100000"/>
            </a:pPr>
            <a:r>
              <a:rPr lang="es-ES" noProof="0" smtClean="0"/>
              <a:t>EBDH, GBR y MANUD</a:t>
            </a:r>
          </a:p>
        </p:txBody>
      </p:sp>
      <p:sp>
        <p:nvSpPr>
          <p:cNvPr id="25603" name="Rectangle 3"/>
          <p:cNvSpPr>
            <a:spLocks noGrp="1" noChangeArrowheads="1"/>
          </p:cNvSpPr>
          <p:nvPr>
            <p:ph type="body" idx="4294967295"/>
          </p:nvPr>
        </p:nvSpPr>
        <p:spPr>
          <a:xfrm>
            <a:off x="685800" y="2122488"/>
            <a:ext cx="7772400" cy="4546872"/>
          </a:xfrm>
        </p:spPr>
        <p:txBody>
          <a:bodyPr/>
          <a:lstStyle/>
          <a:p>
            <a:pPr algn="ctr">
              <a:buSzPct val="100000"/>
              <a:buFontTx/>
              <a:buNone/>
            </a:pPr>
            <a:r>
              <a:rPr lang="es-ES" noProof="0" dirty="0" smtClean="0"/>
              <a:t>Qué se necesita para la acción? </a:t>
            </a:r>
          </a:p>
          <a:p>
            <a:pPr algn="ctr">
              <a:buSzPct val="100000"/>
              <a:buFontTx/>
              <a:buNone/>
            </a:pPr>
            <a:r>
              <a:rPr lang="es-ES" noProof="0" dirty="0" smtClean="0">
                <a:solidFill>
                  <a:srgbClr val="000000"/>
                </a:solidFill>
              </a:rPr>
              <a:t>= </a:t>
            </a:r>
          </a:p>
          <a:p>
            <a:pPr algn="ctr">
              <a:buSzPct val="100000"/>
              <a:buFontTx/>
              <a:buNone/>
            </a:pPr>
            <a:r>
              <a:rPr lang="es-ES" noProof="0" dirty="0" smtClean="0">
                <a:solidFill>
                  <a:srgbClr val="000000"/>
                </a:solidFill>
              </a:rPr>
              <a:t>Cambios decisivos en el rendimiento y la capacidad</a:t>
            </a:r>
          </a:p>
          <a:p>
            <a:pPr algn="ctr">
              <a:buSzPct val="100000"/>
              <a:buFontTx/>
              <a:buNone/>
            </a:pPr>
            <a:endParaRPr lang="es-ES" u="sng" noProof="0" dirty="0" smtClean="0">
              <a:solidFill>
                <a:srgbClr val="FF0000"/>
              </a:solidFill>
            </a:endParaRPr>
          </a:p>
          <a:p>
            <a:pPr algn="ctr">
              <a:buSzPct val="100000"/>
              <a:buFontTx/>
              <a:buNone/>
            </a:pPr>
            <a:r>
              <a:rPr lang="es-ES" u="sng" noProof="0" dirty="0" smtClean="0">
                <a:solidFill>
                  <a:srgbClr val="FF0000"/>
                </a:solidFill>
              </a:rPr>
              <a:t>Los resultados</a:t>
            </a:r>
            <a:r>
              <a:rPr lang="es-ES" noProof="0" dirty="0" smtClean="0">
                <a:solidFill>
                  <a:srgbClr val="000000"/>
                </a:solidFill>
              </a:rPr>
              <a:t> del </a:t>
            </a:r>
            <a:r>
              <a:rPr lang="es-ES" dirty="0" smtClean="0">
                <a:solidFill>
                  <a:srgbClr val="000000"/>
                </a:solidFill>
              </a:rPr>
              <a:t>MANUD del UNCT </a:t>
            </a:r>
            <a:r>
              <a:rPr lang="es-ES" noProof="0" dirty="0" smtClean="0">
                <a:solidFill>
                  <a:srgbClr val="000000"/>
                </a:solidFill>
              </a:rPr>
              <a:t>o el Plan de País </a:t>
            </a:r>
            <a:r>
              <a:rPr lang="es-ES" noProof="0" dirty="0" smtClean="0"/>
              <a:t>UNA ONU ayudan a</a:t>
            </a:r>
          </a:p>
          <a:p>
            <a:pPr algn="ctr">
              <a:buSzPct val="100000"/>
              <a:buFontTx/>
              <a:buNone/>
            </a:pPr>
            <a:r>
              <a:rPr lang="es-ES" noProof="0" dirty="0" smtClean="0">
                <a:solidFill>
                  <a:srgbClr val="000000"/>
                </a:solidFill>
              </a:rPr>
              <a:t> apoyar estos cambios</a:t>
            </a:r>
          </a:p>
        </p:txBody>
      </p:sp>
    </p:spTree>
    <p:extLst>
      <p:ext uri="{BB962C8B-B14F-4D97-AF65-F5344CB8AC3E}">
        <p14:creationId xmlns:p14="http://schemas.microsoft.com/office/powerpoint/2010/main" val="315138448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333375"/>
            <a:ext cx="7772400" cy="620713"/>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Elementos de la GBR (3)</a:t>
            </a:r>
            <a:endParaRPr lang="es-ES" dirty="0" smtClean="0"/>
          </a:p>
        </p:txBody>
      </p:sp>
      <p:sp>
        <p:nvSpPr>
          <p:cNvPr id="3" name="Rectangle 3"/>
          <p:cNvSpPr txBox="1">
            <a:spLocks noChangeArrowheads="1"/>
          </p:cNvSpPr>
          <p:nvPr/>
        </p:nvSpPr>
        <p:spPr>
          <a:xfrm>
            <a:off x="539750" y="1625600"/>
            <a:ext cx="8064500" cy="5232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buClr>
                <a:srgbClr val="0000FF"/>
              </a:buClr>
            </a:pPr>
            <a:r>
              <a:rPr lang="es-ES" sz="2400" dirty="0" smtClean="0">
                <a:solidFill>
                  <a:srgbClr val="000000"/>
                </a:solidFill>
              </a:rPr>
              <a:t>Indicadores para medir el rendimiento</a:t>
            </a:r>
          </a:p>
          <a:p>
            <a:pPr>
              <a:spcBef>
                <a:spcPct val="0"/>
              </a:spcBef>
              <a:spcAft>
                <a:spcPts val="600"/>
              </a:spcAft>
              <a:buClr>
                <a:srgbClr val="0000FF"/>
              </a:buClr>
            </a:pPr>
            <a:r>
              <a:rPr lang="es-ES" sz="2400" dirty="0" smtClean="0">
                <a:solidFill>
                  <a:srgbClr val="000000"/>
                </a:solidFill>
              </a:rPr>
              <a:t>Cálculo del </a:t>
            </a:r>
            <a:r>
              <a:rPr lang="es-ES" sz="2400" dirty="0" smtClean="0">
                <a:solidFill>
                  <a:srgbClr val="C00000"/>
                </a:solidFill>
              </a:rPr>
              <a:t>costo</a:t>
            </a:r>
            <a:r>
              <a:rPr lang="es-ES" sz="2400" dirty="0" smtClean="0">
                <a:solidFill>
                  <a:srgbClr val="000000"/>
                </a:solidFill>
              </a:rPr>
              <a:t> de los resultados (RBB) en lugar de la </a:t>
            </a:r>
            <a:r>
              <a:rPr lang="es-ES" sz="2400" dirty="0" err="1" smtClean="0">
                <a:solidFill>
                  <a:srgbClr val="000000"/>
                </a:solidFill>
              </a:rPr>
              <a:t>presupuestación</a:t>
            </a:r>
            <a:r>
              <a:rPr lang="es-ES" sz="2400" dirty="0" smtClean="0">
                <a:solidFill>
                  <a:srgbClr val="000000"/>
                </a:solidFill>
              </a:rPr>
              <a:t> por actividades aisladas</a:t>
            </a:r>
          </a:p>
          <a:p>
            <a:pPr>
              <a:spcBef>
                <a:spcPct val="0"/>
              </a:spcBef>
              <a:spcAft>
                <a:spcPts val="600"/>
              </a:spcAft>
            </a:pPr>
            <a:r>
              <a:rPr lang="es-ES" sz="2400" dirty="0" smtClean="0">
                <a:solidFill>
                  <a:srgbClr val="000000"/>
                </a:solidFill>
              </a:rPr>
              <a:t>seguimiento </a:t>
            </a:r>
            <a:r>
              <a:rPr lang="es-ES" sz="2400" dirty="0" smtClean="0">
                <a:solidFill>
                  <a:srgbClr val="000000"/>
                </a:solidFill>
              </a:rPr>
              <a:t>y presentación de informes sobre el progreso </a:t>
            </a:r>
            <a:r>
              <a:rPr lang="es-ES" sz="2400" dirty="0" smtClean="0">
                <a:solidFill>
                  <a:srgbClr val="C00000"/>
                </a:solidFill>
              </a:rPr>
              <a:t>de</a:t>
            </a:r>
            <a:r>
              <a:rPr lang="es-ES" sz="2400" dirty="0" smtClean="0">
                <a:solidFill>
                  <a:srgbClr val="000000"/>
                </a:solidFill>
              </a:rPr>
              <a:t> los resultados previstos</a:t>
            </a:r>
          </a:p>
          <a:p>
            <a:pPr>
              <a:buSzPct val="100000"/>
              <a:buFontTx/>
              <a:buNone/>
            </a:pPr>
            <a:endParaRPr lang="es-ES" sz="2400" dirty="0" smtClean="0">
              <a:solidFill>
                <a:srgbClr val="000000"/>
              </a:solidFill>
            </a:endParaRPr>
          </a:p>
          <a:p>
            <a:pPr>
              <a:buSzPct val="100000"/>
              <a:buFontTx/>
              <a:buNone/>
            </a:pPr>
            <a:r>
              <a:rPr lang="es-ES" sz="2400" b="1" i="1" dirty="0" smtClean="0">
                <a:solidFill>
                  <a:srgbClr val="000000"/>
                </a:solidFill>
                <a:sym typeface="Wingdings" pitchFamily="2" charset="2"/>
              </a:rPr>
              <a:t> </a:t>
            </a:r>
            <a:r>
              <a:rPr lang="es-ES" sz="2400" b="1" i="1" dirty="0" smtClean="0">
                <a:solidFill>
                  <a:srgbClr val="000000"/>
                </a:solidFill>
              </a:rPr>
              <a:t>Vinculación</a:t>
            </a:r>
          </a:p>
          <a:p>
            <a:pPr>
              <a:buSzPct val="100000"/>
              <a:buFontTx/>
              <a:buNone/>
            </a:pPr>
            <a:r>
              <a:rPr lang="es-ES" sz="2400" dirty="0" smtClean="0">
                <a:solidFill>
                  <a:srgbClr val="000000"/>
                </a:solidFill>
              </a:rPr>
              <a:t>GBR </a:t>
            </a:r>
            <a:r>
              <a:rPr lang="es-ES" sz="2400" u="sng" dirty="0" smtClean="0">
                <a:solidFill>
                  <a:srgbClr val="000000"/>
                </a:solidFill>
              </a:rPr>
              <a:t>no</a:t>
            </a:r>
            <a:r>
              <a:rPr lang="es-ES" sz="2400" dirty="0" smtClean="0">
                <a:solidFill>
                  <a:srgbClr val="000000"/>
                </a:solidFill>
              </a:rPr>
              <a:t> nos dice </a:t>
            </a:r>
            <a:r>
              <a:rPr lang="es-ES" sz="2400" b="1" dirty="0" smtClean="0">
                <a:solidFill>
                  <a:srgbClr val="000000"/>
                </a:solidFill>
              </a:rPr>
              <a:t>cómo</a:t>
            </a:r>
            <a:r>
              <a:rPr lang="es-ES" sz="2400" dirty="0" smtClean="0">
                <a:solidFill>
                  <a:srgbClr val="000000"/>
                </a:solidFill>
              </a:rPr>
              <a:t> supervisar e informar sobre el cambio</a:t>
            </a:r>
          </a:p>
          <a:p>
            <a:endParaRPr lang="es-ES" sz="2400" dirty="0" smtClean="0">
              <a:solidFill>
                <a:srgbClr val="000000"/>
              </a:solidFill>
            </a:endParaRPr>
          </a:p>
          <a:p>
            <a:pPr>
              <a:buSzPct val="100000"/>
              <a:buFontTx/>
              <a:buNone/>
            </a:pPr>
            <a:r>
              <a:rPr lang="es-ES" sz="2400" dirty="0" smtClean="0">
                <a:solidFill>
                  <a:srgbClr val="000000"/>
                </a:solidFill>
              </a:rPr>
              <a:t>Un EBDH sí ...</a:t>
            </a:r>
          </a:p>
        </p:txBody>
      </p:sp>
    </p:spTree>
    <p:extLst>
      <p:ext uri="{BB962C8B-B14F-4D97-AF65-F5344CB8AC3E}">
        <p14:creationId xmlns:p14="http://schemas.microsoft.com/office/powerpoint/2010/main" val="41330218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403648" y="274638"/>
            <a:ext cx="7283152" cy="1498178"/>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EBDH y </a:t>
            </a:r>
            <a:r>
              <a:rPr lang="es-ES" dirty="0" smtClean="0"/>
              <a:t>seguimiento </a:t>
            </a:r>
            <a:r>
              <a:rPr lang="es-ES" dirty="0" smtClean="0"/>
              <a:t>y medición del rendimiento</a:t>
            </a:r>
          </a:p>
        </p:txBody>
      </p:sp>
      <p:sp>
        <p:nvSpPr>
          <p:cNvPr id="3" name="Content Placeholder 2"/>
          <p:cNvSpPr txBox="1">
            <a:spLocks/>
          </p:cNvSpPr>
          <p:nvPr/>
        </p:nvSpPr>
        <p:spPr>
          <a:xfrm>
            <a:off x="685800" y="2122488"/>
            <a:ext cx="7772400" cy="4114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s-ES" dirty="0" smtClean="0">
                <a:solidFill>
                  <a:srgbClr val="000000"/>
                </a:solidFill>
                <a:ea typeface="ＭＳ Ｐゴシック" pitchFamily="34" charset="-128"/>
              </a:rPr>
              <a:t>Principios de derechos </a:t>
            </a:r>
            <a:r>
              <a:rPr lang="es-ES" dirty="0" smtClean="0">
                <a:ea typeface="ＭＳ Ｐゴシック" pitchFamily="34" charset="-128"/>
              </a:rPr>
              <a:t>humanos y  estándares…</a:t>
            </a:r>
          </a:p>
          <a:p>
            <a:pPr marL="0" indent="0"/>
            <a:r>
              <a:rPr lang="es-ES" dirty="0" smtClean="0">
                <a:solidFill>
                  <a:srgbClr val="000000"/>
                </a:solidFill>
                <a:ea typeface="ＭＳ Ｐゴシック" pitchFamily="34" charset="-128"/>
              </a:rPr>
              <a:t>Selección de indicadores </a:t>
            </a:r>
          </a:p>
          <a:p>
            <a:pPr marL="0" indent="0"/>
            <a:r>
              <a:rPr lang="es-ES" dirty="0" smtClean="0">
                <a:solidFill>
                  <a:srgbClr val="000000"/>
                </a:solidFill>
                <a:ea typeface="ＭＳ Ｐゴシック" pitchFamily="34" charset="-128"/>
              </a:rPr>
              <a:t>Mecanismos de </a:t>
            </a:r>
            <a:r>
              <a:rPr lang="es-ES" dirty="0" smtClean="0">
                <a:solidFill>
                  <a:srgbClr val="000000"/>
                </a:solidFill>
                <a:ea typeface="ＭＳ Ｐゴシック" pitchFamily="34" charset="-128"/>
              </a:rPr>
              <a:t>seguimiento </a:t>
            </a:r>
            <a:r>
              <a:rPr lang="es-ES" dirty="0" smtClean="0">
                <a:solidFill>
                  <a:srgbClr val="000000"/>
                </a:solidFill>
                <a:ea typeface="ＭＳ Ｐゴシック" pitchFamily="34" charset="-128"/>
              </a:rPr>
              <a:t>y presentación de informes sobre los procesos de desarrollo con las partes interesadas</a:t>
            </a:r>
          </a:p>
          <a:p>
            <a:pPr marL="0" indent="0"/>
            <a:endParaRPr lang="es-ES" dirty="0" smtClean="0">
              <a:solidFill>
                <a:srgbClr val="000000"/>
              </a:solidFill>
              <a:ea typeface="ＭＳ Ｐゴシック" pitchFamily="34" charset="-128"/>
            </a:endParaRPr>
          </a:p>
        </p:txBody>
      </p:sp>
    </p:spTree>
    <p:extLst>
      <p:ext uri="{BB962C8B-B14F-4D97-AF65-F5344CB8AC3E}">
        <p14:creationId xmlns:p14="http://schemas.microsoft.com/office/powerpoint/2010/main" val="16464985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En resumen...</a:t>
            </a:r>
            <a:endParaRPr lang="es-ES" dirty="0" smtClean="0"/>
          </a:p>
        </p:txBody>
      </p:sp>
      <p:sp>
        <p:nvSpPr>
          <p:cNvPr id="3" name="Content Placeholder 2"/>
          <p:cNvSpPr txBox="1">
            <a:spLocks/>
          </p:cNvSpPr>
          <p:nvPr/>
        </p:nvSpPr>
        <p:spPr>
          <a:xfrm>
            <a:off x="539750" y="1773238"/>
            <a:ext cx="8205788" cy="4114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s-ES" dirty="0" smtClean="0">
                <a:solidFill>
                  <a:srgbClr val="000000"/>
                </a:solidFill>
              </a:rPr>
              <a:t>UN EBDH aporta profundidad y legitimidad a nuestra práctica de la GBR al decirnos…</a:t>
            </a:r>
          </a:p>
          <a:p>
            <a:pPr marL="0" indent="0"/>
            <a:r>
              <a:rPr lang="es-ES" dirty="0" smtClean="0">
                <a:solidFill>
                  <a:srgbClr val="000000"/>
                </a:solidFill>
              </a:rPr>
              <a:t>Las preguntas correctas</a:t>
            </a:r>
          </a:p>
          <a:p>
            <a:pPr marL="0" indent="0"/>
            <a:r>
              <a:rPr lang="es-ES" b="1" dirty="0" smtClean="0">
                <a:solidFill>
                  <a:srgbClr val="000000"/>
                </a:solidFill>
              </a:rPr>
              <a:t>Los tipos de cambio</a:t>
            </a:r>
            <a:r>
              <a:rPr lang="es-ES" dirty="0" smtClean="0">
                <a:solidFill>
                  <a:srgbClr val="000000"/>
                </a:solidFill>
              </a:rPr>
              <a:t> que debemos fijarnos como objetivo</a:t>
            </a:r>
          </a:p>
          <a:p>
            <a:pPr marL="0" indent="0"/>
            <a:r>
              <a:rPr lang="es-ES" dirty="0" smtClean="0">
                <a:solidFill>
                  <a:srgbClr val="000000"/>
                </a:solidFill>
              </a:rPr>
              <a:t>Cómo medir, </a:t>
            </a:r>
            <a:r>
              <a:rPr lang="es-ES" dirty="0" smtClean="0">
                <a:solidFill>
                  <a:srgbClr val="000000"/>
                </a:solidFill>
              </a:rPr>
              <a:t>dar seguimiento </a:t>
            </a:r>
            <a:r>
              <a:rPr lang="es-ES" dirty="0" smtClean="0">
                <a:solidFill>
                  <a:srgbClr val="000000"/>
                </a:solidFill>
              </a:rPr>
              <a:t>e informar sobre cambios a las partes interesadas.</a:t>
            </a:r>
          </a:p>
          <a:p>
            <a:pPr marL="0" indent="0"/>
            <a:endParaRPr lang="es-ES" dirty="0" smtClean="0">
              <a:solidFill>
                <a:srgbClr val="000000"/>
              </a:solidFill>
            </a:endParaRPr>
          </a:p>
        </p:txBody>
      </p:sp>
    </p:spTree>
    <p:extLst>
      <p:ext uri="{BB962C8B-B14F-4D97-AF65-F5344CB8AC3E}">
        <p14:creationId xmlns:p14="http://schemas.microsoft.com/office/powerpoint/2010/main" val="2433292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260648"/>
            <a:ext cx="7772400" cy="635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Ventajas</a:t>
            </a:r>
            <a:endParaRPr lang="es-ES" dirty="0" smtClean="0"/>
          </a:p>
        </p:txBody>
      </p:sp>
      <p:sp>
        <p:nvSpPr>
          <p:cNvPr id="3" name="Rectangle 3"/>
          <p:cNvSpPr txBox="1">
            <a:spLocks noChangeArrowheads="1"/>
          </p:cNvSpPr>
          <p:nvPr/>
        </p:nvSpPr>
        <p:spPr>
          <a:xfrm>
            <a:off x="290513" y="1412776"/>
            <a:ext cx="8458200" cy="504041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00FF"/>
              </a:buClr>
            </a:pPr>
            <a:r>
              <a:rPr lang="es-ES" sz="2000" b="1" dirty="0" smtClean="0">
                <a:solidFill>
                  <a:srgbClr val="000000"/>
                </a:solidFill>
              </a:rPr>
              <a:t>Una mayor concentración en los resultados en lugar de actividades</a:t>
            </a:r>
          </a:p>
          <a:p>
            <a:pPr>
              <a:buClr>
                <a:srgbClr val="0000FF"/>
              </a:buClr>
            </a:pPr>
            <a:endParaRPr lang="es-ES" sz="2000" b="1" dirty="0" smtClean="0">
              <a:solidFill>
                <a:srgbClr val="000000"/>
              </a:solidFill>
            </a:endParaRPr>
          </a:p>
          <a:p>
            <a:pPr>
              <a:buClr>
                <a:srgbClr val="0000FF"/>
              </a:buClr>
            </a:pPr>
            <a:r>
              <a:rPr lang="es-ES" sz="2000" b="1" dirty="0" smtClean="0">
                <a:solidFill>
                  <a:srgbClr val="000000"/>
                </a:solidFill>
              </a:rPr>
              <a:t>Transparencia mejorada</a:t>
            </a:r>
          </a:p>
          <a:p>
            <a:pPr>
              <a:buClr>
                <a:srgbClr val="0000FF"/>
              </a:buClr>
            </a:pPr>
            <a:endParaRPr lang="es-ES" sz="2000" b="1" dirty="0" smtClean="0">
              <a:solidFill>
                <a:srgbClr val="000000"/>
              </a:solidFill>
            </a:endParaRPr>
          </a:p>
          <a:p>
            <a:pPr>
              <a:buClr>
                <a:srgbClr val="0000FF"/>
              </a:buClr>
            </a:pPr>
            <a:r>
              <a:rPr lang="es-ES" sz="2000" b="1" dirty="0" smtClean="0">
                <a:solidFill>
                  <a:srgbClr val="000000"/>
                </a:solidFill>
              </a:rPr>
              <a:t>Rendición de cuentas mejorada</a:t>
            </a:r>
          </a:p>
          <a:p>
            <a:pPr>
              <a:buClr>
                <a:srgbClr val="0000FF"/>
              </a:buClr>
            </a:pPr>
            <a:endParaRPr lang="es-ES" sz="2000" b="1" dirty="0" smtClean="0">
              <a:solidFill>
                <a:srgbClr val="000000"/>
              </a:solidFill>
            </a:endParaRPr>
          </a:p>
          <a:p>
            <a:pPr>
              <a:buClr>
                <a:srgbClr val="0000FF"/>
              </a:buClr>
            </a:pPr>
            <a:r>
              <a:rPr lang="es-ES" sz="2000" b="1" dirty="0" smtClean="0">
                <a:solidFill>
                  <a:srgbClr val="000000"/>
                </a:solidFill>
              </a:rPr>
              <a:t>Mejora de la medición de los logros del programa </a:t>
            </a:r>
            <a:r>
              <a:rPr lang="es-ES" sz="1600" b="1" dirty="0" smtClean="0">
                <a:solidFill>
                  <a:srgbClr val="000000"/>
                </a:solidFill>
              </a:rPr>
              <a:t>(rendimiento en vez de utilización)</a:t>
            </a:r>
          </a:p>
          <a:p>
            <a:pPr>
              <a:buClr>
                <a:srgbClr val="0000FF"/>
              </a:buClr>
            </a:pPr>
            <a:endParaRPr lang="es-ES" sz="1600" b="1" dirty="0" smtClean="0">
              <a:solidFill>
                <a:srgbClr val="000000"/>
              </a:solidFill>
            </a:endParaRPr>
          </a:p>
          <a:p>
            <a:pPr>
              <a:buClr>
                <a:srgbClr val="0000FF"/>
              </a:buClr>
            </a:pPr>
            <a:r>
              <a:rPr lang="es-ES" sz="2000" b="1" dirty="0" smtClean="0">
                <a:solidFill>
                  <a:srgbClr val="000000"/>
                </a:solidFill>
              </a:rPr>
              <a:t>Mejora del enfoque estratégico</a:t>
            </a:r>
          </a:p>
          <a:p>
            <a:pPr>
              <a:buClr>
                <a:srgbClr val="0000FF"/>
              </a:buClr>
            </a:pPr>
            <a:endParaRPr lang="es-ES" sz="2000" b="1" dirty="0" smtClean="0">
              <a:solidFill>
                <a:srgbClr val="000000"/>
              </a:solidFill>
            </a:endParaRPr>
          </a:p>
          <a:p>
            <a:pPr>
              <a:buClr>
                <a:srgbClr val="0000FF"/>
              </a:buClr>
            </a:pPr>
            <a:r>
              <a:rPr lang="es-ES" sz="2000" b="1" dirty="0" smtClean="0">
                <a:solidFill>
                  <a:srgbClr val="000000"/>
                </a:solidFill>
              </a:rPr>
              <a:t>No hay opción, es un estándar </a:t>
            </a:r>
            <a:r>
              <a:rPr lang="es-ES" sz="2000" b="1" dirty="0" smtClean="0">
                <a:solidFill>
                  <a:srgbClr val="000000"/>
                </a:solidFill>
              </a:rPr>
              <a:t>de</a:t>
            </a:r>
            <a:r>
              <a:rPr lang="es-ES" sz="2000" b="1" dirty="0" smtClean="0"/>
              <a:t>l sistema</a:t>
            </a:r>
            <a:endParaRPr lang="es-ES" sz="2000" b="1" dirty="0" smtClean="0">
              <a:solidFill>
                <a:srgbClr val="C00000"/>
              </a:solidFill>
            </a:endParaRPr>
          </a:p>
          <a:p>
            <a:pPr>
              <a:buClr>
                <a:srgbClr val="0000FF"/>
              </a:buClr>
            </a:pPr>
            <a:endParaRPr lang="es-ES" sz="2000" b="1" dirty="0" smtClean="0">
              <a:solidFill>
                <a:srgbClr val="000000"/>
              </a:solidFill>
            </a:endParaRPr>
          </a:p>
          <a:p>
            <a:pPr>
              <a:buClr>
                <a:srgbClr val="0000FF"/>
              </a:buClr>
            </a:pPr>
            <a:r>
              <a:rPr lang="es-ES" sz="2000" b="1" dirty="0" smtClean="0">
                <a:solidFill>
                  <a:srgbClr val="000000"/>
                </a:solidFill>
              </a:rPr>
              <a:t>¡Para obtener más fondos!  </a:t>
            </a:r>
          </a:p>
        </p:txBody>
      </p:sp>
    </p:spTree>
    <p:extLst>
      <p:ext uri="{BB962C8B-B14F-4D97-AF65-F5344CB8AC3E}">
        <p14:creationId xmlns:p14="http://schemas.microsoft.com/office/powerpoint/2010/main" val="1133697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50825" y="130175"/>
            <a:ext cx="8686800" cy="77787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Desafíos</a:t>
            </a:r>
            <a:endParaRPr lang="es-ES" dirty="0" smtClean="0"/>
          </a:p>
        </p:txBody>
      </p:sp>
      <p:sp>
        <p:nvSpPr>
          <p:cNvPr id="3" name="Rectangle 3"/>
          <p:cNvSpPr txBox="1">
            <a:spLocks noChangeArrowheads="1"/>
          </p:cNvSpPr>
          <p:nvPr/>
        </p:nvSpPr>
        <p:spPr>
          <a:xfrm>
            <a:off x="404813" y="1628116"/>
            <a:ext cx="8532812" cy="468120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SzPct val="100000"/>
              <a:buFontTx/>
              <a:buNone/>
            </a:pPr>
            <a:r>
              <a:rPr lang="es-ES" sz="2000" b="1" dirty="0" smtClean="0">
                <a:solidFill>
                  <a:srgbClr val="000000"/>
                </a:solidFill>
              </a:rPr>
              <a:t>Difícil aplicar la lógica causal</a:t>
            </a:r>
          </a:p>
          <a:p>
            <a:pPr>
              <a:lnSpc>
                <a:spcPct val="90000"/>
              </a:lnSpc>
              <a:buSzPct val="100000"/>
              <a:buFontTx/>
              <a:buNone/>
            </a:pPr>
            <a:endParaRPr lang="es-ES" sz="2000" b="1" dirty="0" smtClean="0">
              <a:solidFill>
                <a:srgbClr val="000000"/>
              </a:solidFill>
            </a:endParaRPr>
          </a:p>
          <a:p>
            <a:pPr>
              <a:lnSpc>
                <a:spcPct val="90000"/>
              </a:lnSpc>
              <a:buSzPct val="100000"/>
              <a:buFontTx/>
              <a:buNone/>
            </a:pPr>
            <a:r>
              <a:rPr lang="es-ES" sz="2000" b="1" dirty="0" smtClean="0">
                <a:solidFill>
                  <a:srgbClr val="000000"/>
                </a:solidFill>
              </a:rPr>
              <a:t>Difícil de aprender</a:t>
            </a:r>
          </a:p>
          <a:p>
            <a:pPr>
              <a:lnSpc>
                <a:spcPct val="90000"/>
              </a:lnSpc>
              <a:buSzPct val="100000"/>
              <a:buFontTx/>
              <a:buNone/>
            </a:pPr>
            <a:endParaRPr lang="es-ES" sz="2000" b="1" dirty="0" smtClean="0">
              <a:solidFill>
                <a:srgbClr val="000000"/>
              </a:solidFill>
            </a:endParaRPr>
          </a:p>
          <a:p>
            <a:pPr>
              <a:lnSpc>
                <a:spcPct val="90000"/>
              </a:lnSpc>
              <a:buSzPct val="100000"/>
              <a:buFontTx/>
              <a:buNone/>
            </a:pPr>
            <a:r>
              <a:rPr lang="es-ES" sz="2000" b="1" dirty="0" smtClean="0">
                <a:solidFill>
                  <a:srgbClr val="000000"/>
                </a:solidFill>
              </a:rPr>
              <a:t>Difícil de integrar</a:t>
            </a:r>
          </a:p>
          <a:p>
            <a:pPr>
              <a:lnSpc>
                <a:spcPct val="90000"/>
              </a:lnSpc>
              <a:buSzPct val="100000"/>
              <a:buFontTx/>
              <a:buNone/>
            </a:pPr>
            <a:endParaRPr lang="es-ES" sz="2000" b="1" dirty="0" smtClean="0">
              <a:solidFill>
                <a:srgbClr val="000000"/>
              </a:solidFill>
            </a:endParaRPr>
          </a:p>
          <a:p>
            <a:pPr>
              <a:lnSpc>
                <a:spcPct val="90000"/>
              </a:lnSpc>
              <a:buSzPct val="100000"/>
              <a:buFontTx/>
              <a:buNone/>
            </a:pPr>
            <a:r>
              <a:rPr lang="es-ES" sz="2000" b="1" dirty="0" smtClean="0">
                <a:solidFill>
                  <a:srgbClr val="000000"/>
                </a:solidFill>
              </a:rPr>
              <a:t>Difícil de revisar </a:t>
            </a:r>
            <a:r>
              <a:rPr lang="es-ES" sz="2000" b="1" i="1" dirty="0" smtClean="0">
                <a:solidFill>
                  <a:srgbClr val="000000"/>
                </a:solidFill>
              </a:rPr>
              <a:t>(... O renuencia a revisar? )</a:t>
            </a:r>
          </a:p>
          <a:p>
            <a:pPr>
              <a:lnSpc>
                <a:spcPct val="90000"/>
              </a:lnSpc>
              <a:buSzPct val="100000"/>
              <a:buFontTx/>
              <a:buNone/>
            </a:pPr>
            <a:endParaRPr lang="es-ES" sz="2000" b="1" i="1" dirty="0" smtClean="0">
              <a:solidFill>
                <a:srgbClr val="000000"/>
              </a:solidFill>
            </a:endParaRPr>
          </a:p>
          <a:p>
            <a:pPr>
              <a:lnSpc>
                <a:spcPct val="90000"/>
              </a:lnSpc>
              <a:buSzPct val="100000"/>
              <a:buFontTx/>
              <a:buNone/>
            </a:pPr>
            <a:r>
              <a:rPr lang="es-ES" sz="2000" b="1" dirty="0" smtClean="0">
                <a:solidFill>
                  <a:srgbClr val="000000"/>
                </a:solidFill>
              </a:rPr>
              <a:t>Difícil de medir</a:t>
            </a:r>
          </a:p>
          <a:p>
            <a:pPr>
              <a:lnSpc>
                <a:spcPct val="90000"/>
              </a:lnSpc>
              <a:buSzPct val="100000"/>
              <a:buFontTx/>
              <a:buNone/>
            </a:pPr>
            <a:endParaRPr lang="es-ES" sz="2000" b="1" dirty="0" smtClean="0">
              <a:solidFill>
                <a:srgbClr val="000000"/>
              </a:solidFill>
            </a:endParaRPr>
          </a:p>
          <a:p>
            <a:pPr>
              <a:lnSpc>
                <a:spcPct val="90000"/>
              </a:lnSpc>
              <a:buSzPct val="100000"/>
              <a:buFontTx/>
              <a:buNone/>
            </a:pPr>
            <a:r>
              <a:rPr lang="es-ES" sz="2000" b="1" dirty="0" smtClean="0">
                <a:solidFill>
                  <a:srgbClr val="000000"/>
                </a:solidFill>
              </a:rPr>
              <a:t>Difícil de "atribuir" </a:t>
            </a:r>
          </a:p>
          <a:p>
            <a:pPr>
              <a:lnSpc>
                <a:spcPct val="90000"/>
              </a:lnSpc>
              <a:buSzPct val="100000"/>
              <a:buFontTx/>
              <a:buNone/>
            </a:pPr>
            <a:r>
              <a:rPr lang="es-ES" sz="2000" b="1" i="1" dirty="0" smtClean="0">
                <a:solidFill>
                  <a:srgbClr val="000000"/>
                </a:solidFill>
              </a:rPr>
              <a:t>(A nivel de efectos directos, la</a:t>
            </a:r>
            <a:r>
              <a:rPr lang="es-ES" sz="2000" b="1" dirty="0" smtClean="0">
                <a:solidFill>
                  <a:srgbClr val="000000"/>
                </a:solidFill>
              </a:rPr>
              <a:t> </a:t>
            </a:r>
            <a:r>
              <a:rPr lang="es-ES" sz="2000" b="1" i="1" u="sng" dirty="0" smtClean="0">
                <a:solidFill>
                  <a:srgbClr val="000000"/>
                </a:solidFill>
              </a:rPr>
              <a:t>ONU debe rendir cuentas, pero no es totalmente responsable)</a:t>
            </a:r>
          </a:p>
          <a:p>
            <a:pPr>
              <a:lnSpc>
                <a:spcPct val="90000"/>
              </a:lnSpc>
              <a:buSzPct val="100000"/>
              <a:buFontTx/>
              <a:buNone/>
            </a:pPr>
            <a:r>
              <a:rPr lang="es-ES" sz="2000" b="1" dirty="0" smtClean="0">
                <a:solidFill>
                  <a:srgbClr val="000000"/>
                </a:solidFill>
              </a:rPr>
              <a:t>					</a:t>
            </a:r>
            <a:r>
              <a:rPr lang="es-ES" sz="1400" b="1" dirty="0" smtClean="0">
                <a:solidFill>
                  <a:srgbClr val="000000"/>
                </a:solidFill>
              </a:rPr>
              <a:t>				</a:t>
            </a:r>
          </a:p>
        </p:txBody>
      </p:sp>
    </p:spTree>
    <p:extLst>
      <p:ext uri="{BB962C8B-B14F-4D97-AF65-F5344CB8AC3E}">
        <p14:creationId xmlns:p14="http://schemas.microsoft.com/office/powerpoint/2010/main" val="3087046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903288" y="-26988"/>
            <a:ext cx="7772400" cy="1143001"/>
          </a:xfrm>
        </p:spPr>
        <p:txBody>
          <a:bodyPr/>
          <a:lstStyle/>
          <a:p>
            <a:pPr>
              <a:buSzPct val="100000"/>
            </a:pPr>
            <a:r>
              <a:rPr lang="es-ES" sz="3600" noProof="0" dirty="0" smtClean="0"/>
              <a:t>Rendición de cuentas por los Resultados</a:t>
            </a:r>
          </a:p>
        </p:txBody>
      </p:sp>
      <p:pic>
        <p:nvPicPr>
          <p:cNvPr id="31747" name="Picture 2"/>
          <p:cNvPicPr>
            <a:picLocks noChangeAspect="1" noChangeArrowheads="1"/>
          </p:cNvPicPr>
          <p:nvPr/>
        </p:nvPicPr>
        <p:blipFill>
          <a:blip r:embed="rId3" cstate="print"/>
          <a:srcRect t="12611"/>
          <a:stretch>
            <a:fillRect/>
          </a:stretch>
        </p:blipFill>
        <p:spPr bwMode="auto">
          <a:xfrm>
            <a:off x="1238021" y="1649413"/>
            <a:ext cx="6913562" cy="5208587"/>
          </a:xfrm>
          <a:prstGeom prst="rect">
            <a:avLst/>
          </a:prstGeom>
          <a:noFill/>
          <a:ln w="9525" algn="ctr">
            <a:noFill/>
            <a:miter lim="800000"/>
            <a:headEnd/>
            <a:tailEnd/>
          </a:ln>
          <a:effectLst/>
        </p:spPr>
      </p:pic>
      <p:sp>
        <p:nvSpPr>
          <p:cNvPr id="31748" name="Rectangle 3"/>
          <p:cNvSpPr>
            <a:spLocks noChangeArrowheads="1"/>
          </p:cNvSpPr>
          <p:nvPr/>
        </p:nvSpPr>
        <p:spPr bwMode="auto">
          <a:xfrm>
            <a:off x="811674" y="764704"/>
            <a:ext cx="7777163" cy="585787"/>
          </a:xfrm>
          <a:prstGeom prst="rect">
            <a:avLst/>
          </a:prstGeom>
          <a:noFill/>
          <a:ln w="9525">
            <a:noFill/>
            <a:miter lim="800000"/>
            <a:headEnd/>
            <a:tailEnd/>
          </a:ln>
        </p:spPr>
        <p:txBody>
          <a:bodyPr>
            <a:spAutoFit/>
          </a:bodyPr>
          <a:lstStyle/>
          <a:p>
            <a:pPr algn="ctr" eaLnBrk="0" hangingPunct="0">
              <a:buClrTx/>
              <a:buSzPct val="100000"/>
              <a:buFont typeface="Arial" pitchFamily="34" charset="0"/>
              <a:buNone/>
            </a:pPr>
            <a:r>
              <a:rPr lang="en-GB" sz="2000" b="0" dirty="0">
                <a:solidFill>
                  <a:srgbClr val="000000"/>
                </a:solidFill>
              </a:rPr>
              <a:t>Para el MANUD, la </a:t>
            </a:r>
            <a:r>
              <a:rPr lang="en-GB" sz="2000" b="0" dirty="0" err="1">
                <a:solidFill>
                  <a:srgbClr val="000000"/>
                </a:solidFill>
              </a:rPr>
              <a:t>mutua</a:t>
            </a:r>
            <a:r>
              <a:rPr lang="en-GB" sz="2000" b="0" dirty="0">
                <a:solidFill>
                  <a:srgbClr val="000000"/>
                </a:solidFill>
              </a:rPr>
              <a:t> </a:t>
            </a:r>
            <a:r>
              <a:rPr lang="en-GB" sz="2000" b="0" dirty="0" err="1">
                <a:solidFill>
                  <a:srgbClr val="000000"/>
                </a:solidFill>
              </a:rPr>
              <a:t>rendición</a:t>
            </a:r>
            <a:r>
              <a:rPr lang="en-GB" sz="2000" b="0" dirty="0">
                <a:solidFill>
                  <a:srgbClr val="000000"/>
                </a:solidFill>
              </a:rPr>
              <a:t> de </a:t>
            </a:r>
            <a:r>
              <a:rPr lang="en-GB" sz="2000" b="0" dirty="0" err="1">
                <a:solidFill>
                  <a:srgbClr val="000000"/>
                </a:solidFill>
              </a:rPr>
              <a:t>cuentas</a:t>
            </a:r>
            <a:r>
              <a:rPr lang="en-GB" sz="2000" b="0" dirty="0">
                <a:solidFill>
                  <a:srgbClr val="000000"/>
                </a:solidFill>
              </a:rPr>
              <a:t> </a:t>
            </a:r>
            <a:r>
              <a:rPr lang="en-GB" sz="2000" b="0" dirty="0" err="1">
                <a:solidFill>
                  <a:srgbClr val="000000"/>
                </a:solidFill>
              </a:rPr>
              <a:t>significa</a:t>
            </a:r>
            <a:r>
              <a:rPr lang="en-GB" sz="2000" b="0" dirty="0">
                <a:solidFill>
                  <a:srgbClr val="000000"/>
                </a:solidFill>
              </a:rPr>
              <a:t> la </a:t>
            </a:r>
            <a:r>
              <a:rPr lang="en-GB" sz="2000" b="0" dirty="0" err="1">
                <a:solidFill>
                  <a:srgbClr val="000000"/>
                </a:solidFill>
              </a:rPr>
              <a:t>mutua</a:t>
            </a:r>
            <a:r>
              <a:rPr lang="en-GB" sz="2000" b="0" dirty="0">
                <a:solidFill>
                  <a:srgbClr val="000000"/>
                </a:solidFill>
              </a:rPr>
              <a:t> </a:t>
            </a:r>
            <a:r>
              <a:rPr lang="en-GB" sz="2000" b="0" dirty="0" err="1">
                <a:solidFill>
                  <a:srgbClr val="000000"/>
                </a:solidFill>
              </a:rPr>
              <a:t>obligación</a:t>
            </a:r>
            <a:r>
              <a:rPr lang="en-GB" sz="2000" b="0" dirty="0">
                <a:solidFill>
                  <a:srgbClr val="000000"/>
                </a:solidFill>
              </a:rPr>
              <a:t> de </a:t>
            </a:r>
            <a:r>
              <a:rPr lang="en-GB" sz="2000" b="0" dirty="0" err="1">
                <a:solidFill>
                  <a:srgbClr val="000000"/>
                </a:solidFill>
              </a:rPr>
              <a:t>rendir</a:t>
            </a:r>
            <a:r>
              <a:rPr lang="en-GB" sz="2000" b="0" dirty="0">
                <a:solidFill>
                  <a:srgbClr val="000000"/>
                </a:solidFill>
              </a:rPr>
              <a:t> </a:t>
            </a:r>
            <a:r>
              <a:rPr lang="en-GB" sz="2000" b="0" dirty="0" err="1">
                <a:solidFill>
                  <a:srgbClr val="000000"/>
                </a:solidFill>
              </a:rPr>
              <a:t>cuentas</a:t>
            </a:r>
            <a:r>
              <a:rPr lang="en-GB" sz="2000" b="0" dirty="0">
                <a:solidFill>
                  <a:srgbClr val="000000"/>
                </a:solidFill>
              </a:rPr>
              <a:t> de </a:t>
            </a:r>
            <a:r>
              <a:rPr lang="en-GB" sz="2000" b="0" dirty="0" err="1">
                <a:solidFill>
                  <a:srgbClr val="000000"/>
                </a:solidFill>
              </a:rPr>
              <a:t>las</a:t>
            </a:r>
            <a:r>
              <a:rPr lang="en-GB" sz="2000" b="0" dirty="0">
                <a:solidFill>
                  <a:srgbClr val="000000"/>
                </a:solidFill>
              </a:rPr>
              <a:t> </a:t>
            </a:r>
            <a:r>
              <a:rPr lang="en-GB" sz="2000" b="0" dirty="0" err="1">
                <a:solidFill>
                  <a:srgbClr val="000000"/>
                </a:solidFill>
              </a:rPr>
              <a:t>partes</a:t>
            </a:r>
            <a:r>
              <a:rPr lang="en-GB" sz="2000" b="0" dirty="0">
                <a:solidFill>
                  <a:srgbClr val="000000"/>
                </a:solidFill>
              </a:rPr>
              <a:t> </a:t>
            </a:r>
            <a:r>
              <a:rPr lang="en-GB" sz="2000" b="0" dirty="0" err="1">
                <a:solidFill>
                  <a:srgbClr val="000000"/>
                </a:solidFill>
              </a:rPr>
              <a:t>que</a:t>
            </a:r>
            <a:r>
              <a:rPr lang="en-GB" sz="2000" b="0" dirty="0">
                <a:solidFill>
                  <a:srgbClr val="000000"/>
                </a:solidFill>
              </a:rPr>
              <a:t> </a:t>
            </a:r>
            <a:r>
              <a:rPr lang="en-GB" sz="2000" b="0" dirty="0" err="1">
                <a:solidFill>
                  <a:srgbClr val="000000"/>
                </a:solidFill>
              </a:rPr>
              <a:t>trabajan</a:t>
            </a:r>
            <a:r>
              <a:rPr lang="en-GB" sz="2000" b="0" dirty="0">
                <a:solidFill>
                  <a:srgbClr val="000000"/>
                </a:solidFill>
              </a:rPr>
              <a:t> juntas en </a:t>
            </a:r>
            <a:r>
              <a:rPr lang="en-GB" sz="2000" b="0" dirty="0" err="1">
                <a:solidFill>
                  <a:srgbClr val="000000"/>
                </a:solidFill>
              </a:rPr>
              <a:t>efectos</a:t>
            </a:r>
            <a:r>
              <a:rPr lang="en-GB" sz="2000" b="0" dirty="0">
                <a:solidFill>
                  <a:srgbClr val="000000"/>
                </a:solidFill>
              </a:rPr>
              <a:t> </a:t>
            </a:r>
            <a:r>
              <a:rPr lang="en-GB" sz="2000" b="0" dirty="0" err="1">
                <a:solidFill>
                  <a:srgbClr val="000000"/>
                </a:solidFill>
              </a:rPr>
              <a:t>directos</a:t>
            </a:r>
            <a:r>
              <a:rPr lang="en-GB" sz="2000" b="0" dirty="0">
                <a:solidFill>
                  <a:srgbClr val="000000"/>
                </a:solidFill>
              </a:rPr>
              <a:t> </a:t>
            </a:r>
            <a:r>
              <a:rPr lang="en-GB" sz="2000" b="0" dirty="0" err="1">
                <a:solidFill>
                  <a:srgbClr val="000000"/>
                </a:solidFill>
              </a:rPr>
              <a:t>compartidos</a:t>
            </a:r>
            <a:r>
              <a:rPr lang="en-GB" sz="2000" b="0" dirty="0">
                <a:solidFill>
                  <a:srgbClr val="000000"/>
                </a:solidFill>
              </a:rPr>
              <a:t> </a:t>
            </a:r>
          </a:p>
        </p:txBody>
      </p:sp>
      <p:sp>
        <p:nvSpPr>
          <p:cNvPr id="31749" name="Rectangle 2"/>
          <p:cNvSpPr>
            <a:spLocks noChangeArrowheads="1"/>
          </p:cNvSpPr>
          <p:nvPr/>
        </p:nvSpPr>
        <p:spPr bwMode="auto">
          <a:xfrm>
            <a:off x="250825" y="4941888"/>
            <a:ext cx="2665413" cy="1476375"/>
          </a:xfrm>
          <a:prstGeom prst="rect">
            <a:avLst/>
          </a:prstGeom>
          <a:solidFill>
            <a:srgbClr val="FFFF00"/>
          </a:solidFill>
          <a:ln w="9525">
            <a:noFill/>
            <a:miter lim="800000"/>
            <a:headEnd/>
            <a:tailEnd/>
          </a:ln>
        </p:spPr>
        <p:txBody>
          <a:bodyPr>
            <a:spAutoFit/>
          </a:bodyPr>
          <a:lstStyle/>
          <a:p>
            <a:pPr algn="ctr" eaLnBrk="0" hangingPunct="0">
              <a:lnSpc>
                <a:spcPct val="100000"/>
              </a:lnSpc>
              <a:spcBef>
                <a:spcPct val="0"/>
              </a:spcBef>
              <a:spcAft>
                <a:spcPts val="600"/>
              </a:spcAft>
              <a:buClrTx/>
              <a:buSzPct val="100000"/>
              <a:buFont typeface="Arial" pitchFamily="34" charset="0"/>
              <a:buNone/>
            </a:pPr>
            <a:r>
              <a:rPr lang="en-GB" sz="1800">
                <a:solidFill>
                  <a:srgbClr val="000000"/>
                </a:solidFill>
              </a:rPr>
              <a:t>Los UNCT deben rendir cuentas por los </a:t>
            </a:r>
            <a:r>
              <a:rPr lang="en-GB" sz="1800" u="sng">
                <a:solidFill>
                  <a:srgbClr val="000000"/>
                </a:solidFill>
              </a:rPr>
              <a:t>efectos directos, no son</a:t>
            </a:r>
            <a:r>
              <a:rPr lang="en-GB" sz="1800">
                <a:solidFill>
                  <a:srgbClr val="000000"/>
                </a:solidFill>
              </a:rPr>
              <a:t> totalmente responsables por su consecución.</a:t>
            </a:r>
          </a:p>
        </p:txBody>
      </p:sp>
      <p:cxnSp>
        <p:nvCxnSpPr>
          <p:cNvPr id="31750" name="Straight Arrow Connector 4"/>
          <p:cNvCxnSpPr>
            <a:cxnSpLocks noChangeShapeType="1"/>
            <a:stCxn id="31749" idx="0"/>
          </p:cNvCxnSpPr>
          <p:nvPr/>
        </p:nvCxnSpPr>
        <p:spPr bwMode="auto">
          <a:xfrm flipV="1">
            <a:off x="1584325" y="2924175"/>
            <a:ext cx="827088" cy="2017713"/>
          </a:xfrm>
          <a:prstGeom prst="straightConnector1">
            <a:avLst/>
          </a:prstGeom>
          <a:noFill/>
          <a:ln w="76200" algn="ctr">
            <a:solidFill>
              <a:srgbClr val="FFFF00"/>
            </a:solidFill>
            <a:round/>
            <a:headEnd/>
            <a:tailEnd type="triangle" w="med" len="med"/>
          </a:ln>
          <a:effectLst/>
        </p:spPr>
      </p:cxnSp>
    </p:spTree>
    <p:extLst>
      <p:ext uri="{BB962C8B-B14F-4D97-AF65-F5344CB8AC3E}">
        <p14:creationId xmlns:p14="http://schemas.microsoft.com/office/powerpoint/2010/main" val="3827207558"/>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410498" name="Rectangle 2"/>
          <p:cNvSpPr>
            <a:spLocks noGrp="1" noChangeArrowheads="1"/>
          </p:cNvSpPr>
          <p:nvPr>
            <p:ph type="title"/>
          </p:nvPr>
        </p:nvSpPr>
        <p:spPr>
          <a:xfrm>
            <a:off x="539750" y="115888"/>
            <a:ext cx="8763000" cy="685800"/>
          </a:xfrm>
        </p:spPr>
        <p:txBody>
          <a:bodyPr/>
          <a:lstStyle/>
          <a:p>
            <a:pPr>
              <a:buSzPct val="100000"/>
            </a:pPr>
            <a:r>
              <a:rPr lang="es-ES" sz="2400" noProof="0" dirty="0" smtClean="0"/>
              <a:t>Una Tipología para la GBR: Mitigación de la pobreza </a:t>
            </a:r>
          </a:p>
        </p:txBody>
      </p:sp>
      <p:sp>
        <p:nvSpPr>
          <p:cNvPr id="32771" name="Rectangle 5"/>
          <p:cNvSpPr>
            <a:spLocks noChangeArrowheads="1"/>
          </p:cNvSpPr>
          <p:nvPr/>
        </p:nvSpPr>
        <p:spPr bwMode="auto">
          <a:xfrm>
            <a:off x="152400" y="2174875"/>
            <a:ext cx="1524000" cy="7620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Impacto</a:t>
            </a:r>
          </a:p>
        </p:txBody>
      </p:sp>
      <p:sp>
        <p:nvSpPr>
          <p:cNvPr id="32772" name="Rectangle 6"/>
          <p:cNvSpPr>
            <a:spLocks noChangeArrowheads="1"/>
          </p:cNvSpPr>
          <p:nvPr/>
        </p:nvSpPr>
        <p:spPr bwMode="auto">
          <a:xfrm>
            <a:off x="152400" y="4310063"/>
            <a:ext cx="1524000" cy="7620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Producto</a:t>
            </a:r>
          </a:p>
        </p:txBody>
      </p:sp>
      <p:sp>
        <p:nvSpPr>
          <p:cNvPr id="32773" name="Rectangle 7"/>
          <p:cNvSpPr>
            <a:spLocks noChangeArrowheads="1"/>
          </p:cNvSpPr>
          <p:nvPr/>
        </p:nvSpPr>
        <p:spPr bwMode="auto">
          <a:xfrm>
            <a:off x="152400" y="5394325"/>
            <a:ext cx="1524000" cy="7620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Actividad</a:t>
            </a:r>
          </a:p>
        </p:txBody>
      </p:sp>
      <p:sp>
        <p:nvSpPr>
          <p:cNvPr id="32774" name="Rectangle 8"/>
          <p:cNvSpPr>
            <a:spLocks noChangeArrowheads="1"/>
          </p:cNvSpPr>
          <p:nvPr/>
        </p:nvSpPr>
        <p:spPr bwMode="auto">
          <a:xfrm>
            <a:off x="1828800" y="2174875"/>
            <a:ext cx="2362200" cy="762000"/>
          </a:xfrm>
          <a:prstGeom prst="rect">
            <a:avLst/>
          </a:prstGeom>
          <a:solidFill>
            <a:srgbClr val="FFFF00"/>
          </a:solidFill>
          <a:ln w="9525">
            <a:solidFill>
              <a:schemeClr val="tx1"/>
            </a:solidFill>
            <a:miter lim="800000"/>
            <a:headEnd/>
            <a:tailEnd/>
          </a:ln>
          <a:effectLst/>
        </p:spPr>
        <p:txBody>
          <a:bodyPr lIns="54000" rIns="54000" anchor="ctr"/>
          <a:lstStyle/>
          <a:p>
            <a:pPr algn="ctr" eaLnBrk="0" hangingPunct="0">
              <a:lnSpc>
                <a:spcPct val="100000"/>
              </a:lnSpc>
              <a:spcBef>
                <a:spcPct val="0"/>
              </a:spcBef>
              <a:buClrTx/>
              <a:buSzPct val="100000"/>
              <a:buFont typeface="Arial" pitchFamily="34" charset="0"/>
              <a:buNone/>
            </a:pPr>
            <a:r>
              <a:rPr lang="en-GB" sz="1200">
                <a:solidFill>
                  <a:srgbClr val="000099"/>
                </a:solidFill>
              </a:rPr>
              <a:t>Pobreza mitigada</a:t>
            </a:r>
          </a:p>
        </p:txBody>
      </p:sp>
      <p:sp>
        <p:nvSpPr>
          <p:cNvPr id="32775" name="Rectangle 10"/>
          <p:cNvSpPr>
            <a:spLocks noChangeArrowheads="1"/>
          </p:cNvSpPr>
          <p:nvPr/>
        </p:nvSpPr>
        <p:spPr bwMode="auto">
          <a:xfrm>
            <a:off x="1828800" y="4233863"/>
            <a:ext cx="2362200" cy="914400"/>
          </a:xfrm>
          <a:prstGeom prst="rect">
            <a:avLst/>
          </a:prstGeom>
          <a:solidFill>
            <a:srgbClr val="FFFF00"/>
          </a:solidFill>
          <a:ln w="9525">
            <a:solidFill>
              <a:schemeClr val="tx1"/>
            </a:solidFill>
            <a:miter lim="800000"/>
            <a:headEnd/>
            <a:tailEnd/>
          </a:ln>
          <a:effectLst/>
        </p:spPr>
        <p:txBody>
          <a:bodyPr lIns="54000" rIns="54000" anchor="ctr"/>
          <a:lstStyle/>
          <a:p>
            <a:pPr algn="ctr" eaLnBrk="0" hangingPunct="0">
              <a:lnSpc>
                <a:spcPct val="100000"/>
              </a:lnSpc>
              <a:spcBef>
                <a:spcPct val="0"/>
              </a:spcBef>
              <a:buClrTx/>
              <a:buSzPct val="100000"/>
              <a:buFont typeface="Arial" pitchFamily="34" charset="0"/>
              <a:buNone/>
            </a:pPr>
            <a:r>
              <a:rPr lang="en-GB" sz="1200">
                <a:solidFill>
                  <a:srgbClr val="000099"/>
                </a:solidFill>
              </a:rPr>
              <a:t>Incubadoras de modelos de negocio en provincias más pobres</a:t>
            </a:r>
          </a:p>
        </p:txBody>
      </p:sp>
      <p:sp>
        <p:nvSpPr>
          <p:cNvPr id="32776" name="Rectangle 11"/>
          <p:cNvSpPr>
            <a:spLocks noChangeArrowheads="1"/>
          </p:cNvSpPr>
          <p:nvPr/>
        </p:nvSpPr>
        <p:spPr bwMode="auto">
          <a:xfrm>
            <a:off x="1828800" y="5394325"/>
            <a:ext cx="2514600" cy="762000"/>
          </a:xfrm>
          <a:prstGeom prst="rect">
            <a:avLst/>
          </a:prstGeom>
          <a:solidFill>
            <a:srgbClr val="FFFF00"/>
          </a:solidFill>
          <a:ln w="9525">
            <a:solidFill>
              <a:schemeClr val="tx1"/>
            </a:solidFill>
            <a:miter lim="800000"/>
            <a:headEnd/>
            <a:tailEnd/>
          </a:ln>
          <a:effectLst/>
        </p:spPr>
        <p:txBody>
          <a:bodyPr lIns="54000" rIns="54000" anchor="ctr"/>
          <a:lstStyle/>
          <a:p>
            <a:pPr eaLnBrk="0" hangingPunct="0">
              <a:lnSpc>
                <a:spcPct val="100000"/>
              </a:lnSpc>
              <a:spcBef>
                <a:spcPct val="0"/>
              </a:spcBef>
              <a:buClrTx/>
              <a:buFontTx/>
              <a:buChar char="-"/>
            </a:pPr>
            <a:r>
              <a:rPr lang="en-GB" sz="1200">
                <a:solidFill>
                  <a:srgbClr val="000099"/>
                </a:solidFill>
              </a:rPr>
              <a:t> Adquirir instalaciones </a:t>
            </a:r>
          </a:p>
          <a:p>
            <a:pPr eaLnBrk="0" hangingPunct="0">
              <a:lnSpc>
                <a:spcPct val="100000"/>
              </a:lnSpc>
              <a:spcBef>
                <a:spcPct val="0"/>
              </a:spcBef>
              <a:buClrTx/>
              <a:buFontTx/>
              <a:buChar char="-"/>
            </a:pPr>
            <a:r>
              <a:rPr lang="en-GB" sz="1200">
                <a:solidFill>
                  <a:srgbClr val="000099"/>
                </a:solidFill>
              </a:rPr>
              <a:t> Formación del personal</a:t>
            </a:r>
          </a:p>
          <a:p>
            <a:pPr eaLnBrk="0" hangingPunct="0">
              <a:lnSpc>
                <a:spcPct val="100000"/>
              </a:lnSpc>
              <a:spcBef>
                <a:spcPct val="0"/>
              </a:spcBef>
              <a:buClrTx/>
              <a:buFontTx/>
              <a:buChar char="-"/>
            </a:pPr>
            <a:r>
              <a:rPr lang="en-GB" sz="1200">
                <a:solidFill>
                  <a:srgbClr val="000099"/>
                </a:solidFill>
              </a:rPr>
              <a:t> Provisión de micro-créditos </a:t>
            </a:r>
          </a:p>
        </p:txBody>
      </p:sp>
      <p:sp>
        <p:nvSpPr>
          <p:cNvPr id="32777" name="Rectangle 12"/>
          <p:cNvSpPr>
            <a:spLocks noChangeArrowheads="1"/>
          </p:cNvSpPr>
          <p:nvPr/>
        </p:nvSpPr>
        <p:spPr bwMode="auto">
          <a:xfrm>
            <a:off x="152400" y="1184275"/>
            <a:ext cx="1524000" cy="7620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Resultados</a:t>
            </a:r>
          </a:p>
        </p:txBody>
      </p:sp>
      <p:sp>
        <p:nvSpPr>
          <p:cNvPr id="32778" name="Rectangle 13"/>
          <p:cNvSpPr>
            <a:spLocks noChangeArrowheads="1"/>
          </p:cNvSpPr>
          <p:nvPr/>
        </p:nvSpPr>
        <p:spPr bwMode="auto">
          <a:xfrm>
            <a:off x="1828800" y="1184275"/>
            <a:ext cx="2286000" cy="762000"/>
          </a:xfrm>
          <a:prstGeom prst="rect">
            <a:avLst/>
          </a:prstGeom>
          <a:solidFill>
            <a:srgbClr val="FFFF00"/>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800" b="0">
                <a:solidFill>
                  <a:srgbClr val="000099"/>
                </a:solidFill>
              </a:rPr>
              <a:t>Como…</a:t>
            </a:r>
          </a:p>
        </p:txBody>
      </p:sp>
      <p:sp>
        <p:nvSpPr>
          <p:cNvPr id="32779" name="Rectangle 14"/>
          <p:cNvSpPr>
            <a:spLocks noChangeArrowheads="1"/>
          </p:cNvSpPr>
          <p:nvPr/>
        </p:nvSpPr>
        <p:spPr bwMode="auto">
          <a:xfrm>
            <a:off x="4343400" y="1184275"/>
            <a:ext cx="1524000" cy="762000"/>
          </a:xfrm>
          <a:prstGeom prst="rect">
            <a:avLst/>
          </a:prstGeom>
          <a:solidFill>
            <a:schemeClr val="bg1"/>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FF00"/>
                </a:solidFill>
              </a:rPr>
              <a:t>  </a:t>
            </a:r>
            <a:r>
              <a:rPr lang="en-GB" sz="1800" b="0">
                <a:solidFill>
                  <a:srgbClr val="0000FF"/>
                </a:solidFill>
              </a:rPr>
              <a:t>Foco  </a:t>
            </a:r>
            <a:r>
              <a:rPr lang="en-GB" sz="1800" b="0">
                <a:solidFill>
                  <a:srgbClr val="00FF00"/>
                </a:solidFill>
              </a:rPr>
              <a:t>      </a:t>
            </a:r>
          </a:p>
        </p:txBody>
      </p:sp>
      <p:sp>
        <p:nvSpPr>
          <p:cNvPr id="32780" name="AutoShape 15"/>
          <p:cNvSpPr>
            <a:spLocks noChangeArrowheads="1"/>
          </p:cNvSpPr>
          <p:nvPr/>
        </p:nvSpPr>
        <p:spPr bwMode="auto">
          <a:xfrm>
            <a:off x="5410200" y="1412875"/>
            <a:ext cx="304800" cy="304800"/>
          </a:xfrm>
          <a:prstGeom prst="triangle">
            <a:avLst>
              <a:gd name="adj" fmla="val 50000"/>
            </a:avLst>
          </a:prstGeom>
          <a:solidFill>
            <a:srgbClr val="00FF00"/>
          </a:solidFill>
          <a:ln w="9525">
            <a:solidFill>
              <a:schemeClr val="tx1"/>
            </a:solidFill>
            <a:miter lim="800000"/>
            <a:headEnd/>
            <a:tailEnd/>
          </a:ln>
          <a:effectLst/>
        </p:spPr>
        <p:txBody>
          <a:bodyPr wrap="none" anchor="ctr"/>
          <a:lstStyle/>
          <a:p>
            <a:endParaRPr lang="en-CA" sz="1200"/>
          </a:p>
        </p:txBody>
      </p:sp>
      <p:sp>
        <p:nvSpPr>
          <p:cNvPr id="32781" name="Rectangle 16"/>
          <p:cNvSpPr>
            <a:spLocks noChangeArrowheads="1"/>
          </p:cNvSpPr>
          <p:nvPr/>
        </p:nvSpPr>
        <p:spPr bwMode="auto">
          <a:xfrm>
            <a:off x="6019800" y="1184275"/>
            <a:ext cx="1524000" cy="762000"/>
          </a:xfrm>
          <a:prstGeom prst="rect">
            <a:avLst/>
          </a:prstGeom>
          <a:solidFill>
            <a:srgbClr val="00FF00"/>
          </a:solidFill>
          <a:ln w="9525">
            <a:solidFill>
              <a:schemeClr val="tx1"/>
            </a:solidFill>
            <a:miter lim="800000"/>
            <a:headEnd/>
            <a:tailEnd/>
          </a:ln>
          <a:effectLst/>
        </p:spPr>
        <p:txBody>
          <a:bodyPr lIns="18000" rIns="18000"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a:t>
            </a:r>
          </a:p>
          <a:p>
            <a:pPr algn="ctr" eaLnBrk="0" hangingPunct="0">
              <a:lnSpc>
                <a:spcPct val="100000"/>
              </a:lnSpc>
              <a:spcBef>
                <a:spcPct val="0"/>
              </a:spcBef>
              <a:buClrTx/>
              <a:buSzPct val="100000"/>
              <a:buFont typeface="Arial" pitchFamily="34" charset="0"/>
              <a:buNone/>
            </a:pPr>
            <a:r>
              <a:rPr lang="en-GB" sz="1800" b="0">
                <a:solidFill>
                  <a:srgbClr val="000000"/>
                </a:solidFill>
              </a:rPr>
              <a:t>margen de tiempo</a:t>
            </a:r>
            <a:r>
              <a:rPr lang="en-GB" sz="1800" b="0">
                <a:solidFill>
                  <a:srgbClr val="808080"/>
                </a:solidFill>
              </a:rPr>
              <a:t> </a:t>
            </a:r>
            <a:r>
              <a:rPr lang="en-GB" sz="1800" b="0">
                <a:solidFill>
                  <a:srgbClr val="00FF00"/>
                </a:solidFill>
              </a:rPr>
              <a:t>     </a:t>
            </a:r>
          </a:p>
        </p:txBody>
      </p:sp>
      <p:sp>
        <p:nvSpPr>
          <p:cNvPr id="32782" name="Rectangle 18"/>
          <p:cNvSpPr>
            <a:spLocks noChangeArrowheads="1"/>
          </p:cNvSpPr>
          <p:nvPr/>
        </p:nvSpPr>
        <p:spPr bwMode="auto">
          <a:xfrm>
            <a:off x="6011863" y="5321300"/>
            <a:ext cx="1524000" cy="762000"/>
          </a:xfrm>
          <a:prstGeom prst="rect">
            <a:avLst/>
          </a:prstGeom>
          <a:solidFill>
            <a:srgbClr val="00FF00"/>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0000"/>
                </a:solidFill>
              </a:rPr>
              <a:t>    &lt;1 año      </a:t>
            </a:r>
          </a:p>
        </p:txBody>
      </p:sp>
      <p:sp>
        <p:nvSpPr>
          <p:cNvPr id="32783" name="Rectangle 19"/>
          <p:cNvSpPr>
            <a:spLocks noChangeArrowheads="1"/>
          </p:cNvSpPr>
          <p:nvPr/>
        </p:nvSpPr>
        <p:spPr bwMode="auto">
          <a:xfrm>
            <a:off x="6011863" y="4292600"/>
            <a:ext cx="1524000" cy="762000"/>
          </a:xfrm>
          <a:prstGeom prst="rect">
            <a:avLst/>
          </a:prstGeom>
          <a:solidFill>
            <a:srgbClr val="00FF00"/>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0000"/>
                </a:solidFill>
              </a:rPr>
              <a:t>    &lt;5 años      </a:t>
            </a:r>
          </a:p>
        </p:txBody>
      </p:sp>
      <p:sp>
        <p:nvSpPr>
          <p:cNvPr id="32784" name="Rectangle 21"/>
          <p:cNvSpPr>
            <a:spLocks noChangeArrowheads="1"/>
          </p:cNvSpPr>
          <p:nvPr/>
        </p:nvSpPr>
        <p:spPr bwMode="auto">
          <a:xfrm>
            <a:off x="6011863" y="2195513"/>
            <a:ext cx="1524000" cy="762000"/>
          </a:xfrm>
          <a:prstGeom prst="rect">
            <a:avLst/>
          </a:prstGeom>
          <a:solidFill>
            <a:srgbClr val="00FF00"/>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0000"/>
                </a:solidFill>
              </a:rPr>
              <a:t>   5-10 años      </a:t>
            </a:r>
          </a:p>
        </p:txBody>
      </p:sp>
      <p:sp>
        <p:nvSpPr>
          <p:cNvPr id="32785" name="AutoShape 23"/>
          <p:cNvSpPr>
            <a:spLocks noChangeArrowheads="1"/>
          </p:cNvSpPr>
          <p:nvPr/>
        </p:nvSpPr>
        <p:spPr bwMode="auto">
          <a:xfrm>
            <a:off x="7545388" y="1401763"/>
            <a:ext cx="1724025" cy="5410200"/>
          </a:xfrm>
          <a:prstGeom prst="triangle">
            <a:avLst>
              <a:gd name="adj" fmla="val 50000"/>
            </a:avLst>
          </a:prstGeom>
          <a:solidFill>
            <a:srgbClr val="FF0000"/>
          </a:solidFill>
          <a:ln w="9525">
            <a:solidFill>
              <a:schemeClr val="tx1"/>
            </a:solidFill>
            <a:miter lim="800000"/>
            <a:headEnd/>
            <a:tailEnd/>
          </a:ln>
          <a:effectLst/>
        </p:spPr>
        <p:txBody>
          <a:bodyPr wrap="none" anchor="ctr"/>
          <a:lstStyle/>
          <a:p>
            <a:endParaRPr lang="en-CA" sz="1200"/>
          </a:p>
        </p:txBody>
      </p:sp>
      <p:sp>
        <p:nvSpPr>
          <p:cNvPr id="32786" name="Text Box 24"/>
          <p:cNvSpPr txBox="1">
            <a:spLocks noChangeArrowheads="1"/>
          </p:cNvSpPr>
          <p:nvPr/>
        </p:nvSpPr>
        <p:spPr bwMode="auto">
          <a:xfrm>
            <a:off x="7910513" y="6127750"/>
            <a:ext cx="1089025" cy="33855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FFFFFF"/>
                </a:solidFill>
              </a:rPr>
              <a:t>más</a:t>
            </a:r>
          </a:p>
        </p:txBody>
      </p:sp>
      <p:sp>
        <p:nvSpPr>
          <p:cNvPr id="32787" name="Text Box 25"/>
          <p:cNvSpPr txBox="1">
            <a:spLocks noChangeArrowheads="1"/>
          </p:cNvSpPr>
          <p:nvPr/>
        </p:nvSpPr>
        <p:spPr bwMode="auto">
          <a:xfrm>
            <a:off x="7885113" y="3094038"/>
            <a:ext cx="1089025" cy="33855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FFFFFF"/>
                </a:solidFill>
              </a:rPr>
              <a:t>menos</a:t>
            </a:r>
          </a:p>
        </p:txBody>
      </p:sp>
      <p:sp>
        <p:nvSpPr>
          <p:cNvPr id="32788" name="Text Box 26"/>
          <p:cNvSpPr txBox="1">
            <a:spLocks noChangeArrowheads="1"/>
          </p:cNvSpPr>
          <p:nvPr/>
        </p:nvSpPr>
        <p:spPr bwMode="auto">
          <a:xfrm>
            <a:off x="7308850" y="4197350"/>
            <a:ext cx="2087563" cy="33855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000000"/>
                </a:solidFill>
              </a:rPr>
              <a:t>Nivel de control</a:t>
            </a:r>
          </a:p>
        </p:txBody>
      </p:sp>
      <p:sp>
        <p:nvSpPr>
          <p:cNvPr id="32789" name="Rectangle 29"/>
          <p:cNvSpPr>
            <a:spLocks noChangeArrowheads="1"/>
          </p:cNvSpPr>
          <p:nvPr/>
        </p:nvSpPr>
        <p:spPr bwMode="auto">
          <a:xfrm>
            <a:off x="4356100" y="4292600"/>
            <a:ext cx="1600200" cy="1066800"/>
          </a:xfrm>
          <a:prstGeom prst="rect">
            <a:avLst/>
          </a:prstGeom>
          <a:solidFill>
            <a:schemeClr val="bg1"/>
          </a:solidFill>
          <a:ln w="9525">
            <a:solidFill>
              <a:schemeClr val="tx1"/>
            </a:solidFill>
            <a:miter lim="800000"/>
            <a:headEnd/>
            <a:tailEnd/>
          </a:ln>
          <a:effectLst/>
        </p:spPr>
        <p:txBody>
          <a:bodyPr lIns="18000" rIns="18000"/>
          <a:lstStyle/>
          <a:p>
            <a:pPr algn="ctr" eaLnBrk="0" hangingPunct="0">
              <a:lnSpc>
                <a:spcPct val="100000"/>
              </a:lnSpc>
              <a:spcBef>
                <a:spcPct val="0"/>
              </a:spcBef>
              <a:buClrTx/>
              <a:buSzPct val="100000"/>
              <a:buFont typeface="Arial" pitchFamily="34" charset="0"/>
              <a:buNone/>
            </a:pPr>
            <a:r>
              <a:rPr lang="en-GB" sz="1200">
                <a:solidFill>
                  <a:srgbClr val="0000FF"/>
                </a:solidFill>
              </a:rPr>
              <a:t>Operacional/habilidades, técnicas, utilidades y servicios</a:t>
            </a:r>
          </a:p>
        </p:txBody>
      </p:sp>
      <p:sp>
        <p:nvSpPr>
          <p:cNvPr id="32790" name="Rectangle 30"/>
          <p:cNvSpPr>
            <a:spLocks noChangeArrowheads="1"/>
          </p:cNvSpPr>
          <p:nvPr/>
        </p:nvSpPr>
        <p:spPr bwMode="auto">
          <a:xfrm>
            <a:off x="4356100" y="2195513"/>
            <a:ext cx="1524000" cy="762000"/>
          </a:xfrm>
          <a:prstGeom prst="rect">
            <a:avLst/>
          </a:prstGeom>
          <a:solidFill>
            <a:schemeClr val="bg1"/>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00FF"/>
                </a:solidFill>
              </a:rPr>
              <a:t>  ¡Humano!      </a:t>
            </a:r>
          </a:p>
        </p:txBody>
      </p:sp>
      <p:sp>
        <p:nvSpPr>
          <p:cNvPr id="32791" name="Rectangle 31"/>
          <p:cNvSpPr>
            <a:spLocks noChangeArrowheads="1"/>
          </p:cNvSpPr>
          <p:nvPr/>
        </p:nvSpPr>
        <p:spPr bwMode="auto">
          <a:xfrm>
            <a:off x="152400" y="3275013"/>
            <a:ext cx="1524000" cy="762000"/>
          </a:xfrm>
          <a:prstGeom prst="rect">
            <a:avLst/>
          </a:prstGeom>
          <a:solidFill>
            <a:schemeClr val="accent1"/>
          </a:solidFill>
          <a:ln w="9525">
            <a:solidFill>
              <a:schemeClr val="tx1"/>
            </a:solidFill>
            <a:miter lim="800000"/>
            <a:headEnd/>
            <a:tailEnd/>
          </a:ln>
          <a:effectLst/>
        </p:spPr>
        <p:txBody>
          <a:bodyPr wrap="none" anchor="ctr"/>
          <a:lstStyle/>
          <a:p>
            <a:pPr algn="ctr" eaLnBrk="0" hangingPunct="0">
              <a:lnSpc>
                <a:spcPct val="100000"/>
              </a:lnSpc>
              <a:spcBef>
                <a:spcPct val="0"/>
              </a:spcBef>
              <a:buClrTx/>
              <a:buSzPct val="100000"/>
              <a:buFont typeface="Arial" pitchFamily="34" charset="0"/>
              <a:buNone/>
            </a:pPr>
            <a:r>
              <a:rPr lang="en-GB" sz="1800" b="0">
                <a:solidFill>
                  <a:srgbClr val="000000"/>
                </a:solidFill>
              </a:rPr>
              <a:t>Efecto Directo</a:t>
            </a:r>
          </a:p>
        </p:txBody>
      </p:sp>
      <p:sp>
        <p:nvSpPr>
          <p:cNvPr id="32792" name="Rectangle 32"/>
          <p:cNvSpPr>
            <a:spLocks noChangeArrowheads="1"/>
          </p:cNvSpPr>
          <p:nvPr/>
        </p:nvSpPr>
        <p:spPr bwMode="auto">
          <a:xfrm>
            <a:off x="1828800" y="3275013"/>
            <a:ext cx="2362200" cy="762000"/>
          </a:xfrm>
          <a:prstGeom prst="rect">
            <a:avLst/>
          </a:prstGeom>
          <a:solidFill>
            <a:srgbClr val="FFFF00"/>
          </a:solidFill>
          <a:ln w="9525">
            <a:solidFill>
              <a:schemeClr val="tx1"/>
            </a:solidFill>
            <a:miter lim="800000"/>
            <a:headEnd/>
            <a:tailEnd/>
          </a:ln>
          <a:effectLst/>
        </p:spPr>
        <p:txBody>
          <a:bodyPr lIns="54000" rIns="54000" anchor="ctr"/>
          <a:lstStyle/>
          <a:p>
            <a:pPr algn="ctr" eaLnBrk="0" hangingPunct="0">
              <a:lnSpc>
                <a:spcPct val="100000"/>
              </a:lnSpc>
              <a:spcBef>
                <a:spcPct val="0"/>
              </a:spcBef>
              <a:buClrTx/>
              <a:buSzPct val="100000"/>
              <a:buFont typeface="Arial" pitchFamily="34" charset="0"/>
              <a:buNone/>
            </a:pPr>
            <a:r>
              <a:rPr lang="en-GB" sz="1200">
                <a:solidFill>
                  <a:srgbClr val="000099"/>
                </a:solidFill>
              </a:rPr>
              <a:t>El empleo y la generación de mayores ingresos</a:t>
            </a:r>
          </a:p>
        </p:txBody>
      </p:sp>
      <p:sp>
        <p:nvSpPr>
          <p:cNvPr id="32793" name="Rectangle 33"/>
          <p:cNvSpPr>
            <a:spLocks noChangeArrowheads="1"/>
          </p:cNvSpPr>
          <p:nvPr/>
        </p:nvSpPr>
        <p:spPr bwMode="auto">
          <a:xfrm>
            <a:off x="4343400" y="3275013"/>
            <a:ext cx="1524000" cy="762000"/>
          </a:xfrm>
          <a:prstGeom prst="rect">
            <a:avLst/>
          </a:prstGeom>
          <a:solidFill>
            <a:schemeClr val="bg1"/>
          </a:solidFill>
          <a:ln w="9525">
            <a:solidFill>
              <a:schemeClr val="tx1"/>
            </a:solidFill>
            <a:miter lim="800000"/>
            <a:headEnd/>
            <a:tailEnd/>
          </a:ln>
          <a:effectLst/>
        </p:spPr>
        <p:txBody>
          <a:bodyPr lIns="18000" rIns="18000" anchor="ctr"/>
          <a:lstStyle/>
          <a:p>
            <a:pPr algn="ctr" eaLnBrk="0" hangingPunct="0">
              <a:lnSpc>
                <a:spcPct val="100000"/>
              </a:lnSpc>
              <a:spcBef>
                <a:spcPct val="0"/>
              </a:spcBef>
              <a:buClrTx/>
              <a:buSzPct val="100000"/>
              <a:buFont typeface="Arial" pitchFamily="34" charset="0"/>
              <a:buNone/>
            </a:pPr>
            <a:r>
              <a:rPr lang="en-GB" sz="1800" b="0">
                <a:solidFill>
                  <a:srgbClr val="00FF00"/>
                </a:solidFill>
              </a:rPr>
              <a:t>  </a:t>
            </a:r>
            <a:r>
              <a:rPr lang="en-GB" sz="1200">
                <a:solidFill>
                  <a:srgbClr val="0000FF"/>
                </a:solidFill>
              </a:rPr>
              <a:t>Institucional/de comportamiento </a:t>
            </a:r>
            <a:r>
              <a:rPr lang="en-GB" sz="1800" b="0">
                <a:solidFill>
                  <a:srgbClr val="00FF00"/>
                </a:solidFill>
              </a:rPr>
              <a:t>     </a:t>
            </a:r>
          </a:p>
        </p:txBody>
      </p:sp>
      <p:sp>
        <p:nvSpPr>
          <p:cNvPr id="32794" name="Rectangle 34"/>
          <p:cNvSpPr>
            <a:spLocks noChangeArrowheads="1"/>
          </p:cNvSpPr>
          <p:nvPr/>
        </p:nvSpPr>
        <p:spPr bwMode="auto">
          <a:xfrm>
            <a:off x="6019800" y="3275013"/>
            <a:ext cx="1524000" cy="762000"/>
          </a:xfrm>
          <a:prstGeom prst="rect">
            <a:avLst/>
          </a:prstGeom>
          <a:solidFill>
            <a:srgbClr val="00FF00"/>
          </a:solidFill>
          <a:ln w="9525">
            <a:solidFill>
              <a:schemeClr val="tx1"/>
            </a:solidFill>
            <a:miter lim="800000"/>
            <a:headEnd/>
            <a:tailEnd/>
          </a:ln>
          <a:effectLst/>
        </p:spPr>
        <p:txBody>
          <a:bodyPr lIns="18000" rIns="18000" anchor="ctr"/>
          <a:lstStyle/>
          <a:p>
            <a:pPr eaLnBrk="0" hangingPunct="0">
              <a:lnSpc>
                <a:spcPct val="100000"/>
              </a:lnSpc>
              <a:spcBef>
                <a:spcPct val="0"/>
              </a:spcBef>
              <a:buClrTx/>
              <a:buSzPct val="100000"/>
              <a:buFont typeface="Arial" pitchFamily="34" charset="0"/>
              <a:buNone/>
            </a:pPr>
            <a:r>
              <a:rPr lang="en-GB" sz="1800" b="0">
                <a:solidFill>
                  <a:srgbClr val="00FF00"/>
                </a:solidFill>
              </a:rPr>
              <a:t>    </a:t>
            </a:r>
            <a:r>
              <a:rPr lang="en-GB" sz="1800" b="0">
                <a:solidFill>
                  <a:srgbClr val="808080"/>
                </a:solidFill>
              </a:rPr>
              <a:t>  </a:t>
            </a:r>
            <a:r>
              <a:rPr lang="en-GB" sz="1800" b="0">
                <a:solidFill>
                  <a:srgbClr val="000000"/>
                </a:solidFill>
              </a:rPr>
              <a:t>&lt;5 años</a:t>
            </a:r>
            <a:r>
              <a:rPr lang="en-GB" sz="1800" b="0">
                <a:solidFill>
                  <a:srgbClr val="00FF00"/>
                </a:solidFill>
              </a:rPr>
              <a:t>      </a:t>
            </a:r>
          </a:p>
        </p:txBody>
      </p:sp>
      <p:sp>
        <p:nvSpPr>
          <p:cNvPr id="32795" name="Text Box 37"/>
          <p:cNvSpPr txBox="1">
            <a:spLocks noChangeArrowheads="1"/>
          </p:cNvSpPr>
          <p:nvPr/>
        </p:nvSpPr>
        <p:spPr bwMode="auto">
          <a:xfrm rot="19991913">
            <a:off x="1349348" y="2887236"/>
            <a:ext cx="1023857" cy="307777"/>
          </a:xfrm>
          <a:prstGeom prst="rect">
            <a:avLst/>
          </a:prstGeom>
          <a:solidFill>
            <a:srgbClr val="FF0000"/>
          </a:solidFill>
          <a:ln w="9525">
            <a:noFill/>
            <a:miter lim="800000"/>
            <a:headEnd/>
            <a:tailEnd/>
          </a:ln>
          <a:effectLst/>
        </p:spPr>
        <p:txBody>
          <a:bodyPr wrap="square" lIns="18000" rIns="18000">
            <a:spAutoFit/>
          </a:bodyPr>
          <a:lstStyle/>
          <a:p>
            <a:pPr algn="ctr" eaLnBrk="0" hangingPunct="0">
              <a:lnSpc>
                <a:spcPct val="100000"/>
              </a:lnSpc>
              <a:spcBef>
                <a:spcPct val="50000"/>
              </a:spcBef>
              <a:buClrTx/>
              <a:buSzPct val="100000"/>
              <a:buFont typeface="Arial" pitchFamily="34" charset="0"/>
              <a:buNone/>
            </a:pPr>
            <a:r>
              <a:rPr lang="en-GB" sz="1400" b="0" dirty="0" err="1">
                <a:solidFill>
                  <a:srgbClr val="000000"/>
                </a:solidFill>
              </a:rPr>
              <a:t>entonces</a:t>
            </a:r>
            <a:endParaRPr lang="en-GB" sz="1400" b="0" dirty="0">
              <a:solidFill>
                <a:srgbClr val="000000"/>
              </a:solidFill>
            </a:endParaRPr>
          </a:p>
        </p:txBody>
      </p:sp>
      <p:sp>
        <p:nvSpPr>
          <p:cNvPr id="32796" name="Text Box 38"/>
          <p:cNvSpPr txBox="1">
            <a:spLocks noChangeArrowheads="1"/>
          </p:cNvSpPr>
          <p:nvPr/>
        </p:nvSpPr>
        <p:spPr bwMode="auto">
          <a:xfrm rot="20066985">
            <a:off x="3962400" y="2821880"/>
            <a:ext cx="533400" cy="307777"/>
          </a:xfrm>
          <a:prstGeom prst="rect">
            <a:avLst/>
          </a:prstGeom>
          <a:solidFill>
            <a:srgbClr val="FF00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400" b="0">
                <a:solidFill>
                  <a:srgbClr val="000000"/>
                </a:solidFill>
              </a:rPr>
              <a:t>si</a:t>
            </a:r>
          </a:p>
        </p:txBody>
      </p:sp>
      <p:sp>
        <p:nvSpPr>
          <p:cNvPr id="32797" name="Text Box 39"/>
          <p:cNvSpPr txBox="1">
            <a:spLocks noChangeArrowheads="1"/>
          </p:cNvSpPr>
          <p:nvPr/>
        </p:nvSpPr>
        <p:spPr bwMode="auto">
          <a:xfrm rot="20066985">
            <a:off x="3960813" y="3837880"/>
            <a:ext cx="457200" cy="307777"/>
          </a:xfrm>
          <a:prstGeom prst="rect">
            <a:avLst/>
          </a:prstGeom>
          <a:solidFill>
            <a:srgbClr val="FF00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400" b="0">
                <a:solidFill>
                  <a:srgbClr val="000000"/>
                </a:solidFill>
              </a:rPr>
              <a:t>si</a:t>
            </a:r>
          </a:p>
        </p:txBody>
      </p:sp>
      <p:sp>
        <p:nvSpPr>
          <p:cNvPr id="32798" name="Text Box 41"/>
          <p:cNvSpPr txBox="1">
            <a:spLocks noChangeArrowheads="1"/>
          </p:cNvSpPr>
          <p:nvPr/>
        </p:nvSpPr>
        <p:spPr bwMode="auto">
          <a:xfrm rot="20066985">
            <a:off x="3962400" y="4949130"/>
            <a:ext cx="457200" cy="307777"/>
          </a:xfrm>
          <a:prstGeom prst="rect">
            <a:avLst/>
          </a:prstGeom>
          <a:solidFill>
            <a:srgbClr val="FF00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400" b="0">
                <a:solidFill>
                  <a:srgbClr val="000000"/>
                </a:solidFill>
              </a:rPr>
              <a:t>si</a:t>
            </a:r>
          </a:p>
        </p:txBody>
      </p:sp>
      <p:sp>
        <p:nvSpPr>
          <p:cNvPr id="32799" name="Text Box 43"/>
          <p:cNvSpPr txBox="1">
            <a:spLocks noChangeArrowheads="1"/>
          </p:cNvSpPr>
          <p:nvPr/>
        </p:nvSpPr>
        <p:spPr bwMode="auto">
          <a:xfrm rot="19991913">
            <a:off x="1359119" y="4104583"/>
            <a:ext cx="841955" cy="307777"/>
          </a:xfrm>
          <a:prstGeom prst="rect">
            <a:avLst/>
          </a:prstGeom>
          <a:solidFill>
            <a:srgbClr val="FF0000"/>
          </a:solidFill>
          <a:ln w="9525">
            <a:noFill/>
            <a:miter lim="800000"/>
            <a:headEnd/>
            <a:tailEnd/>
          </a:ln>
          <a:effectLst/>
        </p:spPr>
        <p:txBody>
          <a:bodyPr wrap="square" lIns="18000" rIns="18000">
            <a:spAutoFit/>
          </a:bodyPr>
          <a:lstStyle/>
          <a:p>
            <a:pPr algn="ctr" eaLnBrk="0" hangingPunct="0">
              <a:lnSpc>
                <a:spcPct val="100000"/>
              </a:lnSpc>
              <a:spcBef>
                <a:spcPct val="50000"/>
              </a:spcBef>
              <a:buClrTx/>
              <a:buSzPct val="100000"/>
              <a:buFont typeface="Arial" pitchFamily="34" charset="0"/>
              <a:buNone/>
            </a:pPr>
            <a:r>
              <a:rPr lang="en-GB" sz="1400" b="0" dirty="0" err="1">
                <a:solidFill>
                  <a:srgbClr val="000000"/>
                </a:solidFill>
              </a:rPr>
              <a:t>entonces</a:t>
            </a:r>
            <a:endParaRPr lang="en-GB" sz="1400" b="0" dirty="0">
              <a:solidFill>
                <a:srgbClr val="000000"/>
              </a:solidFill>
            </a:endParaRPr>
          </a:p>
        </p:txBody>
      </p:sp>
      <p:sp>
        <p:nvSpPr>
          <p:cNvPr id="32800" name="Text Box 44"/>
          <p:cNvSpPr txBox="1">
            <a:spLocks noChangeArrowheads="1"/>
          </p:cNvSpPr>
          <p:nvPr/>
        </p:nvSpPr>
        <p:spPr bwMode="auto">
          <a:xfrm rot="19991913">
            <a:off x="1473559" y="1997635"/>
            <a:ext cx="894543" cy="307777"/>
          </a:xfrm>
          <a:prstGeom prst="rect">
            <a:avLst/>
          </a:prstGeom>
          <a:solidFill>
            <a:srgbClr val="FF0000"/>
          </a:solidFill>
          <a:ln w="9525">
            <a:noFill/>
            <a:miter lim="800000"/>
            <a:headEnd/>
            <a:tailEnd/>
          </a:ln>
          <a:effectLst/>
        </p:spPr>
        <p:txBody>
          <a:bodyPr wrap="square" lIns="18000" rIns="18000">
            <a:spAutoFit/>
          </a:bodyPr>
          <a:lstStyle/>
          <a:p>
            <a:pPr algn="ctr" eaLnBrk="0" hangingPunct="0">
              <a:lnSpc>
                <a:spcPct val="100000"/>
              </a:lnSpc>
              <a:spcBef>
                <a:spcPct val="50000"/>
              </a:spcBef>
              <a:buClrTx/>
              <a:buSzPct val="100000"/>
              <a:buFont typeface="Arial" pitchFamily="34" charset="0"/>
              <a:buNone/>
            </a:pPr>
            <a:r>
              <a:rPr lang="en-GB" sz="1400" b="0">
                <a:solidFill>
                  <a:srgbClr val="000000"/>
                </a:solidFill>
              </a:rPr>
              <a:t>entonces</a:t>
            </a:r>
          </a:p>
        </p:txBody>
      </p:sp>
      <p:sp>
        <p:nvSpPr>
          <p:cNvPr id="32801" name="AutoShape 46"/>
          <p:cNvSpPr>
            <a:spLocks noChangeArrowheads="1"/>
          </p:cNvSpPr>
          <p:nvPr/>
        </p:nvSpPr>
        <p:spPr bwMode="auto">
          <a:xfrm rot="-10740144">
            <a:off x="323850" y="3889375"/>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2" name="AutoShape 47"/>
          <p:cNvSpPr>
            <a:spLocks noChangeArrowheads="1"/>
          </p:cNvSpPr>
          <p:nvPr/>
        </p:nvSpPr>
        <p:spPr bwMode="auto">
          <a:xfrm rot="-10740144">
            <a:off x="323850" y="4986338"/>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3" name="AutoShape 48"/>
          <p:cNvSpPr>
            <a:spLocks noChangeArrowheads="1"/>
          </p:cNvSpPr>
          <p:nvPr/>
        </p:nvSpPr>
        <p:spPr bwMode="auto">
          <a:xfrm rot="-10740144">
            <a:off x="323850" y="2803525"/>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4" name="AutoShape 49"/>
          <p:cNvSpPr>
            <a:spLocks noChangeArrowheads="1"/>
          </p:cNvSpPr>
          <p:nvPr/>
        </p:nvSpPr>
        <p:spPr bwMode="auto">
          <a:xfrm>
            <a:off x="1085850" y="4986338"/>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5" name="AutoShape 50"/>
          <p:cNvSpPr>
            <a:spLocks noChangeArrowheads="1"/>
          </p:cNvSpPr>
          <p:nvPr/>
        </p:nvSpPr>
        <p:spPr bwMode="auto">
          <a:xfrm>
            <a:off x="1085850" y="3889375"/>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6" name="AutoShape 51"/>
          <p:cNvSpPr>
            <a:spLocks noChangeArrowheads="1"/>
          </p:cNvSpPr>
          <p:nvPr/>
        </p:nvSpPr>
        <p:spPr bwMode="auto">
          <a:xfrm>
            <a:off x="1085850" y="2803525"/>
            <a:ext cx="381000" cy="381000"/>
          </a:xfrm>
          <a:prstGeom prst="upArrow">
            <a:avLst>
              <a:gd name="adj1" fmla="val 50000"/>
              <a:gd name="adj2" fmla="val 43056"/>
            </a:avLst>
          </a:prstGeom>
          <a:solidFill>
            <a:srgbClr val="FFFF00"/>
          </a:solidFill>
          <a:ln w="9525">
            <a:solidFill>
              <a:schemeClr val="tx1"/>
            </a:solidFill>
            <a:miter lim="800000"/>
            <a:headEnd/>
            <a:tailEnd/>
          </a:ln>
          <a:effectLst/>
        </p:spPr>
        <p:txBody>
          <a:bodyPr wrap="none" anchor="ctr"/>
          <a:lstStyle/>
          <a:p>
            <a:endParaRPr lang="en-CA" sz="1200"/>
          </a:p>
        </p:txBody>
      </p:sp>
      <p:sp>
        <p:nvSpPr>
          <p:cNvPr id="32807" name="Oval 53"/>
          <p:cNvSpPr>
            <a:spLocks noChangeArrowheads="1"/>
          </p:cNvSpPr>
          <p:nvPr/>
        </p:nvSpPr>
        <p:spPr bwMode="auto">
          <a:xfrm>
            <a:off x="-2916238" y="2195513"/>
            <a:ext cx="1511300" cy="1295400"/>
          </a:xfrm>
          <a:prstGeom prst="ellipse">
            <a:avLst/>
          </a:prstGeom>
          <a:noFill/>
          <a:ln w="9525" algn="ctr">
            <a:noFill/>
            <a:round/>
            <a:headEnd/>
            <a:tailEnd/>
          </a:ln>
          <a:effectLst/>
        </p:spPr>
        <p:txBody>
          <a:bodyPr wrap="none" anchor="ctr"/>
          <a:lstStyle/>
          <a:p>
            <a:endParaRPr lang="en-CA" sz="1200"/>
          </a:p>
        </p:txBody>
      </p:sp>
      <p:grpSp>
        <p:nvGrpSpPr>
          <p:cNvPr id="32808" name="Group 55"/>
          <p:cNvGrpSpPr>
            <a:grpSpLocks/>
          </p:cNvGrpSpPr>
          <p:nvPr/>
        </p:nvGrpSpPr>
        <p:grpSpPr bwMode="auto">
          <a:xfrm>
            <a:off x="-1547813" y="3995738"/>
            <a:ext cx="1439863" cy="1150937"/>
            <a:chOff x="-1429" y="3113"/>
            <a:chExt cx="907" cy="725"/>
          </a:xfrm>
        </p:grpSpPr>
        <p:sp>
          <p:nvSpPr>
            <p:cNvPr id="32824" name="Oval 52"/>
            <p:cNvSpPr>
              <a:spLocks noChangeArrowheads="1"/>
            </p:cNvSpPr>
            <p:nvPr/>
          </p:nvSpPr>
          <p:spPr bwMode="auto">
            <a:xfrm>
              <a:off x="-1429" y="3113"/>
              <a:ext cx="907" cy="725"/>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25" name="Text Box 54"/>
            <p:cNvSpPr txBox="1">
              <a:spLocks noChangeArrowheads="1"/>
            </p:cNvSpPr>
            <p:nvPr/>
          </p:nvSpPr>
          <p:spPr bwMode="auto">
            <a:xfrm>
              <a:off x="-1384" y="3316"/>
              <a:ext cx="861" cy="213"/>
            </a:xfrm>
            <a:prstGeom prst="rect">
              <a:avLst/>
            </a:prstGeom>
            <a:solidFill>
              <a:srgbClr val="CCFFFF"/>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000000"/>
                  </a:solidFill>
                </a:rPr>
                <a:t>Promesas</a:t>
              </a:r>
            </a:p>
          </p:txBody>
        </p:sp>
      </p:grpSp>
      <p:sp>
        <p:nvSpPr>
          <p:cNvPr id="32809" name="Oval 58"/>
          <p:cNvSpPr>
            <a:spLocks noChangeArrowheads="1"/>
          </p:cNvSpPr>
          <p:nvPr/>
        </p:nvSpPr>
        <p:spPr bwMode="auto">
          <a:xfrm>
            <a:off x="-1620838" y="1908175"/>
            <a:ext cx="1439863" cy="1150938"/>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10" name="Text Box 59"/>
          <p:cNvSpPr txBox="1">
            <a:spLocks noChangeArrowheads="1"/>
          </p:cNvSpPr>
          <p:nvPr/>
        </p:nvSpPr>
        <p:spPr bwMode="auto">
          <a:xfrm>
            <a:off x="-1546225" y="2052638"/>
            <a:ext cx="1366837" cy="646331"/>
          </a:xfrm>
          <a:prstGeom prst="rect">
            <a:avLst/>
          </a:prstGeom>
          <a:solidFill>
            <a:srgbClr val="FFCC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200">
                <a:solidFill>
                  <a:srgbClr val="000000"/>
                </a:solidFill>
              </a:rPr>
              <a:t>Las prioridades nacionales/ODMs nacionales</a:t>
            </a:r>
          </a:p>
        </p:txBody>
      </p:sp>
      <p:sp>
        <p:nvSpPr>
          <p:cNvPr id="32811" name="Oval 61"/>
          <p:cNvSpPr>
            <a:spLocks noChangeArrowheads="1"/>
          </p:cNvSpPr>
          <p:nvPr/>
        </p:nvSpPr>
        <p:spPr bwMode="auto">
          <a:xfrm>
            <a:off x="-1547813" y="2987675"/>
            <a:ext cx="1439863" cy="1150938"/>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12" name="Text Box 62"/>
          <p:cNvSpPr txBox="1">
            <a:spLocks noChangeArrowheads="1"/>
          </p:cNvSpPr>
          <p:nvPr/>
        </p:nvSpPr>
        <p:spPr bwMode="auto">
          <a:xfrm>
            <a:off x="-1547813" y="3203575"/>
            <a:ext cx="1366838" cy="584775"/>
          </a:xfrm>
          <a:prstGeom prst="rect">
            <a:avLst/>
          </a:prstGeom>
          <a:solidFill>
            <a:srgbClr val="FFFF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000000"/>
                </a:solidFill>
              </a:rPr>
              <a:t>¡Una buena apuesta!</a:t>
            </a:r>
          </a:p>
        </p:txBody>
      </p:sp>
      <p:grpSp>
        <p:nvGrpSpPr>
          <p:cNvPr id="32813" name="Group 63"/>
          <p:cNvGrpSpPr>
            <a:grpSpLocks/>
          </p:cNvGrpSpPr>
          <p:nvPr/>
        </p:nvGrpSpPr>
        <p:grpSpPr bwMode="auto">
          <a:xfrm>
            <a:off x="-3276600" y="3995738"/>
            <a:ext cx="1439862" cy="1150937"/>
            <a:chOff x="-1429" y="3113"/>
            <a:chExt cx="907" cy="725"/>
          </a:xfrm>
        </p:grpSpPr>
        <p:sp>
          <p:nvSpPr>
            <p:cNvPr id="32822" name="Oval 64"/>
            <p:cNvSpPr>
              <a:spLocks noChangeArrowheads="1"/>
            </p:cNvSpPr>
            <p:nvPr/>
          </p:nvSpPr>
          <p:spPr bwMode="auto">
            <a:xfrm>
              <a:off x="-1429" y="3113"/>
              <a:ext cx="907" cy="725"/>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23" name="Text Box 65"/>
            <p:cNvSpPr txBox="1">
              <a:spLocks noChangeArrowheads="1"/>
            </p:cNvSpPr>
            <p:nvPr/>
          </p:nvSpPr>
          <p:spPr bwMode="auto">
            <a:xfrm>
              <a:off x="-1429" y="3316"/>
              <a:ext cx="861" cy="407"/>
            </a:xfrm>
            <a:prstGeom prst="rect">
              <a:avLst/>
            </a:prstGeom>
            <a:solidFill>
              <a:srgbClr val="CCFFFF"/>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200" dirty="0" err="1">
                  <a:solidFill>
                    <a:srgbClr val="000000"/>
                  </a:solidFill>
                </a:rPr>
                <a:t>Brechas</a:t>
              </a:r>
              <a:r>
                <a:rPr lang="en-GB" sz="1200" dirty="0">
                  <a:solidFill>
                    <a:srgbClr val="000000"/>
                  </a:solidFill>
                </a:rPr>
                <a:t> de </a:t>
              </a:r>
              <a:r>
                <a:rPr lang="en-GB" sz="1200" dirty="0" err="1">
                  <a:solidFill>
                    <a:srgbClr val="000000"/>
                  </a:solidFill>
                </a:rPr>
                <a:t>capacidad</a:t>
              </a:r>
              <a:r>
                <a:rPr lang="en-GB" sz="1200" dirty="0">
                  <a:solidFill>
                    <a:srgbClr val="000000"/>
                  </a:solidFill>
                </a:rPr>
                <a:t> </a:t>
              </a:r>
              <a:r>
                <a:rPr lang="en-GB" sz="1200" dirty="0" err="1" smtClean="0">
                  <a:solidFill>
                    <a:srgbClr val="C00000"/>
                  </a:solidFill>
                </a:rPr>
                <a:t>disminuidas</a:t>
              </a:r>
              <a:endParaRPr lang="en-GB" sz="1200" dirty="0">
                <a:solidFill>
                  <a:srgbClr val="C00000"/>
                </a:solidFill>
              </a:endParaRPr>
            </a:p>
          </p:txBody>
        </p:sp>
      </p:grpSp>
      <p:sp>
        <p:nvSpPr>
          <p:cNvPr id="32814" name="Oval 66"/>
          <p:cNvSpPr>
            <a:spLocks noChangeArrowheads="1"/>
          </p:cNvSpPr>
          <p:nvPr/>
        </p:nvSpPr>
        <p:spPr bwMode="auto">
          <a:xfrm>
            <a:off x="-3349625" y="1908175"/>
            <a:ext cx="1439862" cy="1150938"/>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15" name="Text Box 67"/>
          <p:cNvSpPr txBox="1">
            <a:spLocks noChangeArrowheads="1"/>
          </p:cNvSpPr>
          <p:nvPr/>
        </p:nvSpPr>
        <p:spPr bwMode="auto">
          <a:xfrm>
            <a:off x="-3349625" y="2060575"/>
            <a:ext cx="1366837" cy="646331"/>
          </a:xfrm>
          <a:prstGeom prst="rect">
            <a:avLst/>
          </a:prstGeom>
          <a:solidFill>
            <a:srgbClr val="FFCC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200" dirty="0" err="1">
                <a:solidFill>
                  <a:srgbClr val="000000"/>
                </a:solidFill>
              </a:rPr>
              <a:t>Derechos</a:t>
            </a:r>
            <a:r>
              <a:rPr lang="en-GB" sz="1200" dirty="0">
                <a:solidFill>
                  <a:srgbClr val="000000"/>
                </a:solidFill>
              </a:rPr>
              <a:t> </a:t>
            </a:r>
            <a:r>
              <a:rPr lang="en-GB" sz="1200" dirty="0" err="1">
                <a:solidFill>
                  <a:srgbClr val="000000"/>
                </a:solidFill>
              </a:rPr>
              <a:t>Humanos</a:t>
            </a:r>
            <a:r>
              <a:rPr lang="en-GB" sz="1200" dirty="0">
                <a:solidFill>
                  <a:srgbClr val="000000"/>
                </a:solidFill>
              </a:rPr>
              <a:t> </a:t>
            </a:r>
            <a:r>
              <a:rPr lang="en-GB" sz="1200" dirty="0" err="1">
                <a:solidFill>
                  <a:srgbClr val="000000"/>
                </a:solidFill>
              </a:rPr>
              <a:t>realizados</a:t>
            </a:r>
            <a:endParaRPr lang="en-GB" sz="1200" dirty="0">
              <a:solidFill>
                <a:srgbClr val="000000"/>
              </a:solidFill>
            </a:endParaRPr>
          </a:p>
        </p:txBody>
      </p:sp>
      <p:sp>
        <p:nvSpPr>
          <p:cNvPr id="32816" name="Oval 68"/>
          <p:cNvSpPr>
            <a:spLocks noChangeArrowheads="1"/>
          </p:cNvSpPr>
          <p:nvPr/>
        </p:nvSpPr>
        <p:spPr bwMode="auto">
          <a:xfrm>
            <a:off x="-3276600" y="2987675"/>
            <a:ext cx="1439862" cy="1150938"/>
          </a:xfrm>
          <a:prstGeom prst="ellipse">
            <a:avLst/>
          </a:prstGeom>
          <a:solidFill>
            <a:schemeClr val="bg1"/>
          </a:solidFill>
          <a:ln w="9525" algn="ctr">
            <a:noFill/>
            <a:round/>
            <a:headEnd/>
            <a:tailEnd/>
          </a:ln>
          <a:effectLst/>
        </p:spPr>
        <p:txBody>
          <a:bodyPr wrap="none" lIns="0" anchor="ctr"/>
          <a:lstStyle/>
          <a:p>
            <a:pPr marL="742950" indent="-285750" algn="ctr">
              <a:buFont typeface="Wingdings" pitchFamily="2" charset="2"/>
              <a:buNone/>
            </a:pPr>
            <a:endParaRPr lang="en-US" sz="1200"/>
          </a:p>
        </p:txBody>
      </p:sp>
      <p:sp>
        <p:nvSpPr>
          <p:cNvPr id="32817" name="Text Box 69"/>
          <p:cNvSpPr txBox="1">
            <a:spLocks noChangeArrowheads="1"/>
          </p:cNvSpPr>
          <p:nvPr/>
        </p:nvSpPr>
        <p:spPr bwMode="auto">
          <a:xfrm>
            <a:off x="-3349625" y="3275013"/>
            <a:ext cx="1511300" cy="461665"/>
          </a:xfrm>
          <a:prstGeom prst="rect">
            <a:avLst/>
          </a:prstGeom>
          <a:solidFill>
            <a:srgbClr val="FFFF00"/>
          </a:solid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200" dirty="0" err="1">
                <a:solidFill>
                  <a:srgbClr val="000000"/>
                </a:solidFill>
              </a:rPr>
              <a:t>Mejora</a:t>
            </a:r>
            <a:r>
              <a:rPr lang="en-GB" sz="1200" dirty="0">
                <a:solidFill>
                  <a:srgbClr val="000000"/>
                </a:solidFill>
              </a:rPr>
              <a:t> </a:t>
            </a:r>
            <a:r>
              <a:rPr lang="en-GB" sz="1200" dirty="0" smtClean="0">
                <a:solidFill>
                  <a:srgbClr val="C00000"/>
                </a:solidFill>
              </a:rPr>
              <a:t>en el </a:t>
            </a:r>
            <a:r>
              <a:rPr lang="en-GB" sz="1200" dirty="0" err="1" smtClean="0">
                <a:solidFill>
                  <a:srgbClr val="000000"/>
                </a:solidFill>
              </a:rPr>
              <a:t>rendimiento</a:t>
            </a:r>
            <a:endParaRPr lang="en-GB" sz="1200" dirty="0">
              <a:solidFill>
                <a:srgbClr val="000000"/>
              </a:solidFill>
            </a:endParaRPr>
          </a:p>
        </p:txBody>
      </p:sp>
      <p:sp>
        <p:nvSpPr>
          <p:cNvPr id="32818" name="AutoShape 70"/>
          <p:cNvSpPr>
            <a:spLocks noChangeArrowheads="1"/>
          </p:cNvSpPr>
          <p:nvPr/>
        </p:nvSpPr>
        <p:spPr bwMode="auto">
          <a:xfrm rot="10800000">
            <a:off x="9256713" y="1403350"/>
            <a:ext cx="1724025" cy="5410200"/>
          </a:xfrm>
          <a:prstGeom prst="triangle">
            <a:avLst>
              <a:gd name="adj" fmla="val 50000"/>
            </a:avLst>
          </a:prstGeom>
          <a:solidFill>
            <a:srgbClr val="00FFFF"/>
          </a:solidFill>
          <a:ln w="9525">
            <a:solidFill>
              <a:schemeClr val="tx1"/>
            </a:solidFill>
            <a:miter lim="800000"/>
            <a:headEnd/>
            <a:tailEnd/>
          </a:ln>
          <a:effectLst/>
        </p:spPr>
        <p:txBody>
          <a:bodyPr wrap="none" anchor="ctr"/>
          <a:lstStyle/>
          <a:p>
            <a:endParaRPr lang="en-CA" sz="1200"/>
          </a:p>
        </p:txBody>
      </p:sp>
      <p:sp>
        <p:nvSpPr>
          <p:cNvPr id="32819" name="Text Box 71"/>
          <p:cNvSpPr txBox="1">
            <a:spLocks noChangeArrowheads="1"/>
          </p:cNvSpPr>
          <p:nvPr/>
        </p:nvSpPr>
        <p:spPr bwMode="auto">
          <a:xfrm>
            <a:off x="9612313" y="1619250"/>
            <a:ext cx="1089025" cy="33855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000000"/>
                </a:solidFill>
              </a:rPr>
              <a:t>más</a:t>
            </a:r>
          </a:p>
        </p:txBody>
      </p:sp>
      <p:sp>
        <p:nvSpPr>
          <p:cNvPr id="32820" name="Text Box 72"/>
          <p:cNvSpPr txBox="1">
            <a:spLocks noChangeArrowheads="1"/>
          </p:cNvSpPr>
          <p:nvPr/>
        </p:nvSpPr>
        <p:spPr bwMode="auto">
          <a:xfrm>
            <a:off x="9596438" y="3408363"/>
            <a:ext cx="1089025" cy="60016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sz="1100">
                <a:solidFill>
                  <a:srgbClr val="000000"/>
                </a:solidFill>
              </a:rPr>
              <a:t>Rendic. colectiva de cuenta/s</a:t>
            </a:r>
          </a:p>
        </p:txBody>
      </p:sp>
      <p:sp>
        <p:nvSpPr>
          <p:cNvPr id="32821" name="Text Box 73"/>
          <p:cNvSpPr txBox="1">
            <a:spLocks noChangeArrowheads="1"/>
          </p:cNvSpPr>
          <p:nvPr/>
        </p:nvSpPr>
        <p:spPr bwMode="auto">
          <a:xfrm>
            <a:off x="9604375" y="5686425"/>
            <a:ext cx="1089025" cy="338554"/>
          </a:xfrm>
          <a:prstGeom prst="rect">
            <a:avLst/>
          </a:prstGeom>
          <a:noFill/>
          <a:ln w="9525">
            <a:noFill/>
            <a:miter lim="800000"/>
            <a:headEnd/>
            <a:tailEnd/>
          </a:ln>
          <a:effectLst/>
        </p:spPr>
        <p:txBody>
          <a:bodyPr>
            <a:spAutoFit/>
          </a:bodyPr>
          <a:lstStyle/>
          <a:p>
            <a:pPr algn="ctr" eaLnBrk="0" hangingPunct="0">
              <a:lnSpc>
                <a:spcPct val="100000"/>
              </a:lnSpc>
              <a:spcBef>
                <a:spcPct val="50000"/>
              </a:spcBef>
              <a:buClrTx/>
              <a:buSzPct val="100000"/>
              <a:buFont typeface="Arial" pitchFamily="34" charset="0"/>
              <a:buNone/>
            </a:pPr>
            <a:r>
              <a:rPr lang="en-GB">
                <a:solidFill>
                  <a:srgbClr val="000000"/>
                </a:solidFill>
              </a:rPr>
              <a:t>menos</a:t>
            </a:r>
          </a:p>
        </p:txBody>
      </p:sp>
    </p:spTree>
    <p:extLst>
      <p:ext uri="{BB962C8B-B14F-4D97-AF65-F5344CB8AC3E}">
        <p14:creationId xmlns:p14="http://schemas.microsoft.com/office/powerpoint/2010/main" val="71557724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1120775" y="269875"/>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dirty="0" smtClean="0"/>
              <a:t>Efecto Directo: </a:t>
            </a:r>
            <a:br>
              <a:rPr lang="es-ES" sz="3600" dirty="0" smtClean="0"/>
            </a:br>
            <a:r>
              <a:rPr lang="es-ES" sz="3600" dirty="0" smtClean="0"/>
              <a:t>Definición y aspectos </a:t>
            </a:r>
            <a:r>
              <a:rPr lang="es-ES" sz="3600" dirty="0" smtClean="0"/>
              <a:t>claves</a:t>
            </a:r>
            <a:endParaRPr lang="es-ES" sz="3600" dirty="0" smtClean="0"/>
          </a:p>
        </p:txBody>
      </p:sp>
      <p:sp>
        <p:nvSpPr>
          <p:cNvPr id="3" name="Rectangle 2"/>
          <p:cNvSpPr txBox="1">
            <a:spLocks noChangeArrowheads="1"/>
          </p:cNvSpPr>
          <p:nvPr/>
        </p:nvSpPr>
        <p:spPr>
          <a:xfrm>
            <a:off x="395288" y="1633538"/>
            <a:ext cx="8353425" cy="4675187"/>
          </a:xfrm>
          <a:prstGeom prst="rect">
            <a:avLst/>
          </a:prstGeom>
          <a:noFill/>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Aft>
                <a:spcPct val="55000"/>
              </a:spcAft>
              <a:buSzPct val="100000"/>
              <a:buFontTx/>
              <a:buNone/>
            </a:pPr>
            <a:r>
              <a:rPr lang="es-ES" sz="2400" b="1" dirty="0" smtClean="0">
                <a:solidFill>
                  <a:srgbClr val="000000"/>
                </a:solidFill>
              </a:rPr>
              <a:t>Cambios en el rendimiento o comportamientos institucionales</a:t>
            </a:r>
          </a:p>
          <a:p>
            <a:pPr>
              <a:lnSpc>
                <a:spcPct val="80000"/>
              </a:lnSpc>
              <a:spcAft>
                <a:spcPct val="55000"/>
              </a:spcAft>
              <a:buClr>
                <a:srgbClr val="006699"/>
              </a:buClr>
              <a:buFont typeface="Wingdings" pitchFamily="2" charset="2"/>
              <a:buChar char="§"/>
            </a:pPr>
            <a:r>
              <a:rPr lang="es-ES" sz="2400" dirty="0" smtClean="0">
                <a:solidFill>
                  <a:srgbClr val="000000"/>
                </a:solidFill>
              </a:rPr>
              <a:t>Contribución estratégica a las prioridades del país/</a:t>
            </a:r>
            <a:r>
              <a:rPr lang="es-ES" sz="2400" dirty="0" err="1" smtClean="0">
                <a:solidFill>
                  <a:srgbClr val="000000"/>
                </a:solidFill>
              </a:rPr>
              <a:t>ODMs</a:t>
            </a:r>
            <a:endParaRPr lang="es-ES" sz="2400" dirty="0" smtClean="0">
              <a:solidFill>
                <a:srgbClr val="000000"/>
              </a:solidFill>
            </a:endParaRPr>
          </a:p>
          <a:p>
            <a:pPr>
              <a:lnSpc>
                <a:spcPct val="80000"/>
              </a:lnSpc>
              <a:spcAft>
                <a:spcPct val="55000"/>
              </a:spcAft>
              <a:buClr>
                <a:srgbClr val="006699"/>
              </a:buClr>
              <a:buFont typeface="Wingdings" pitchFamily="2" charset="2"/>
              <a:buChar char="§"/>
            </a:pPr>
            <a:r>
              <a:rPr lang="es-ES" sz="2400" dirty="0" smtClean="0">
                <a:solidFill>
                  <a:srgbClr val="000000"/>
                </a:solidFill>
              </a:rPr>
              <a:t>Número de Efectos Directos depende de los retos y ventajas </a:t>
            </a:r>
            <a:r>
              <a:rPr lang="es-ES" sz="2400" dirty="0" smtClean="0"/>
              <a:t>comparativas del Equipo de </a:t>
            </a:r>
            <a:r>
              <a:rPr lang="es-ES" sz="2400" dirty="0" err="1" smtClean="0"/>
              <a:t>Pais</a:t>
            </a:r>
            <a:endParaRPr lang="es-ES" sz="2400" dirty="0" smtClean="0"/>
          </a:p>
          <a:p>
            <a:pPr>
              <a:lnSpc>
                <a:spcPct val="80000"/>
              </a:lnSpc>
              <a:spcAft>
                <a:spcPct val="55000"/>
              </a:spcAft>
              <a:buClr>
                <a:srgbClr val="006699"/>
              </a:buClr>
              <a:buFont typeface="Wingdings" pitchFamily="2" charset="2"/>
              <a:buChar char="§"/>
            </a:pPr>
            <a:r>
              <a:rPr lang="es-ES" sz="2400" dirty="0" smtClean="0">
                <a:solidFill>
                  <a:srgbClr val="000000"/>
                </a:solidFill>
              </a:rPr>
              <a:t>Prioridades colectivas </a:t>
            </a:r>
            <a:r>
              <a:rPr lang="es-ES" sz="2400" i="1" dirty="0" smtClean="0">
                <a:solidFill>
                  <a:srgbClr val="000000"/>
                </a:solidFill>
              </a:rPr>
              <a:t>(pero no requieren la contribución de todas las agencias)</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Producido por los efectos combinados de los productos que aportan</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Reflejan una elección en la estrategia o política</a:t>
            </a:r>
          </a:p>
        </p:txBody>
      </p:sp>
    </p:spTree>
    <p:extLst>
      <p:ext uri="{BB962C8B-B14F-4D97-AF65-F5344CB8AC3E}">
        <p14:creationId xmlns:p14="http://schemas.microsoft.com/office/powerpoint/2010/main" val="2541232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976313" y="125413"/>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dirty="0" smtClean="0"/>
              <a:t>Productos </a:t>
            </a:r>
            <a:br>
              <a:rPr lang="es-ES" sz="3600" dirty="0" smtClean="0"/>
            </a:br>
            <a:r>
              <a:rPr lang="es-ES" sz="3600" dirty="0" smtClean="0"/>
              <a:t>Definición y aspectos </a:t>
            </a:r>
            <a:r>
              <a:rPr lang="es-ES" sz="3600" dirty="0" smtClean="0"/>
              <a:t>claves</a:t>
            </a:r>
            <a:endParaRPr lang="es-ES" sz="3600" dirty="0" smtClean="0"/>
          </a:p>
        </p:txBody>
      </p:sp>
      <p:sp>
        <p:nvSpPr>
          <p:cNvPr id="3" name="Rectangle 2"/>
          <p:cNvSpPr txBox="1">
            <a:spLocks noChangeArrowheads="1"/>
          </p:cNvSpPr>
          <p:nvPr/>
        </p:nvSpPr>
        <p:spPr>
          <a:xfrm>
            <a:off x="395288" y="1417638"/>
            <a:ext cx="8353425" cy="4891087"/>
          </a:xfrm>
          <a:prstGeom prst="rect">
            <a:avLst/>
          </a:prstGeom>
          <a:noFill/>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Aft>
                <a:spcPct val="35000"/>
              </a:spcAft>
              <a:buSzPct val="100000"/>
              <a:buFontTx/>
              <a:buNone/>
            </a:pPr>
            <a:r>
              <a:rPr lang="es-ES" sz="2400" b="1" dirty="0" smtClean="0">
                <a:solidFill>
                  <a:srgbClr val="000000"/>
                </a:solidFill>
                <a:ea typeface="ＭＳ Ｐゴシック" pitchFamily="34" charset="-128"/>
              </a:rPr>
              <a:t>Concretos</a:t>
            </a:r>
            <a:endParaRPr lang="es-ES" sz="2400" b="1" dirty="0" smtClean="0">
              <a:solidFill>
                <a:srgbClr val="C00000"/>
              </a:solidFill>
              <a:ea typeface="ＭＳ Ｐゴシック" pitchFamily="34" charset="-128"/>
            </a:endParaRP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Cambios operativos: nuevas habilidades o capacidades, disponibilidad de nuevos productos y servicios</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Deben llevarse a cabo dentro del </a:t>
            </a:r>
            <a:r>
              <a:rPr lang="es-ES" sz="2400" dirty="0" smtClean="0">
                <a:solidFill>
                  <a:srgbClr val="000000"/>
                </a:solidFill>
                <a:ea typeface="ＭＳ Ｐゴシック" pitchFamily="34" charset="-128"/>
              </a:rPr>
              <a:t>per</a:t>
            </a:r>
            <a:r>
              <a:rPr lang="es-CL" sz="2400" dirty="0"/>
              <a:t>í</a:t>
            </a:r>
            <a:r>
              <a:rPr lang="es-ES" sz="2400" dirty="0" err="1" smtClean="0">
                <a:solidFill>
                  <a:srgbClr val="000000"/>
                </a:solidFill>
                <a:ea typeface="ＭＳ Ｐゴシック" pitchFamily="34" charset="-128"/>
              </a:rPr>
              <a:t>odo</a:t>
            </a:r>
            <a:r>
              <a:rPr lang="es-ES" sz="2400" dirty="0" smtClean="0">
                <a:solidFill>
                  <a:srgbClr val="000000"/>
                </a:solidFill>
                <a:ea typeface="ＭＳ Ｐゴシック" pitchFamily="34" charset="-128"/>
              </a:rPr>
              <a:t> </a:t>
            </a:r>
            <a:r>
              <a:rPr lang="es-ES" sz="2400" dirty="0" smtClean="0">
                <a:solidFill>
                  <a:srgbClr val="000000"/>
                </a:solidFill>
                <a:ea typeface="ＭＳ Ｐゴシック" pitchFamily="34" charset="-128"/>
              </a:rPr>
              <a:t>del programa</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Los gerentes tienen un alto grado de control</a:t>
            </a:r>
          </a:p>
          <a:p>
            <a:pPr lvl="1">
              <a:lnSpc>
                <a:spcPct val="80000"/>
              </a:lnSpc>
              <a:spcAft>
                <a:spcPct val="55000"/>
              </a:spcAft>
              <a:buSzPct val="100000"/>
              <a:buFontTx/>
              <a:buNone/>
            </a:pPr>
            <a:r>
              <a:rPr lang="es-ES" sz="2000" dirty="0" smtClean="0">
                <a:solidFill>
                  <a:srgbClr val="000000"/>
                </a:solidFill>
                <a:ea typeface="ＭＳ Ｐゴシック" pitchFamily="34" charset="-128"/>
                <a:sym typeface="Wingdings" pitchFamily="2" charset="2"/>
              </a:rPr>
              <a:t> </a:t>
            </a:r>
            <a:r>
              <a:rPr lang="es-ES" sz="2400" dirty="0" smtClean="0">
                <a:solidFill>
                  <a:srgbClr val="000000"/>
                </a:solidFill>
                <a:ea typeface="ＭＳ Ｐゴシック" pitchFamily="34" charset="-128"/>
              </a:rPr>
              <a:t>Si el resultado se encuentra mayormente fuera del control o de la influencia del programa o proyecto, no puede ser un producto</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Fracaso en la entrega significa fracaso del programa o proyecto</a:t>
            </a:r>
          </a:p>
          <a:p>
            <a:pPr>
              <a:lnSpc>
                <a:spcPct val="80000"/>
              </a:lnSpc>
              <a:spcAft>
                <a:spcPct val="55000"/>
              </a:spcAft>
              <a:buClr>
                <a:srgbClr val="006699"/>
              </a:buClr>
              <a:buFont typeface="Wingdings" pitchFamily="2" charset="2"/>
              <a:buChar char="§"/>
            </a:pPr>
            <a:r>
              <a:rPr lang="es-ES" sz="2400" dirty="0" smtClean="0">
                <a:solidFill>
                  <a:srgbClr val="000000"/>
                </a:solidFill>
                <a:ea typeface="ＭＳ Ｐゴシック" pitchFamily="34" charset="-128"/>
              </a:rPr>
              <a:t>A menos que se den en el marco de un programa conjunto, </a:t>
            </a:r>
            <a:r>
              <a:rPr lang="es-ES" sz="2400" dirty="0" smtClean="0">
                <a:solidFill>
                  <a:srgbClr val="C00000"/>
                </a:solidFill>
                <a:ea typeface="ＭＳ Ｐゴシック" pitchFamily="34" charset="-128"/>
              </a:rPr>
              <a:t>los </a:t>
            </a:r>
            <a:r>
              <a:rPr lang="es-ES" sz="2400" dirty="0" smtClean="0">
                <a:solidFill>
                  <a:srgbClr val="000000"/>
                </a:solidFill>
                <a:ea typeface="ＭＳ Ｐゴシック" pitchFamily="34" charset="-128"/>
              </a:rPr>
              <a:t>productos no son resultados colectivos</a:t>
            </a:r>
          </a:p>
        </p:txBody>
      </p:sp>
    </p:spTree>
    <p:extLst>
      <p:ext uri="{BB962C8B-B14F-4D97-AF65-F5344CB8AC3E}">
        <p14:creationId xmlns:p14="http://schemas.microsoft.com/office/powerpoint/2010/main" val="662737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txBox="1">
            <a:spLocks noChangeArrowheads="1"/>
          </p:cNvSpPr>
          <p:nvPr/>
        </p:nvSpPr>
        <p:spPr>
          <a:xfrm>
            <a:off x="1371600" y="2204864"/>
            <a:ext cx="6400800" cy="3672408"/>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1200"/>
              </a:spcAft>
            </a:pPr>
            <a:r>
              <a:rPr lang="es-ES" sz="2800" dirty="0" smtClean="0">
                <a:solidFill>
                  <a:srgbClr val="000000"/>
                </a:solidFill>
              </a:rPr>
              <a:t>Presentar los conceptos de la GBR y mostrar cómo el EBDH aporta profundidad y legitimidad a nuestra práctica de la GBR </a:t>
            </a:r>
          </a:p>
          <a:p>
            <a:pPr>
              <a:spcAft>
                <a:spcPts val="1200"/>
              </a:spcAft>
            </a:pPr>
            <a:r>
              <a:rPr lang="es-ES" sz="2800" dirty="0" smtClean="0">
                <a:solidFill>
                  <a:srgbClr val="000000"/>
                </a:solidFill>
              </a:rPr>
              <a:t>Formular indicadores y resultados que respondan al análisis que llevamos a cabo en la sesión 5</a:t>
            </a:r>
          </a:p>
        </p:txBody>
      </p:sp>
      <p:sp>
        <p:nvSpPr>
          <p:cNvPr id="3" name="Rectangle 2"/>
          <p:cNvSpPr txBox="1">
            <a:spLocks/>
          </p:cNvSpPr>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s-ES" b="1" smtClean="0"/>
              <a:t>Objetivos de la sesión</a:t>
            </a:r>
            <a:endParaRPr lang="es-ES" b="1" dirty="0" smtClean="0"/>
          </a:p>
        </p:txBody>
      </p:sp>
    </p:spTree>
    <p:extLst>
      <p:ext uri="{BB962C8B-B14F-4D97-AF65-F5344CB8AC3E}">
        <p14:creationId xmlns:p14="http://schemas.microsoft.com/office/powerpoint/2010/main" val="30172187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3" cstate="print"/>
          <a:srcRect/>
          <a:stretch>
            <a:fillRect/>
          </a:stretch>
        </p:blipFill>
        <p:spPr bwMode="auto">
          <a:xfrm>
            <a:off x="381000" y="1225550"/>
            <a:ext cx="8386763" cy="5257800"/>
          </a:xfrm>
          <a:prstGeom prst="rect">
            <a:avLst/>
          </a:prstGeom>
          <a:noFill/>
          <a:ln w="9525">
            <a:noFill/>
            <a:miter lim="800000"/>
            <a:headEnd/>
            <a:tailEnd/>
          </a:ln>
        </p:spPr>
      </p:pic>
      <p:sp>
        <p:nvSpPr>
          <p:cNvPr id="35843"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eaLnBrk="0" hangingPunct="0">
              <a:lnSpc>
                <a:spcPct val="100000"/>
              </a:lnSpc>
              <a:spcBef>
                <a:spcPct val="0"/>
              </a:spcBef>
              <a:buClrTx/>
              <a:buSzPct val="100000"/>
              <a:buFont typeface="Arial" pitchFamily="34" charset="0"/>
              <a:buNone/>
            </a:pPr>
            <a:r>
              <a:rPr lang="en-GB" sz="3200">
                <a:solidFill>
                  <a:srgbClr val="FFFFFF"/>
                </a:solidFill>
                <a:cs typeface="Arial" pitchFamily="34" charset="0"/>
              </a:rPr>
              <a:t>Matriz de efectos directos</a:t>
            </a:r>
          </a:p>
        </p:txBody>
      </p:sp>
    </p:spTree>
    <p:extLst>
      <p:ext uri="{BB962C8B-B14F-4D97-AF65-F5344CB8AC3E}">
        <p14:creationId xmlns:p14="http://schemas.microsoft.com/office/powerpoint/2010/main" val="4002358052"/>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6866" name="Picture 3"/>
          <p:cNvPicPr>
            <a:picLocks noChangeAspect="1" noChangeArrowheads="1"/>
          </p:cNvPicPr>
          <p:nvPr/>
        </p:nvPicPr>
        <p:blipFill>
          <a:blip r:embed="rId3" cstate="print"/>
          <a:srcRect/>
          <a:stretch>
            <a:fillRect/>
          </a:stretch>
        </p:blipFill>
        <p:spPr bwMode="auto">
          <a:xfrm>
            <a:off x="304800" y="1295400"/>
            <a:ext cx="8610600" cy="4953000"/>
          </a:xfrm>
          <a:prstGeom prst="rect">
            <a:avLst/>
          </a:prstGeom>
          <a:noFill/>
          <a:ln w="9525">
            <a:noFill/>
            <a:miter lim="800000"/>
            <a:headEnd/>
            <a:tailEnd/>
          </a:ln>
        </p:spPr>
      </p:pic>
      <p:sp>
        <p:nvSpPr>
          <p:cNvPr id="36867"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eaLnBrk="0" hangingPunct="0">
              <a:lnSpc>
                <a:spcPct val="100000"/>
              </a:lnSpc>
              <a:spcBef>
                <a:spcPct val="0"/>
              </a:spcBef>
              <a:buClrTx/>
              <a:buSzPct val="100000"/>
              <a:buFont typeface="Arial" pitchFamily="34" charset="0"/>
              <a:buNone/>
            </a:pPr>
            <a:r>
              <a:rPr lang="en-GB" sz="3200">
                <a:solidFill>
                  <a:srgbClr val="FFFFFF"/>
                </a:solidFill>
                <a:cs typeface="Arial" pitchFamily="34" charset="0"/>
              </a:rPr>
              <a:t>Matriz de efectos directos</a:t>
            </a:r>
          </a:p>
        </p:txBody>
      </p:sp>
    </p:spTree>
    <p:extLst>
      <p:ext uri="{BB962C8B-B14F-4D97-AF65-F5344CB8AC3E}">
        <p14:creationId xmlns:p14="http://schemas.microsoft.com/office/powerpoint/2010/main" val="1975121784"/>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878912714"/>
              </p:ext>
            </p:extLst>
          </p:nvPr>
        </p:nvGraphicFramePr>
        <p:xfrm>
          <a:off x="-1260648" y="1340768"/>
          <a:ext cx="8642350" cy="6124575"/>
        </p:xfrm>
        <a:graphic>
          <a:graphicData uri="http://schemas.openxmlformats.org/presentationml/2006/ole">
            <mc:AlternateContent xmlns:mc="http://schemas.openxmlformats.org/markup-compatibility/2006">
              <mc:Choice xmlns:v="urn:schemas-microsoft-com:vml" Requires="v">
                <p:oleObj spid="_x0000_s2094" name="Visio" r:id="rId4" imgW="7636346" imgH="5281719" progId="">
                  <p:embed/>
                </p:oleObj>
              </mc:Choice>
              <mc:Fallback>
                <p:oleObj name="Visio" r:id="rId4" imgW="7636346" imgH="5281719"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t="5064" r="13495"/>
                      <a:stretch>
                        <a:fillRect/>
                      </a:stretch>
                    </p:blipFill>
                    <p:spPr bwMode="auto">
                      <a:xfrm>
                        <a:off x="-1260648" y="1340768"/>
                        <a:ext cx="864235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Rectangle 7"/>
          <p:cNvSpPr txBox="1">
            <a:spLocks noChangeArrowheads="1"/>
          </p:cNvSpPr>
          <p:nvPr/>
        </p:nvSpPr>
        <p:spPr>
          <a:xfrm>
            <a:off x="1331640" y="116632"/>
            <a:ext cx="743136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solidFill>
                  <a:srgbClr val="3333CC"/>
                </a:solidFill>
              </a:rPr>
              <a:t>Actividad de grupo</a:t>
            </a:r>
            <a:r>
              <a:rPr lang="es-ES" sz="2400" dirty="0" smtClean="0">
                <a:solidFill>
                  <a:srgbClr val="3333CC"/>
                </a:solidFill>
              </a:rPr>
              <a:t/>
            </a:r>
            <a:br>
              <a:rPr lang="es-ES" sz="2400" dirty="0" smtClean="0">
                <a:solidFill>
                  <a:srgbClr val="3333CC"/>
                </a:solidFill>
              </a:rPr>
            </a:br>
            <a:r>
              <a:rPr lang="es-ES" sz="2400" dirty="0" smtClean="0">
                <a:solidFill>
                  <a:srgbClr val="3333CC"/>
                </a:solidFill>
              </a:rPr>
              <a:t>Usando el conjunto de tarjetas, desarrollar un marco de resultados… </a:t>
            </a:r>
          </a:p>
        </p:txBody>
      </p:sp>
    </p:spTree>
    <p:extLst>
      <p:ext uri="{BB962C8B-B14F-4D97-AF65-F5344CB8AC3E}">
        <p14:creationId xmlns:p14="http://schemas.microsoft.com/office/powerpoint/2010/main" val="1242553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18"/>
          <p:cNvSpPr>
            <a:spLocks noChangeArrowheads="1"/>
          </p:cNvSpPr>
          <p:nvPr/>
        </p:nvSpPr>
        <p:spPr bwMode="auto">
          <a:xfrm>
            <a:off x="1547813" y="620713"/>
            <a:ext cx="6375400" cy="476250"/>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a:solidFill>
                  <a:srgbClr val="000000"/>
                </a:solidFill>
                <a:cs typeface="Arial" pitchFamily="34" charset="0"/>
              </a:rPr>
              <a:t>Reducir el nivel de pobreza y desigualdad de ingresos</a:t>
            </a:r>
          </a:p>
        </p:txBody>
      </p:sp>
      <p:sp>
        <p:nvSpPr>
          <p:cNvPr id="38915" name="Rectangle 20"/>
          <p:cNvSpPr>
            <a:spLocks noChangeArrowheads="1"/>
          </p:cNvSpPr>
          <p:nvPr/>
        </p:nvSpPr>
        <p:spPr bwMode="auto">
          <a:xfrm>
            <a:off x="252413" y="1484313"/>
            <a:ext cx="4248150" cy="79216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a:solidFill>
                  <a:srgbClr val="000000"/>
                </a:solidFill>
              </a:rPr>
              <a:t>Creación de nuevos negocios y empleos en zonas </a:t>
            </a:r>
            <a:r>
              <a:rPr lang="en-GB" u="sng">
                <a:solidFill>
                  <a:srgbClr val="000000"/>
                </a:solidFill>
              </a:rPr>
              <a:t>objetivo</a:t>
            </a:r>
            <a:r>
              <a:rPr lang="en-GB">
                <a:solidFill>
                  <a:srgbClr val="000000"/>
                </a:solidFill>
              </a:rPr>
              <a:t> rurales y urbanas pobres </a:t>
            </a:r>
          </a:p>
        </p:txBody>
      </p:sp>
      <p:sp>
        <p:nvSpPr>
          <p:cNvPr id="38916" name="Rectangle 21"/>
          <p:cNvSpPr>
            <a:spLocks noChangeArrowheads="1"/>
          </p:cNvSpPr>
          <p:nvPr/>
        </p:nvSpPr>
        <p:spPr bwMode="auto">
          <a:xfrm>
            <a:off x="180975" y="4725988"/>
            <a:ext cx="4535488" cy="57626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a:solidFill>
                  <a:srgbClr val="000000"/>
                </a:solidFill>
              </a:rPr>
              <a:t>Control piloto de fondos de desarrollo de negocios locales en áreas seleccionadas</a:t>
            </a:r>
          </a:p>
        </p:txBody>
      </p:sp>
      <p:sp>
        <p:nvSpPr>
          <p:cNvPr id="38917" name="Rectangle 22"/>
          <p:cNvSpPr>
            <a:spLocks noChangeArrowheads="1"/>
          </p:cNvSpPr>
          <p:nvPr/>
        </p:nvSpPr>
        <p:spPr bwMode="auto">
          <a:xfrm>
            <a:off x="180975" y="3646488"/>
            <a:ext cx="4608513" cy="88741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dirty="0" err="1">
                <a:solidFill>
                  <a:srgbClr val="000000"/>
                </a:solidFill>
              </a:rPr>
              <a:t>Grupos</a:t>
            </a:r>
            <a:r>
              <a:rPr lang="en-GB" dirty="0">
                <a:solidFill>
                  <a:srgbClr val="000000"/>
                </a:solidFill>
              </a:rPr>
              <a:t> </a:t>
            </a:r>
            <a:r>
              <a:rPr lang="en-GB" dirty="0" err="1">
                <a:solidFill>
                  <a:srgbClr val="000000"/>
                </a:solidFill>
              </a:rPr>
              <a:t>desfavorecidos</a:t>
            </a:r>
            <a:r>
              <a:rPr lang="en-GB" dirty="0">
                <a:solidFill>
                  <a:srgbClr val="000000"/>
                </a:solidFill>
              </a:rPr>
              <a:t> </a:t>
            </a:r>
            <a:r>
              <a:rPr lang="en-GB" dirty="0" err="1">
                <a:solidFill>
                  <a:srgbClr val="000000"/>
                </a:solidFill>
              </a:rPr>
              <a:t>como</a:t>
            </a:r>
            <a:r>
              <a:rPr lang="en-GB" dirty="0">
                <a:solidFill>
                  <a:srgbClr val="000000"/>
                </a:solidFill>
              </a:rPr>
              <a:t> </a:t>
            </a:r>
            <a:r>
              <a:rPr lang="en-GB" dirty="0" err="1">
                <a:solidFill>
                  <a:srgbClr val="000000"/>
                </a:solidFill>
              </a:rPr>
              <a:t>jóvenes</a:t>
            </a:r>
            <a:r>
              <a:rPr lang="en-GB" dirty="0">
                <a:solidFill>
                  <a:srgbClr val="000000"/>
                </a:solidFill>
              </a:rPr>
              <a:t> y PVVS </a:t>
            </a:r>
            <a:r>
              <a:rPr lang="en-GB" dirty="0" err="1">
                <a:solidFill>
                  <a:srgbClr val="000000"/>
                </a:solidFill>
              </a:rPr>
              <a:t>tienen</a:t>
            </a:r>
            <a:r>
              <a:rPr lang="en-GB" dirty="0">
                <a:solidFill>
                  <a:srgbClr val="000000"/>
                </a:solidFill>
              </a:rPr>
              <a:t> </a:t>
            </a:r>
            <a:r>
              <a:rPr lang="en-GB" dirty="0" err="1">
                <a:solidFill>
                  <a:srgbClr val="000000"/>
                </a:solidFill>
              </a:rPr>
              <a:t>acceso</a:t>
            </a:r>
            <a:r>
              <a:rPr lang="en-GB" dirty="0">
                <a:solidFill>
                  <a:srgbClr val="000000"/>
                </a:solidFill>
              </a:rPr>
              <a:t> a </a:t>
            </a:r>
            <a:r>
              <a:rPr lang="en-GB" dirty="0" err="1">
                <a:solidFill>
                  <a:srgbClr val="000000"/>
                </a:solidFill>
              </a:rPr>
              <a:t>servicios</a:t>
            </a:r>
            <a:r>
              <a:rPr lang="en-GB" dirty="0">
                <a:solidFill>
                  <a:srgbClr val="000000"/>
                </a:solidFill>
              </a:rPr>
              <a:t> de </a:t>
            </a:r>
            <a:r>
              <a:rPr lang="en-GB" dirty="0" err="1">
                <a:solidFill>
                  <a:srgbClr val="000000"/>
                </a:solidFill>
              </a:rPr>
              <a:t>empleo</a:t>
            </a:r>
            <a:r>
              <a:rPr lang="en-GB" dirty="0">
                <a:solidFill>
                  <a:srgbClr val="000000"/>
                </a:solidFill>
              </a:rPr>
              <a:t> </a:t>
            </a:r>
            <a:r>
              <a:rPr lang="en-GB" dirty="0" err="1">
                <a:solidFill>
                  <a:srgbClr val="000000"/>
                </a:solidFill>
              </a:rPr>
              <a:t>mejorados</a:t>
            </a:r>
            <a:r>
              <a:rPr lang="en-GB" dirty="0">
                <a:solidFill>
                  <a:srgbClr val="000000"/>
                </a:solidFill>
              </a:rPr>
              <a:t> y </a:t>
            </a:r>
            <a:r>
              <a:rPr lang="en-GB" dirty="0" err="1">
                <a:solidFill>
                  <a:srgbClr val="000000"/>
                </a:solidFill>
              </a:rPr>
              <a:t>créditos</a:t>
            </a:r>
            <a:r>
              <a:rPr lang="en-GB" dirty="0">
                <a:solidFill>
                  <a:srgbClr val="000000"/>
                </a:solidFill>
              </a:rPr>
              <a:t> </a:t>
            </a:r>
            <a:r>
              <a:rPr lang="en-GB" dirty="0" err="1">
                <a:solidFill>
                  <a:srgbClr val="000000"/>
                </a:solidFill>
              </a:rPr>
              <a:t>preferenciales</a:t>
            </a:r>
            <a:r>
              <a:rPr lang="en-GB" dirty="0">
                <a:solidFill>
                  <a:srgbClr val="000000"/>
                </a:solidFill>
              </a:rPr>
              <a:t> </a:t>
            </a:r>
            <a:r>
              <a:rPr lang="en-GB" dirty="0" err="1">
                <a:solidFill>
                  <a:srgbClr val="000000"/>
                </a:solidFill>
              </a:rPr>
              <a:t>para</a:t>
            </a:r>
            <a:r>
              <a:rPr lang="en-GB" dirty="0">
                <a:solidFill>
                  <a:srgbClr val="000000"/>
                </a:solidFill>
              </a:rPr>
              <a:t> </a:t>
            </a:r>
            <a:r>
              <a:rPr lang="en-GB" dirty="0" err="1">
                <a:solidFill>
                  <a:srgbClr val="000000"/>
                </a:solidFill>
              </a:rPr>
              <a:t>desarrollo</a:t>
            </a:r>
            <a:r>
              <a:rPr lang="en-GB" dirty="0">
                <a:solidFill>
                  <a:srgbClr val="000000"/>
                </a:solidFill>
              </a:rPr>
              <a:t> </a:t>
            </a:r>
            <a:r>
              <a:rPr lang="en-GB" dirty="0" err="1">
                <a:solidFill>
                  <a:srgbClr val="000000"/>
                </a:solidFill>
              </a:rPr>
              <a:t>empresarial</a:t>
            </a:r>
            <a:endParaRPr lang="en-GB" dirty="0">
              <a:solidFill>
                <a:srgbClr val="000000"/>
              </a:solidFill>
            </a:endParaRPr>
          </a:p>
        </p:txBody>
      </p:sp>
      <p:sp>
        <p:nvSpPr>
          <p:cNvPr id="38918" name="Rectangle 23"/>
          <p:cNvSpPr>
            <a:spLocks noChangeArrowheads="1"/>
          </p:cNvSpPr>
          <p:nvPr/>
        </p:nvSpPr>
        <p:spPr bwMode="auto">
          <a:xfrm>
            <a:off x="180975" y="2781300"/>
            <a:ext cx="4535488" cy="647700"/>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a:solidFill>
                  <a:srgbClr val="000000"/>
                </a:solidFill>
              </a:rPr>
              <a:t>Desarrollo de programas de formación vocacional basados en mercado</a:t>
            </a:r>
          </a:p>
        </p:txBody>
      </p:sp>
      <p:sp>
        <p:nvSpPr>
          <p:cNvPr id="38919" name="Rectangle 24"/>
          <p:cNvSpPr>
            <a:spLocks noChangeArrowheads="1"/>
          </p:cNvSpPr>
          <p:nvPr/>
        </p:nvSpPr>
        <p:spPr bwMode="auto">
          <a:xfrm>
            <a:off x="107950" y="5446713"/>
            <a:ext cx="4537075" cy="981075"/>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a:solidFill>
                  <a:srgbClr val="000000"/>
                </a:solidFill>
              </a:rPr>
              <a:t>Creación de Asociaciones Público-Privadas (APP) en zonas rurales y urbanas para desarrollo de infraestructura y prestación de servicios</a:t>
            </a:r>
          </a:p>
        </p:txBody>
      </p:sp>
      <p:sp>
        <p:nvSpPr>
          <p:cNvPr id="38920" name="Rectangle 25"/>
          <p:cNvSpPr>
            <a:spLocks noChangeArrowheads="1"/>
          </p:cNvSpPr>
          <p:nvPr/>
        </p:nvSpPr>
        <p:spPr bwMode="auto">
          <a:xfrm>
            <a:off x="5148263" y="1412875"/>
            <a:ext cx="3382962" cy="863600"/>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dirty="0">
                <a:solidFill>
                  <a:srgbClr val="000000"/>
                </a:solidFill>
              </a:rPr>
              <a:t>Las </a:t>
            </a:r>
            <a:r>
              <a:rPr lang="en-GB" dirty="0" err="1">
                <a:solidFill>
                  <a:srgbClr val="000000"/>
                </a:solidFill>
              </a:rPr>
              <a:t>administraciones</a:t>
            </a:r>
            <a:r>
              <a:rPr lang="en-GB" dirty="0">
                <a:solidFill>
                  <a:srgbClr val="000000"/>
                </a:solidFill>
              </a:rPr>
              <a:t> </a:t>
            </a:r>
            <a:r>
              <a:rPr lang="en-GB" dirty="0" err="1">
                <a:solidFill>
                  <a:srgbClr val="000000"/>
                </a:solidFill>
              </a:rPr>
              <a:t>públicas</a:t>
            </a:r>
            <a:r>
              <a:rPr lang="en-GB" dirty="0">
                <a:solidFill>
                  <a:srgbClr val="000000"/>
                </a:solidFill>
              </a:rPr>
              <a:t> locales </a:t>
            </a:r>
            <a:r>
              <a:rPr lang="en-GB" dirty="0" err="1">
                <a:solidFill>
                  <a:srgbClr val="000000"/>
                </a:solidFill>
              </a:rPr>
              <a:t>operan</a:t>
            </a:r>
            <a:r>
              <a:rPr lang="en-GB" dirty="0">
                <a:solidFill>
                  <a:srgbClr val="000000"/>
                </a:solidFill>
              </a:rPr>
              <a:t> de </a:t>
            </a:r>
            <a:r>
              <a:rPr lang="en-GB" dirty="0" err="1">
                <a:solidFill>
                  <a:srgbClr val="000000"/>
                </a:solidFill>
              </a:rPr>
              <a:t>una</a:t>
            </a:r>
            <a:r>
              <a:rPr lang="en-GB" dirty="0">
                <a:solidFill>
                  <a:srgbClr val="000000"/>
                </a:solidFill>
              </a:rPr>
              <a:t> </a:t>
            </a:r>
            <a:r>
              <a:rPr lang="en-GB" dirty="0" err="1">
                <a:solidFill>
                  <a:srgbClr val="000000"/>
                </a:solidFill>
              </a:rPr>
              <a:t>manera</a:t>
            </a:r>
            <a:r>
              <a:rPr lang="en-GB" dirty="0">
                <a:solidFill>
                  <a:srgbClr val="000000"/>
                </a:solidFill>
              </a:rPr>
              <a:t> </a:t>
            </a:r>
            <a:r>
              <a:rPr lang="en-GB" dirty="0" err="1">
                <a:solidFill>
                  <a:srgbClr val="000000"/>
                </a:solidFill>
              </a:rPr>
              <a:t>más</a:t>
            </a:r>
            <a:r>
              <a:rPr lang="en-GB" dirty="0">
                <a:solidFill>
                  <a:srgbClr val="000000"/>
                </a:solidFill>
              </a:rPr>
              <a:t> </a:t>
            </a:r>
            <a:r>
              <a:rPr lang="en-GB" dirty="0" err="1">
                <a:solidFill>
                  <a:srgbClr val="000000"/>
                </a:solidFill>
              </a:rPr>
              <a:t>eficaz</a:t>
            </a:r>
            <a:r>
              <a:rPr lang="en-GB" dirty="0">
                <a:solidFill>
                  <a:srgbClr val="000000"/>
                </a:solidFill>
              </a:rPr>
              <a:t> y </a:t>
            </a:r>
            <a:r>
              <a:rPr lang="en-GB" dirty="0" err="1">
                <a:solidFill>
                  <a:srgbClr val="000000"/>
                </a:solidFill>
              </a:rPr>
              <a:t>transparente</a:t>
            </a:r>
            <a:endParaRPr lang="en-GB" dirty="0">
              <a:solidFill>
                <a:srgbClr val="000000"/>
              </a:solidFill>
            </a:endParaRPr>
          </a:p>
        </p:txBody>
      </p:sp>
      <p:sp>
        <p:nvSpPr>
          <p:cNvPr id="38921" name="Rectangle 26"/>
          <p:cNvSpPr>
            <a:spLocks noChangeArrowheads="1"/>
          </p:cNvSpPr>
          <p:nvPr/>
        </p:nvSpPr>
        <p:spPr bwMode="auto">
          <a:xfrm>
            <a:off x="4932363" y="2709863"/>
            <a:ext cx="3979862" cy="143986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dirty="0">
                <a:solidFill>
                  <a:srgbClr val="000000"/>
                </a:solidFill>
              </a:rPr>
              <a:t>Se </a:t>
            </a:r>
            <a:r>
              <a:rPr lang="en-GB" sz="1400" dirty="0" err="1">
                <a:solidFill>
                  <a:srgbClr val="000000"/>
                </a:solidFill>
              </a:rPr>
              <a:t>fortalece</a:t>
            </a:r>
            <a:r>
              <a:rPr lang="en-GB" sz="1400" dirty="0">
                <a:solidFill>
                  <a:srgbClr val="000000"/>
                </a:solidFill>
              </a:rPr>
              <a:t> el </a:t>
            </a:r>
            <a:r>
              <a:rPr lang="en-GB" sz="1400" dirty="0" err="1">
                <a:solidFill>
                  <a:srgbClr val="000000"/>
                </a:solidFill>
              </a:rPr>
              <a:t>marco</a:t>
            </a:r>
            <a:r>
              <a:rPr lang="en-GB" sz="1400" dirty="0">
                <a:solidFill>
                  <a:srgbClr val="000000"/>
                </a:solidFill>
              </a:rPr>
              <a:t> de </a:t>
            </a:r>
            <a:r>
              <a:rPr lang="en-GB" sz="1400" dirty="0" err="1">
                <a:solidFill>
                  <a:srgbClr val="000000"/>
                </a:solidFill>
              </a:rPr>
              <a:t>descentralización</a:t>
            </a:r>
            <a:r>
              <a:rPr lang="en-GB" sz="1400" dirty="0">
                <a:solidFill>
                  <a:srgbClr val="000000"/>
                </a:solidFill>
              </a:rPr>
              <a:t>, con </a:t>
            </a:r>
            <a:r>
              <a:rPr lang="en-GB" sz="1400" dirty="0" err="1">
                <a:solidFill>
                  <a:srgbClr val="000000"/>
                </a:solidFill>
              </a:rPr>
              <a:t>énfasis</a:t>
            </a:r>
            <a:r>
              <a:rPr lang="en-GB" sz="1400" dirty="0">
                <a:solidFill>
                  <a:srgbClr val="000000"/>
                </a:solidFill>
              </a:rPr>
              <a:t> en (1) </a:t>
            </a:r>
            <a:r>
              <a:rPr lang="en-GB" sz="1400" dirty="0" err="1">
                <a:solidFill>
                  <a:srgbClr val="000000"/>
                </a:solidFill>
              </a:rPr>
              <a:t>delegación</a:t>
            </a:r>
            <a:r>
              <a:rPr lang="en-GB" sz="1400" dirty="0">
                <a:solidFill>
                  <a:srgbClr val="000000"/>
                </a:solidFill>
              </a:rPr>
              <a:t> de </a:t>
            </a:r>
            <a:r>
              <a:rPr lang="en-GB" sz="1400" dirty="0" err="1">
                <a:solidFill>
                  <a:srgbClr val="000000"/>
                </a:solidFill>
              </a:rPr>
              <a:t>autoridad</a:t>
            </a:r>
            <a:r>
              <a:rPr lang="en-GB" sz="1400" dirty="0">
                <a:solidFill>
                  <a:srgbClr val="000000"/>
                </a:solidFill>
              </a:rPr>
              <a:t> (2) </a:t>
            </a:r>
            <a:r>
              <a:rPr lang="en-GB" sz="1400" dirty="0" err="1">
                <a:solidFill>
                  <a:srgbClr val="000000"/>
                </a:solidFill>
              </a:rPr>
              <a:t>descentralización</a:t>
            </a:r>
            <a:r>
              <a:rPr lang="en-GB" sz="1400" dirty="0">
                <a:solidFill>
                  <a:srgbClr val="000000"/>
                </a:solidFill>
              </a:rPr>
              <a:t> de </a:t>
            </a:r>
            <a:r>
              <a:rPr lang="en-GB" sz="1400" dirty="0" err="1">
                <a:solidFill>
                  <a:srgbClr val="000000"/>
                </a:solidFill>
              </a:rPr>
              <a:t>servicios</a:t>
            </a:r>
            <a:r>
              <a:rPr lang="en-GB" sz="1400" dirty="0">
                <a:solidFill>
                  <a:srgbClr val="000000"/>
                </a:solidFill>
              </a:rPr>
              <a:t>, (3) </a:t>
            </a:r>
            <a:r>
              <a:rPr lang="en-GB" sz="1400" dirty="0" err="1">
                <a:solidFill>
                  <a:srgbClr val="000000"/>
                </a:solidFill>
              </a:rPr>
              <a:t>Evaluación</a:t>
            </a:r>
            <a:r>
              <a:rPr lang="en-GB" sz="1400" dirty="0">
                <a:solidFill>
                  <a:srgbClr val="000000"/>
                </a:solidFill>
              </a:rPr>
              <a:t> de </a:t>
            </a:r>
            <a:r>
              <a:rPr lang="en-GB" sz="1400" dirty="0" err="1">
                <a:solidFill>
                  <a:srgbClr val="000000"/>
                </a:solidFill>
              </a:rPr>
              <a:t>costo</a:t>
            </a:r>
            <a:r>
              <a:rPr lang="en-GB" sz="1400" dirty="0">
                <a:solidFill>
                  <a:srgbClr val="000000"/>
                </a:solidFill>
              </a:rPr>
              <a:t> de </a:t>
            </a:r>
            <a:r>
              <a:rPr lang="en-GB" sz="1400" dirty="0" err="1">
                <a:solidFill>
                  <a:srgbClr val="000000"/>
                </a:solidFill>
              </a:rPr>
              <a:t>servicios</a:t>
            </a:r>
            <a:r>
              <a:rPr lang="en-GB" sz="1400" dirty="0">
                <a:solidFill>
                  <a:srgbClr val="000000"/>
                </a:solidFill>
              </a:rPr>
              <a:t> locales y </a:t>
            </a:r>
            <a:r>
              <a:rPr lang="en-GB" sz="1400" dirty="0" err="1">
                <a:solidFill>
                  <a:srgbClr val="000000"/>
                </a:solidFill>
              </a:rPr>
              <a:t>necesidades</a:t>
            </a:r>
            <a:r>
              <a:rPr lang="en-GB" sz="1400" dirty="0">
                <a:solidFill>
                  <a:srgbClr val="000000"/>
                </a:solidFill>
              </a:rPr>
              <a:t> </a:t>
            </a:r>
            <a:r>
              <a:rPr lang="en-GB" sz="1400" dirty="0" err="1">
                <a:solidFill>
                  <a:srgbClr val="000000"/>
                </a:solidFill>
              </a:rPr>
              <a:t>presupuestarias</a:t>
            </a:r>
            <a:r>
              <a:rPr lang="en-GB" sz="1400" dirty="0">
                <a:solidFill>
                  <a:srgbClr val="000000"/>
                </a:solidFill>
              </a:rPr>
              <a:t> de </a:t>
            </a:r>
            <a:r>
              <a:rPr lang="en-GB" sz="1400" dirty="0" err="1">
                <a:solidFill>
                  <a:srgbClr val="000000"/>
                </a:solidFill>
              </a:rPr>
              <a:t>APLs</a:t>
            </a:r>
            <a:r>
              <a:rPr lang="en-GB" sz="1400" dirty="0">
                <a:solidFill>
                  <a:srgbClr val="000000"/>
                </a:solidFill>
              </a:rPr>
              <a:t>.</a:t>
            </a:r>
          </a:p>
        </p:txBody>
      </p:sp>
      <p:sp>
        <p:nvSpPr>
          <p:cNvPr id="38922" name="Rectangle 27"/>
          <p:cNvSpPr>
            <a:spLocks noChangeArrowheads="1"/>
          </p:cNvSpPr>
          <p:nvPr/>
        </p:nvSpPr>
        <p:spPr bwMode="auto">
          <a:xfrm>
            <a:off x="5076825" y="4437063"/>
            <a:ext cx="3835400" cy="865187"/>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a:solidFill>
                  <a:srgbClr val="3333CC"/>
                </a:solidFill>
                <a:cs typeface="Times New Roman" pitchFamily="18" charset="0"/>
              </a:rPr>
              <a:t>Procedimientos administrativos y sistemas simplificados y racionalizados para ofrecer mejores servicios.</a:t>
            </a:r>
          </a:p>
        </p:txBody>
      </p:sp>
      <p:sp>
        <p:nvSpPr>
          <p:cNvPr id="38923" name="Rectangle 28"/>
          <p:cNvSpPr>
            <a:spLocks noChangeArrowheads="1"/>
          </p:cNvSpPr>
          <p:nvPr/>
        </p:nvSpPr>
        <p:spPr bwMode="auto">
          <a:xfrm>
            <a:off x="5148263" y="5445125"/>
            <a:ext cx="3835400" cy="865188"/>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dirty="0" err="1">
                <a:solidFill>
                  <a:srgbClr val="000000"/>
                </a:solidFill>
              </a:rPr>
              <a:t>Implementar</a:t>
            </a:r>
            <a:r>
              <a:rPr lang="en-GB" dirty="0">
                <a:solidFill>
                  <a:srgbClr val="000000"/>
                </a:solidFill>
              </a:rPr>
              <a:t> y </a:t>
            </a:r>
            <a:r>
              <a:rPr lang="en-GB" dirty="0" err="1" smtClean="0">
                <a:solidFill>
                  <a:srgbClr val="000000"/>
                </a:solidFill>
              </a:rPr>
              <a:t>dar</a:t>
            </a:r>
            <a:r>
              <a:rPr lang="en-GB" dirty="0" smtClean="0">
                <a:solidFill>
                  <a:srgbClr val="000000"/>
                </a:solidFill>
              </a:rPr>
              <a:t> </a:t>
            </a:r>
            <a:r>
              <a:rPr lang="en-GB" dirty="0" err="1" smtClean="0">
                <a:solidFill>
                  <a:srgbClr val="000000"/>
                </a:solidFill>
              </a:rPr>
              <a:t>seguimiento</a:t>
            </a:r>
            <a:r>
              <a:rPr lang="en-GB" dirty="0" smtClean="0">
                <a:solidFill>
                  <a:srgbClr val="000000"/>
                </a:solidFill>
              </a:rPr>
              <a:t> </a:t>
            </a:r>
            <a:r>
              <a:rPr lang="en-GB" dirty="0">
                <a:solidFill>
                  <a:srgbClr val="000000"/>
                </a:solidFill>
              </a:rPr>
              <a:t>de </a:t>
            </a:r>
            <a:r>
              <a:rPr lang="en-GB" dirty="0" err="1">
                <a:solidFill>
                  <a:srgbClr val="000000"/>
                </a:solidFill>
              </a:rPr>
              <a:t>manera</a:t>
            </a:r>
            <a:r>
              <a:rPr lang="en-GB" dirty="0">
                <a:solidFill>
                  <a:srgbClr val="000000"/>
                </a:solidFill>
              </a:rPr>
              <a:t> </a:t>
            </a:r>
            <a:r>
              <a:rPr lang="en-GB" dirty="0" err="1">
                <a:solidFill>
                  <a:srgbClr val="000000"/>
                </a:solidFill>
              </a:rPr>
              <a:t>participativa</a:t>
            </a:r>
            <a:r>
              <a:rPr lang="en-GB" dirty="0">
                <a:solidFill>
                  <a:srgbClr val="000000"/>
                </a:solidFill>
              </a:rPr>
              <a:t> </a:t>
            </a:r>
            <a:r>
              <a:rPr lang="en-GB" dirty="0" err="1">
                <a:solidFill>
                  <a:srgbClr val="000000"/>
                </a:solidFill>
              </a:rPr>
              <a:t>departamentos</a:t>
            </a:r>
            <a:r>
              <a:rPr lang="en-GB" dirty="0">
                <a:solidFill>
                  <a:srgbClr val="000000"/>
                </a:solidFill>
              </a:rPr>
              <a:t> </a:t>
            </a:r>
            <a:r>
              <a:rPr lang="en-GB" dirty="0" err="1">
                <a:solidFill>
                  <a:srgbClr val="000000"/>
                </a:solidFill>
              </a:rPr>
              <a:t>específicos</a:t>
            </a:r>
            <a:r>
              <a:rPr lang="en-GB" dirty="0">
                <a:solidFill>
                  <a:srgbClr val="000000"/>
                </a:solidFill>
              </a:rPr>
              <a:t> del plan de APLs, </a:t>
            </a:r>
          </a:p>
        </p:txBody>
      </p:sp>
    </p:spTree>
    <p:extLst>
      <p:ext uri="{BB962C8B-B14F-4D97-AF65-F5344CB8AC3E}">
        <p14:creationId xmlns:p14="http://schemas.microsoft.com/office/powerpoint/2010/main" val="15620975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476375" y="333375"/>
            <a:ext cx="6375400" cy="476250"/>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cs typeface="Arial" pitchFamily="34" charset="0"/>
              </a:rPr>
              <a:t>Reducir la propagación del VIH y el SIDA</a:t>
            </a:r>
          </a:p>
        </p:txBody>
      </p:sp>
      <p:sp>
        <p:nvSpPr>
          <p:cNvPr id="39939" name="Rectangle 4"/>
          <p:cNvSpPr>
            <a:spLocks noChangeArrowheads="1"/>
          </p:cNvSpPr>
          <p:nvPr/>
        </p:nvSpPr>
        <p:spPr bwMode="auto">
          <a:xfrm>
            <a:off x="6156325" y="1241425"/>
            <a:ext cx="3024188" cy="792163"/>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Mayor acceso a tratamiento, atención y apoyo. </a:t>
            </a:r>
          </a:p>
        </p:txBody>
      </p:sp>
      <p:sp>
        <p:nvSpPr>
          <p:cNvPr id="39940" name="Rectangle 5"/>
          <p:cNvSpPr>
            <a:spLocks noChangeArrowheads="1"/>
          </p:cNvSpPr>
          <p:nvPr/>
        </p:nvSpPr>
        <p:spPr bwMode="auto">
          <a:xfrm>
            <a:off x="6157913" y="4797425"/>
            <a:ext cx="3022600" cy="939800"/>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Fortalecimiento de la capacidad para el despliegue de servicios de tratamiento y atención médica, incluyendo la garantía de calidad. </a:t>
            </a:r>
          </a:p>
        </p:txBody>
      </p:sp>
      <p:sp>
        <p:nvSpPr>
          <p:cNvPr id="39941" name="Rectangle 6"/>
          <p:cNvSpPr>
            <a:spLocks noChangeArrowheads="1"/>
          </p:cNvSpPr>
          <p:nvPr/>
        </p:nvSpPr>
        <p:spPr bwMode="auto">
          <a:xfrm>
            <a:off x="6157913" y="3716338"/>
            <a:ext cx="3022600" cy="93821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Fortalecimiento de la capacidad para la adquisición de medicamentos y gestión logística. </a:t>
            </a:r>
          </a:p>
        </p:txBody>
      </p:sp>
      <p:sp>
        <p:nvSpPr>
          <p:cNvPr id="39942" name="Rectangle 7"/>
          <p:cNvSpPr>
            <a:spLocks noChangeArrowheads="1"/>
          </p:cNvSpPr>
          <p:nvPr/>
        </p:nvSpPr>
        <p:spPr bwMode="auto">
          <a:xfrm>
            <a:off x="6157913" y="2636838"/>
            <a:ext cx="3022600" cy="938212"/>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Desarrollo de una estrategia nacional integral para lograr el acceso universal al tratamiento, atención y apoyo a las PVVS. </a:t>
            </a:r>
          </a:p>
        </p:txBody>
      </p:sp>
      <p:sp>
        <p:nvSpPr>
          <p:cNvPr id="39943" name="Rectangle 8"/>
          <p:cNvSpPr>
            <a:spLocks noChangeArrowheads="1"/>
          </p:cNvSpPr>
          <p:nvPr/>
        </p:nvSpPr>
        <p:spPr bwMode="auto">
          <a:xfrm>
            <a:off x="6121400" y="5876925"/>
            <a:ext cx="3052763" cy="936625"/>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Asistencia alimentaria a las PVVS más vulnerables y sus hogares. </a:t>
            </a:r>
          </a:p>
        </p:txBody>
      </p:sp>
      <p:sp>
        <p:nvSpPr>
          <p:cNvPr id="39944" name="Rectangle 9"/>
          <p:cNvSpPr>
            <a:spLocks noChangeArrowheads="1"/>
          </p:cNvSpPr>
          <p:nvPr/>
        </p:nvSpPr>
        <p:spPr bwMode="auto">
          <a:xfrm>
            <a:off x="2987675" y="1241425"/>
            <a:ext cx="3024188" cy="792163"/>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Mayor acceso a un paquete integral de servicios de prevención. </a:t>
            </a:r>
          </a:p>
        </p:txBody>
      </p:sp>
      <p:sp>
        <p:nvSpPr>
          <p:cNvPr id="39945" name="Rectangle 10"/>
          <p:cNvSpPr>
            <a:spLocks noChangeArrowheads="1"/>
          </p:cNvSpPr>
          <p:nvPr/>
        </p:nvSpPr>
        <p:spPr bwMode="auto">
          <a:xfrm>
            <a:off x="2989263" y="3860800"/>
            <a:ext cx="3022600" cy="1368425"/>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Capacidad por parte del Gobierno y de la sociedad civil de desarrollar e implementar intervenciones de cambio de comportamiento, con énfasis en grupos vulnerables.</a:t>
            </a:r>
          </a:p>
        </p:txBody>
      </p:sp>
      <p:sp>
        <p:nvSpPr>
          <p:cNvPr id="39946" name="Rectangle 11"/>
          <p:cNvSpPr>
            <a:spLocks noChangeArrowheads="1"/>
          </p:cNvSpPr>
          <p:nvPr/>
        </p:nvSpPr>
        <p:spPr bwMode="auto">
          <a:xfrm>
            <a:off x="2989263" y="2636838"/>
            <a:ext cx="3022600" cy="1004887"/>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Fortalecimiento de la capacidad de proporcionar servicios de calidad y productos básicos de prevención en todos los distritos. </a:t>
            </a:r>
          </a:p>
        </p:txBody>
      </p:sp>
      <p:sp>
        <p:nvSpPr>
          <p:cNvPr id="39947" name="Rectangle 12"/>
          <p:cNvSpPr>
            <a:spLocks noChangeArrowheads="1"/>
          </p:cNvSpPr>
          <p:nvPr/>
        </p:nvSpPr>
        <p:spPr bwMode="auto">
          <a:xfrm>
            <a:off x="0" y="1241425"/>
            <a:ext cx="2809875" cy="792163"/>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Un NAC (Centro de Asesoría Barrial) eficaz, eficiente y capaz de cumplir su mandato. </a:t>
            </a:r>
          </a:p>
        </p:txBody>
      </p:sp>
      <p:sp>
        <p:nvSpPr>
          <p:cNvPr id="39948" name="Rectangle 13"/>
          <p:cNvSpPr>
            <a:spLocks noChangeArrowheads="1"/>
          </p:cNvSpPr>
          <p:nvPr/>
        </p:nvSpPr>
        <p:spPr bwMode="auto">
          <a:xfrm>
            <a:off x="1588" y="5111750"/>
            <a:ext cx="2808287" cy="1196975"/>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a:solidFill>
                  <a:srgbClr val="000000"/>
                </a:solidFill>
              </a:rPr>
              <a:t>Desarrollo por parte de instituciones clave de un marco nacional para involucrar a las PVVS en los esfuerzos de desarrollo de la capacidad.</a:t>
            </a:r>
          </a:p>
        </p:txBody>
      </p:sp>
      <p:sp>
        <p:nvSpPr>
          <p:cNvPr id="39949" name="Rectangle 14"/>
          <p:cNvSpPr>
            <a:spLocks noChangeArrowheads="1"/>
          </p:cNvSpPr>
          <p:nvPr/>
        </p:nvSpPr>
        <p:spPr bwMode="auto">
          <a:xfrm>
            <a:off x="1588" y="3789363"/>
            <a:ext cx="2808287" cy="1150937"/>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dirty="0" err="1">
                <a:solidFill>
                  <a:srgbClr val="000000"/>
                </a:solidFill>
              </a:rPr>
              <a:t>Existe</a:t>
            </a:r>
            <a:r>
              <a:rPr lang="en-GB" sz="1200" dirty="0">
                <a:solidFill>
                  <a:srgbClr val="000000"/>
                </a:solidFill>
              </a:rPr>
              <a:t> un </a:t>
            </a:r>
            <a:r>
              <a:rPr lang="en-GB" sz="1200" dirty="0" err="1">
                <a:solidFill>
                  <a:srgbClr val="000000"/>
                </a:solidFill>
              </a:rPr>
              <a:t>marco</a:t>
            </a:r>
            <a:r>
              <a:rPr lang="en-GB" sz="1200" dirty="0">
                <a:solidFill>
                  <a:srgbClr val="000000"/>
                </a:solidFill>
              </a:rPr>
              <a:t> </a:t>
            </a:r>
            <a:r>
              <a:rPr lang="en-GB" sz="1200" dirty="0" err="1">
                <a:solidFill>
                  <a:srgbClr val="000000"/>
                </a:solidFill>
              </a:rPr>
              <a:t>nacional</a:t>
            </a:r>
            <a:r>
              <a:rPr lang="en-GB" sz="1200" dirty="0">
                <a:solidFill>
                  <a:srgbClr val="000000"/>
                </a:solidFill>
              </a:rPr>
              <a:t> de </a:t>
            </a:r>
            <a:r>
              <a:rPr lang="en-GB" sz="1200" dirty="0" smtClean="0">
                <a:solidFill>
                  <a:srgbClr val="000000"/>
                </a:solidFill>
              </a:rPr>
              <a:t>S&amp;E </a:t>
            </a:r>
            <a:r>
              <a:rPr lang="en-GB" sz="1200" dirty="0" err="1">
                <a:solidFill>
                  <a:srgbClr val="000000"/>
                </a:solidFill>
              </a:rPr>
              <a:t>para</a:t>
            </a:r>
            <a:r>
              <a:rPr lang="en-GB" sz="1200" dirty="0">
                <a:solidFill>
                  <a:srgbClr val="000000"/>
                </a:solidFill>
              </a:rPr>
              <a:t> el VIH/SIDA </a:t>
            </a:r>
            <a:r>
              <a:rPr lang="en-GB" sz="1200" dirty="0" err="1">
                <a:solidFill>
                  <a:srgbClr val="000000"/>
                </a:solidFill>
              </a:rPr>
              <a:t>que</a:t>
            </a:r>
            <a:r>
              <a:rPr lang="en-GB" sz="1200" dirty="0">
                <a:solidFill>
                  <a:srgbClr val="000000"/>
                </a:solidFill>
              </a:rPr>
              <a:t> </a:t>
            </a:r>
            <a:r>
              <a:rPr lang="en-GB" sz="1200" dirty="0" err="1">
                <a:solidFill>
                  <a:srgbClr val="000000"/>
                </a:solidFill>
              </a:rPr>
              <a:t>funciona</a:t>
            </a:r>
            <a:r>
              <a:rPr lang="en-GB" sz="1200" dirty="0">
                <a:solidFill>
                  <a:srgbClr val="000000"/>
                </a:solidFill>
              </a:rPr>
              <a:t>, con </a:t>
            </a:r>
            <a:r>
              <a:rPr lang="en-GB" sz="1200" dirty="0" err="1" smtClean="0">
                <a:solidFill>
                  <a:srgbClr val="000000"/>
                </a:solidFill>
              </a:rPr>
              <a:t>seguimiento</a:t>
            </a:r>
            <a:r>
              <a:rPr lang="en-GB" sz="1200" dirty="0" smtClean="0">
                <a:solidFill>
                  <a:srgbClr val="000000"/>
                </a:solidFill>
              </a:rPr>
              <a:t> </a:t>
            </a:r>
            <a:r>
              <a:rPr lang="en-GB" sz="1200" dirty="0" err="1">
                <a:solidFill>
                  <a:srgbClr val="000000"/>
                </a:solidFill>
              </a:rPr>
              <a:t>armonizado</a:t>
            </a:r>
            <a:r>
              <a:rPr lang="en-GB" sz="1200" dirty="0">
                <a:solidFill>
                  <a:srgbClr val="000000"/>
                </a:solidFill>
              </a:rPr>
              <a:t> de </a:t>
            </a:r>
            <a:r>
              <a:rPr lang="en-GB" sz="1200" dirty="0" err="1">
                <a:solidFill>
                  <a:srgbClr val="000000"/>
                </a:solidFill>
              </a:rPr>
              <a:t>recursos</a:t>
            </a:r>
            <a:r>
              <a:rPr lang="en-GB" sz="1200" dirty="0">
                <a:solidFill>
                  <a:srgbClr val="000000"/>
                </a:solidFill>
              </a:rPr>
              <a:t>. </a:t>
            </a:r>
          </a:p>
        </p:txBody>
      </p:sp>
      <p:sp>
        <p:nvSpPr>
          <p:cNvPr id="39950" name="Rectangle 15"/>
          <p:cNvSpPr>
            <a:spLocks noChangeArrowheads="1"/>
          </p:cNvSpPr>
          <p:nvPr/>
        </p:nvSpPr>
        <p:spPr bwMode="auto">
          <a:xfrm>
            <a:off x="1588" y="2636838"/>
            <a:ext cx="2808287" cy="935037"/>
          </a:xfrm>
          <a:prstGeom prst="rect">
            <a:avLst/>
          </a:prstGeom>
          <a:solidFill>
            <a:srgbClr val="EAEAEA"/>
          </a:solidFill>
          <a:ln w="9525">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200" dirty="0">
                <a:solidFill>
                  <a:srgbClr val="000000"/>
                </a:solidFill>
              </a:rPr>
              <a:t>La Junta y </a:t>
            </a:r>
            <a:r>
              <a:rPr lang="en-GB" sz="1200" dirty="0" err="1">
                <a:solidFill>
                  <a:srgbClr val="000000"/>
                </a:solidFill>
              </a:rPr>
              <a:t>Secretaría</a:t>
            </a:r>
            <a:r>
              <a:rPr lang="en-GB" sz="1200" dirty="0">
                <a:solidFill>
                  <a:srgbClr val="000000"/>
                </a:solidFill>
              </a:rPr>
              <a:t> del NAC (Centro de </a:t>
            </a:r>
            <a:r>
              <a:rPr lang="en-GB" sz="1200" dirty="0" err="1">
                <a:solidFill>
                  <a:srgbClr val="000000"/>
                </a:solidFill>
              </a:rPr>
              <a:t>Asesoría</a:t>
            </a:r>
            <a:r>
              <a:rPr lang="en-GB" sz="1200" dirty="0">
                <a:solidFill>
                  <a:srgbClr val="000000"/>
                </a:solidFill>
              </a:rPr>
              <a:t> </a:t>
            </a:r>
            <a:r>
              <a:rPr lang="en-GB" sz="1200" dirty="0" err="1">
                <a:solidFill>
                  <a:srgbClr val="000000"/>
                </a:solidFill>
              </a:rPr>
              <a:t>Barrial</a:t>
            </a:r>
            <a:r>
              <a:rPr lang="en-GB" sz="1200" dirty="0">
                <a:solidFill>
                  <a:srgbClr val="000000"/>
                </a:solidFill>
              </a:rPr>
              <a:t>) son </a:t>
            </a:r>
            <a:r>
              <a:rPr lang="en-GB" sz="1200" dirty="0" err="1">
                <a:solidFill>
                  <a:srgbClr val="000000"/>
                </a:solidFill>
              </a:rPr>
              <a:t>capaces</a:t>
            </a:r>
            <a:r>
              <a:rPr lang="en-GB" sz="1200" dirty="0">
                <a:solidFill>
                  <a:srgbClr val="000000"/>
                </a:solidFill>
              </a:rPr>
              <a:t> de </a:t>
            </a:r>
            <a:r>
              <a:rPr lang="en-GB" sz="1200" dirty="0" err="1">
                <a:solidFill>
                  <a:srgbClr val="000000"/>
                </a:solidFill>
              </a:rPr>
              <a:t>conducir</a:t>
            </a:r>
            <a:r>
              <a:rPr lang="en-GB" sz="1200" dirty="0">
                <a:solidFill>
                  <a:srgbClr val="000000"/>
                </a:solidFill>
              </a:rPr>
              <a:t>, </a:t>
            </a:r>
            <a:r>
              <a:rPr lang="en-GB" sz="1200" dirty="0" err="1">
                <a:solidFill>
                  <a:srgbClr val="000000"/>
                </a:solidFill>
              </a:rPr>
              <a:t>planificar</a:t>
            </a:r>
            <a:r>
              <a:rPr lang="en-GB" sz="1200" dirty="0">
                <a:solidFill>
                  <a:srgbClr val="000000"/>
                </a:solidFill>
              </a:rPr>
              <a:t>, </a:t>
            </a:r>
            <a:r>
              <a:rPr lang="en-GB" sz="1200" dirty="0" err="1">
                <a:solidFill>
                  <a:srgbClr val="000000"/>
                </a:solidFill>
              </a:rPr>
              <a:t>coordinar</a:t>
            </a:r>
            <a:r>
              <a:rPr lang="en-GB" sz="1200" dirty="0">
                <a:solidFill>
                  <a:srgbClr val="000000"/>
                </a:solidFill>
              </a:rPr>
              <a:t>, </a:t>
            </a:r>
            <a:r>
              <a:rPr lang="en-GB" sz="1200" dirty="0" err="1" smtClean="0">
                <a:solidFill>
                  <a:srgbClr val="000000"/>
                </a:solidFill>
              </a:rPr>
              <a:t>dar</a:t>
            </a:r>
            <a:r>
              <a:rPr lang="en-GB" sz="1200" dirty="0" smtClean="0">
                <a:solidFill>
                  <a:srgbClr val="000000"/>
                </a:solidFill>
              </a:rPr>
              <a:t> </a:t>
            </a:r>
            <a:r>
              <a:rPr lang="en-GB" sz="1200" dirty="0" err="1" smtClean="0">
                <a:solidFill>
                  <a:srgbClr val="000000"/>
                </a:solidFill>
              </a:rPr>
              <a:t>seguimiento</a:t>
            </a:r>
            <a:r>
              <a:rPr lang="en-GB" sz="1200" dirty="0" smtClean="0">
                <a:solidFill>
                  <a:srgbClr val="000000"/>
                </a:solidFill>
              </a:rPr>
              <a:t> </a:t>
            </a:r>
            <a:r>
              <a:rPr lang="en-GB" sz="1200" dirty="0">
                <a:solidFill>
                  <a:srgbClr val="000000"/>
                </a:solidFill>
              </a:rPr>
              <a:t>y </a:t>
            </a:r>
            <a:r>
              <a:rPr lang="en-GB" sz="1200" dirty="0" err="1">
                <a:solidFill>
                  <a:srgbClr val="000000"/>
                </a:solidFill>
              </a:rPr>
              <a:t>evaluar</a:t>
            </a:r>
            <a:r>
              <a:rPr lang="en-GB" sz="1200" dirty="0">
                <a:solidFill>
                  <a:srgbClr val="000000"/>
                </a:solidFill>
              </a:rPr>
              <a:t> la </a:t>
            </a:r>
            <a:r>
              <a:rPr lang="en-GB" sz="1200" dirty="0" err="1">
                <a:solidFill>
                  <a:srgbClr val="000000"/>
                </a:solidFill>
              </a:rPr>
              <a:t>respuesta</a:t>
            </a:r>
            <a:r>
              <a:rPr lang="en-GB" sz="1200" dirty="0">
                <a:solidFill>
                  <a:srgbClr val="000000"/>
                </a:solidFill>
              </a:rPr>
              <a:t> </a:t>
            </a:r>
            <a:r>
              <a:rPr lang="en-GB" sz="1200" dirty="0" err="1">
                <a:solidFill>
                  <a:srgbClr val="000000"/>
                </a:solidFill>
              </a:rPr>
              <a:t>multisectorial</a:t>
            </a:r>
            <a:r>
              <a:rPr lang="en-GB" sz="1200" dirty="0">
                <a:solidFill>
                  <a:srgbClr val="000000"/>
                </a:solidFill>
              </a:rPr>
              <a:t>. </a:t>
            </a:r>
          </a:p>
        </p:txBody>
      </p:sp>
    </p:spTree>
    <p:extLst>
      <p:ext uri="{BB962C8B-B14F-4D97-AF65-F5344CB8AC3E}">
        <p14:creationId xmlns:p14="http://schemas.microsoft.com/office/powerpoint/2010/main" val="225825396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76313" y="188640"/>
            <a:ext cx="7772400" cy="65881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Trampas típicas</a:t>
            </a:r>
            <a:endParaRPr lang="es-ES" sz="4000" dirty="0" smtClean="0"/>
          </a:p>
        </p:txBody>
      </p:sp>
      <p:sp>
        <p:nvSpPr>
          <p:cNvPr id="3" name="Rectangle 3"/>
          <p:cNvSpPr txBox="1">
            <a:spLocks noChangeArrowheads="1"/>
          </p:cNvSpPr>
          <p:nvPr/>
        </p:nvSpPr>
        <p:spPr>
          <a:xfrm>
            <a:off x="539552" y="1412776"/>
            <a:ext cx="7918648" cy="518487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s-ES" sz="2400" i="1" dirty="0" smtClean="0">
                <a:solidFill>
                  <a:srgbClr val="000000"/>
                </a:solidFill>
              </a:rPr>
              <a:t>Divagación (...y falta de lenguaje que denote cambio)</a:t>
            </a:r>
          </a:p>
          <a:p>
            <a:pPr>
              <a:lnSpc>
                <a:spcPct val="80000"/>
              </a:lnSpc>
              <a:buSzPct val="100000"/>
              <a:buFontTx/>
              <a:buNone/>
            </a:pPr>
            <a:r>
              <a:rPr lang="es-ES" sz="2400" b="1" dirty="0" smtClean="0">
                <a:solidFill>
                  <a:srgbClr val="000000"/>
                </a:solidFill>
              </a:rPr>
              <a:t>	Promover el desarrollo económico equitativo y gobierno democrático de acuerdo con normas internacionales, consolidando capacidades nacionales a todos los niveles y fortaleciendo ciudadanos aumentando su participación en procedimientos de toma de decisiones</a:t>
            </a:r>
          </a:p>
          <a:p>
            <a:pPr>
              <a:lnSpc>
                <a:spcPct val="80000"/>
              </a:lnSpc>
              <a:buSzPct val="100000"/>
              <a:buFontTx/>
              <a:buNone/>
            </a:pPr>
            <a:endParaRPr lang="es-ES" sz="2400" b="1" dirty="0" smtClean="0">
              <a:solidFill>
                <a:srgbClr val="000000"/>
              </a:solidFill>
            </a:endParaRPr>
          </a:p>
          <a:p>
            <a:pPr>
              <a:lnSpc>
                <a:spcPct val="80000"/>
              </a:lnSpc>
            </a:pPr>
            <a:r>
              <a:rPr lang="es-ES" sz="2400" i="1" dirty="0" smtClean="0">
                <a:solidFill>
                  <a:srgbClr val="000000"/>
                </a:solidFill>
              </a:rPr>
              <a:t>Demasiado ambicioso</a:t>
            </a:r>
          </a:p>
          <a:p>
            <a:pPr>
              <a:lnSpc>
                <a:spcPct val="80000"/>
              </a:lnSpc>
              <a:buSzPct val="100000"/>
              <a:buFontTx/>
              <a:buNone/>
            </a:pPr>
            <a:r>
              <a:rPr lang="es-ES" sz="2400" b="1" dirty="0" smtClean="0">
                <a:solidFill>
                  <a:srgbClr val="000000"/>
                </a:solidFill>
              </a:rPr>
              <a:t>	Consolidación del estado de derecho, igualdad de acceso a la justicia y promoción de derechos</a:t>
            </a:r>
          </a:p>
          <a:p>
            <a:pPr>
              <a:lnSpc>
                <a:spcPct val="80000"/>
              </a:lnSpc>
            </a:pPr>
            <a:endParaRPr lang="es-ES" sz="2400" b="1" dirty="0" smtClean="0">
              <a:solidFill>
                <a:srgbClr val="000000"/>
              </a:solidFill>
            </a:endParaRPr>
          </a:p>
          <a:p>
            <a:pPr>
              <a:lnSpc>
                <a:spcPct val="80000"/>
              </a:lnSpc>
            </a:pPr>
            <a:r>
              <a:rPr lang="es-ES" sz="2400" i="1" dirty="0" smtClean="0">
                <a:solidFill>
                  <a:srgbClr val="000000"/>
                </a:solidFill>
              </a:rPr>
              <a:t>Resultados múltiples</a:t>
            </a:r>
          </a:p>
          <a:p>
            <a:pPr>
              <a:lnSpc>
                <a:spcPct val="80000"/>
              </a:lnSpc>
              <a:buSzPct val="100000"/>
              <a:buFontTx/>
              <a:buNone/>
            </a:pPr>
            <a:r>
              <a:rPr lang="es-ES" sz="2400" b="1" dirty="0" smtClean="0">
                <a:solidFill>
                  <a:srgbClr val="000000"/>
                </a:solidFill>
                <a:ea typeface="宋体" pitchFamily="2" charset="-122"/>
              </a:rPr>
              <a:t>	El Estado mejora su prestación de servicios, y su protección de derechos - con la participación de la sociedad civil con conformidad a obligaciones internacionales </a:t>
            </a:r>
            <a:r>
              <a:rPr lang="es-ES" sz="2400" dirty="0" smtClean="0">
                <a:solidFill>
                  <a:srgbClr val="000000"/>
                </a:solidFill>
                <a:ea typeface="宋体" pitchFamily="2" charset="-122"/>
              </a:rPr>
              <a:t> </a:t>
            </a:r>
          </a:p>
        </p:txBody>
      </p:sp>
    </p:spTree>
    <p:extLst>
      <p:ext uri="{BB962C8B-B14F-4D97-AF65-F5344CB8AC3E}">
        <p14:creationId xmlns:p14="http://schemas.microsoft.com/office/powerpoint/2010/main" val="1394324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76313" y="260648"/>
            <a:ext cx="7772400" cy="658813"/>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Trampas típicas</a:t>
            </a:r>
            <a:endParaRPr lang="es-ES" sz="4000" dirty="0" smtClean="0"/>
          </a:p>
        </p:txBody>
      </p:sp>
      <p:sp>
        <p:nvSpPr>
          <p:cNvPr id="3" name="Rectangle 3"/>
          <p:cNvSpPr txBox="1">
            <a:spLocks noChangeArrowheads="1"/>
          </p:cNvSpPr>
          <p:nvPr/>
        </p:nvSpPr>
        <p:spPr>
          <a:xfrm>
            <a:off x="611188" y="1412775"/>
            <a:ext cx="8134350" cy="5111849"/>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s-ES" sz="2200" i="1" dirty="0" smtClean="0">
                <a:solidFill>
                  <a:srgbClr val="000000"/>
                </a:solidFill>
              </a:rPr>
              <a:t>Indeciso (es decir, Se presta apoyo para mejorar...)</a:t>
            </a:r>
          </a:p>
          <a:p>
            <a:pPr>
              <a:lnSpc>
                <a:spcPct val="80000"/>
              </a:lnSpc>
              <a:buSzPct val="100000"/>
              <a:buFontTx/>
              <a:buNone/>
            </a:pPr>
            <a:r>
              <a:rPr lang="es-ES" sz="2200" b="1" dirty="0" smtClean="0">
                <a:solidFill>
                  <a:srgbClr val="000000"/>
                </a:solidFill>
              </a:rPr>
              <a:t>	Apoyo a desarrollo del potencial institucional para gobernabilidad mejorada</a:t>
            </a:r>
          </a:p>
          <a:p>
            <a:pPr>
              <a:lnSpc>
                <a:spcPct val="80000"/>
              </a:lnSpc>
            </a:pPr>
            <a:endParaRPr lang="es-ES" sz="2200" b="1" dirty="0" smtClean="0">
              <a:solidFill>
                <a:srgbClr val="000000"/>
              </a:solidFill>
            </a:endParaRPr>
          </a:p>
          <a:p>
            <a:pPr>
              <a:lnSpc>
                <a:spcPct val="80000"/>
              </a:lnSpc>
            </a:pPr>
            <a:r>
              <a:rPr lang="es-ES" sz="2200" i="1" dirty="0" smtClean="0">
                <a:solidFill>
                  <a:srgbClr val="000000"/>
                </a:solidFill>
              </a:rPr>
              <a:t>Tan generales, que pueden significar cualquier cosa</a:t>
            </a:r>
          </a:p>
          <a:p>
            <a:pPr>
              <a:lnSpc>
                <a:spcPct val="80000"/>
              </a:lnSpc>
              <a:buSzPct val="100000"/>
              <a:buFontTx/>
              <a:buNone/>
            </a:pPr>
            <a:r>
              <a:rPr lang="es-ES" sz="2200" b="1" dirty="0" smtClean="0">
                <a:solidFill>
                  <a:srgbClr val="000000"/>
                </a:solidFill>
              </a:rPr>
              <a:t>	Promover capacidad sostenible de desarrollo y mejora de capacidad a nivel municipal</a:t>
            </a:r>
          </a:p>
          <a:p>
            <a:pPr>
              <a:lnSpc>
                <a:spcPct val="80000"/>
              </a:lnSpc>
            </a:pPr>
            <a:endParaRPr lang="es-ES" sz="2200" b="1" dirty="0" smtClean="0">
              <a:solidFill>
                <a:srgbClr val="000000"/>
              </a:solidFill>
            </a:endParaRPr>
          </a:p>
          <a:p>
            <a:pPr>
              <a:lnSpc>
                <a:spcPct val="80000"/>
              </a:lnSpc>
            </a:pPr>
            <a:r>
              <a:rPr lang="es-ES" sz="2200" i="1" dirty="0" smtClean="0">
                <a:solidFill>
                  <a:srgbClr val="000000"/>
                </a:solidFill>
              </a:rPr>
              <a:t>Coincidencia de Objetivos Nacionales/</a:t>
            </a:r>
            <a:r>
              <a:rPr lang="es-ES" sz="2200" i="1" dirty="0" err="1" smtClean="0">
                <a:solidFill>
                  <a:srgbClr val="000000"/>
                </a:solidFill>
              </a:rPr>
              <a:t>ODMs</a:t>
            </a:r>
            <a:r>
              <a:rPr lang="es-ES" sz="2200" i="1" dirty="0" smtClean="0">
                <a:solidFill>
                  <a:srgbClr val="000000"/>
                </a:solidFill>
              </a:rPr>
              <a:t> (impactos) </a:t>
            </a:r>
          </a:p>
          <a:p>
            <a:pPr>
              <a:lnSpc>
                <a:spcPct val="80000"/>
              </a:lnSpc>
              <a:buSzPct val="100000"/>
              <a:buFontTx/>
              <a:buNone/>
            </a:pPr>
            <a:r>
              <a:rPr lang="es-ES" sz="2200" b="1" dirty="0" smtClean="0">
                <a:solidFill>
                  <a:srgbClr val="000000"/>
                </a:solidFill>
              </a:rPr>
              <a:t>	Reducir sustancialmente el nivel de pobreza y desigualdad de ingresos, de conformidad con los ODM y los DELP</a:t>
            </a:r>
          </a:p>
          <a:p>
            <a:pPr>
              <a:lnSpc>
                <a:spcPct val="80000"/>
              </a:lnSpc>
            </a:pPr>
            <a:endParaRPr lang="es-ES" sz="2200" b="1" dirty="0" smtClean="0">
              <a:solidFill>
                <a:srgbClr val="000000"/>
              </a:solidFill>
            </a:endParaRPr>
          </a:p>
          <a:p>
            <a:pPr>
              <a:lnSpc>
                <a:spcPct val="80000"/>
              </a:lnSpc>
            </a:pPr>
            <a:r>
              <a:rPr lang="es-ES" sz="2200" i="1" dirty="0" smtClean="0">
                <a:solidFill>
                  <a:srgbClr val="000000"/>
                </a:solidFill>
              </a:rPr>
              <a:t>Medios y fines confusos</a:t>
            </a:r>
          </a:p>
          <a:p>
            <a:pPr>
              <a:lnSpc>
                <a:spcPct val="80000"/>
              </a:lnSpc>
              <a:buSzPct val="100000"/>
              <a:buFontTx/>
              <a:buNone/>
            </a:pPr>
            <a:r>
              <a:rPr lang="es-ES" sz="2200" b="1" dirty="0" smtClean="0">
                <a:solidFill>
                  <a:srgbClr val="000000"/>
                </a:solidFill>
              </a:rPr>
              <a:t>	Fortalecer la protección de los recursos naturales mediante la creación de un entorno propicio que promueva la buena gestión de los recursos</a:t>
            </a:r>
          </a:p>
        </p:txBody>
      </p:sp>
    </p:spTree>
    <p:extLst>
      <p:ext uri="{BB962C8B-B14F-4D97-AF65-F5344CB8AC3E}">
        <p14:creationId xmlns:p14="http://schemas.microsoft.com/office/powerpoint/2010/main" val="6318227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50825" y="130175"/>
            <a:ext cx="8686800" cy="10668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u="sng" smtClean="0"/>
              <a:t>Problemas más específicos  </a:t>
            </a:r>
            <a:endParaRPr lang="es-ES" sz="3600" u="sng" dirty="0" smtClean="0"/>
          </a:p>
        </p:txBody>
      </p:sp>
      <p:sp>
        <p:nvSpPr>
          <p:cNvPr id="3" name="Rectangle 3"/>
          <p:cNvSpPr txBox="1">
            <a:spLocks noChangeArrowheads="1"/>
          </p:cNvSpPr>
          <p:nvPr/>
        </p:nvSpPr>
        <p:spPr>
          <a:xfrm>
            <a:off x="361950" y="1276350"/>
            <a:ext cx="8458200" cy="5105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buClr>
                <a:srgbClr val="000000"/>
              </a:buClr>
            </a:pPr>
            <a:r>
              <a:rPr lang="es-ES" sz="2400" b="1" dirty="0" smtClean="0">
                <a:solidFill>
                  <a:srgbClr val="000000"/>
                </a:solidFill>
              </a:rPr>
              <a:t>Tautologías en la cadena de resultados</a:t>
            </a:r>
          </a:p>
          <a:p>
            <a:pPr>
              <a:spcBef>
                <a:spcPct val="0"/>
              </a:spcBef>
              <a:spcAft>
                <a:spcPts val="600"/>
              </a:spcAft>
              <a:buClr>
                <a:srgbClr val="000000"/>
              </a:buClr>
            </a:pPr>
            <a:r>
              <a:rPr lang="es-ES" sz="2400" b="1" dirty="0" smtClean="0">
                <a:solidFill>
                  <a:srgbClr val="000000"/>
                </a:solidFill>
              </a:rPr>
              <a:t>Resultados no lógicamente vinculados</a:t>
            </a:r>
          </a:p>
          <a:p>
            <a:pPr>
              <a:spcBef>
                <a:spcPct val="0"/>
              </a:spcBef>
              <a:spcAft>
                <a:spcPts val="600"/>
              </a:spcAft>
              <a:buClr>
                <a:srgbClr val="000000"/>
              </a:buClr>
            </a:pPr>
            <a:r>
              <a:rPr lang="es-ES" sz="2400" b="1" dirty="0" smtClean="0">
                <a:solidFill>
                  <a:srgbClr val="000000"/>
                </a:solidFill>
              </a:rPr>
              <a:t>Resultados no suficientemente específicos</a:t>
            </a:r>
          </a:p>
          <a:p>
            <a:pPr>
              <a:spcBef>
                <a:spcPct val="0"/>
              </a:spcBef>
              <a:spcAft>
                <a:spcPts val="600"/>
              </a:spcAft>
              <a:buClr>
                <a:srgbClr val="000000"/>
              </a:buClr>
            </a:pPr>
            <a:r>
              <a:rPr lang="es-ES" sz="2400" b="1" dirty="0" smtClean="0">
                <a:solidFill>
                  <a:srgbClr val="000000"/>
                </a:solidFill>
              </a:rPr>
              <a:t>Resultados compuestos de varios resultados </a:t>
            </a:r>
          </a:p>
          <a:p>
            <a:pPr>
              <a:spcBef>
                <a:spcPct val="0"/>
              </a:spcBef>
              <a:spcAft>
                <a:spcPts val="600"/>
              </a:spcAft>
              <a:buClr>
                <a:srgbClr val="000000"/>
              </a:buClr>
            </a:pPr>
            <a:r>
              <a:rPr lang="es-ES" sz="2400" b="1" dirty="0" smtClean="0">
                <a:solidFill>
                  <a:srgbClr val="000000"/>
                </a:solidFill>
              </a:rPr>
              <a:t>Resultados que no expresan cambio (por ejemplo, apoyo para fortalecer ....)</a:t>
            </a:r>
          </a:p>
          <a:p>
            <a:pPr>
              <a:spcBef>
                <a:spcPct val="0"/>
              </a:spcBef>
              <a:spcAft>
                <a:spcPts val="600"/>
              </a:spcAft>
              <a:buClr>
                <a:srgbClr val="000000"/>
              </a:buClr>
            </a:pPr>
            <a:r>
              <a:rPr lang="es-CL" sz="2400" b="1" dirty="0"/>
              <a:t>Declaraciones de resultados muy </a:t>
            </a:r>
            <a:r>
              <a:rPr lang="es-CL" sz="2400" b="1" dirty="0" smtClean="0"/>
              <a:t>detalladas</a:t>
            </a:r>
          </a:p>
          <a:p>
            <a:pPr>
              <a:spcBef>
                <a:spcPct val="0"/>
              </a:spcBef>
              <a:spcAft>
                <a:spcPts val="600"/>
              </a:spcAft>
              <a:buClr>
                <a:srgbClr val="000000"/>
              </a:buClr>
            </a:pPr>
            <a:r>
              <a:rPr lang="es-ES" sz="2400" b="1" dirty="0" smtClean="0">
                <a:solidFill>
                  <a:srgbClr val="000000"/>
                </a:solidFill>
              </a:rPr>
              <a:t>Confusión </a:t>
            </a:r>
            <a:r>
              <a:rPr lang="es-ES" sz="2400" b="1" dirty="0" smtClean="0">
                <a:solidFill>
                  <a:srgbClr val="000000"/>
                </a:solidFill>
              </a:rPr>
              <a:t>entre los niveles de resultados </a:t>
            </a:r>
          </a:p>
          <a:p>
            <a:pPr>
              <a:spcBef>
                <a:spcPct val="0"/>
              </a:spcBef>
              <a:spcAft>
                <a:spcPts val="600"/>
              </a:spcAft>
              <a:buClr>
                <a:srgbClr val="000000"/>
              </a:buClr>
            </a:pPr>
            <a:r>
              <a:rPr lang="es-ES" sz="2400" b="1" dirty="0" smtClean="0">
                <a:solidFill>
                  <a:srgbClr val="000000"/>
                </a:solidFill>
              </a:rPr>
              <a:t>Indicadores </a:t>
            </a:r>
          </a:p>
          <a:p>
            <a:pPr lvl="1">
              <a:spcBef>
                <a:spcPct val="0"/>
              </a:spcBef>
              <a:spcAft>
                <a:spcPts val="600"/>
              </a:spcAft>
              <a:buClr>
                <a:srgbClr val="000000"/>
              </a:buClr>
              <a:buFontTx/>
              <a:buChar char="•"/>
            </a:pPr>
            <a:r>
              <a:rPr lang="es-ES" sz="2000" b="1" dirty="0" smtClean="0">
                <a:solidFill>
                  <a:srgbClr val="000000"/>
                </a:solidFill>
              </a:rPr>
              <a:t>No vinculados lógicamente con el resultado</a:t>
            </a:r>
          </a:p>
          <a:p>
            <a:pPr lvl="1">
              <a:spcBef>
                <a:spcPct val="0"/>
              </a:spcBef>
              <a:spcAft>
                <a:spcPts val="600"/>
              </a:spcAft>
              <a:buClr>
                <a:srgbClr val="000000"/>
              </a:buClr>
              <a:buFontTx/>
              <a:buChar char="•"/>
            </a:pPr>
            <a:r>
              <a:rPr lang="es-ES" sz="2000" b="1" dirty="0" smtClean="0">
                <a:solidFill>
                  <a:srgbClr val="000000"/>
                </a:solidFill>
              </a:rPr>
              <a:t>No mensurables</a:t>
            </a:r>
          </a:p>
          <a:p>
            <a:pPr lvl="1">
              <a:spcBef>
                <a:spcPct val="0"/>
              </a:spcBef>
              <a:spcAft>
                <a:spcPts val="600"/>
              </a:spcAft>
              <a:buClr>
                <a:srgbClr val="000000"/>
              </a:buClr>
              <a:buFontTx/>
              <a:buChar char="•"/>
            </a:pPr>
            <a:r>
              <a:rPr lang="es-ES" sz="2000" b="1" dirty="0" smtClean="0">
                <a:solidFill>
                  <a:srgbClr val="000000"/>
                </a:solidFill>
              </a:rPr>
              <a:t>Nuevos resultados  </a:t>
            </a:r>
          </a:p>
          <a:p>
            <a:pPr lvl="1">
              <a:spcBef>
                <a:spcPct val="0"/>
              </a:spcBef>
              <a:spcAft>
                <a:spcPts val="600"/>
              </a:spcAft>
              <a:buClr>
                <a:srgbClr val="000000"/>
              </a:buClr>
              <a:buFontTx/>
              <a:buChar char="•"/>
            </a:pPr>
            <a:r>
              <a:rPr lang="es-ES" sz="2000" b="1" dirty="0" smtClean="0">
                <a:solidFill>
                  <a:srgbClr val="000000"/>
                </a:solidFill>
              </a:rPr>
              <a:t>¡Demasiados!</a:t>
            </a:r>
          </a:p>
          <a:p>
            <a:pPr>
              <a:spcBef>
                <a:spcPct val="0"/>
              </a:spcBef>
              <a:spcAft>
                <a:spcPts val="600"/>
              </a:spcAft>
              <a:buClr>
                <a:srgbClr val="000000"/>
              </a:buClr>
            </a:pPr>
            <a:endParaRPr lang="es-ES" sz="2000" b="1" dirty="0" smtClean="0">
              <a:solidFill>
                <a:srgbClr val="000000"/>
              </a:solidFill>
            </a:endParaRPr>
          </a:p>
          <a:p>
            <a:pPr>
              <a:spcBef>
                <a:spcPct val="0"/>
              </a:spcBef>
              <a:spcAft>
                <a:spcPts val="600"/>
              </a:spcAft>
              <a:buSzPct val="100000"/>
              <a:buFontTx/>
              <a:buNone/>
            </a:pPr>
            <a:endParaRPr lang="es-ES" sz="2000" b="1" dirty="0" smtClean="0">
              <a:solidFill>
                <a:srgbClr val="000000"/>
              </a:solidFill>
            </a:endParaRPr>
          </a:p>
          <a:p>
            <a:pPr>
              <a:spcBef>
                <a:spcPct val="0"/>
              </a:spcBef>
              <a:spcAft>
                <a:spcPts val="600"/>
              </a:spcAft>
              <a:buSzPct val="100000"/>
              <a:buFontTx/>
              <a:buNone/>
            </a:pPr>
            <a:endParaRPr lang="es-ES" sz="2000" b="1" dirty="0" smtClean="0">
              <a:solidFill>
                <a:srgbClr val="000000"/>
              </a:solidFill>
            </a:endParaRPr>
          </a:p>
        </p:txBody>
      </p:sp>
    </p:spTree>
    <p:extLst>
      <p:ext uri="{BB962C8B-B14F-4D97-AF65-F5344CB8AC3E}">
        <p14:creationId xmlns:p14="http://schemas.microsoft.com/office/powerpoint/2010/main" val="28803959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Ejemplos de País</a:t>
            </a:r>
          </a:p>
        </p:txBody>
      </p:sp>
      <p:sp>
        <p:nvSpPr>
          <p:cNvPr id="3" name="Content Placeholder 2"/>
          <p:cNvSpPr txBox="1">
            <a:spLocks/>
          </p:cNvSpPr>
          <p:nvPr/>
        </p:nvSpPr>
        <p:spPr>
          <a:xfrm>
            <a:off x="457200" y="198884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s-ES" sz="2000" dirty="0" smtClean="0">
                <a:solidFill>
                  <a:srgbClr val="000000"/>
                </a:solidFill>
              </a:rPr>
              <a:t>Nota para el facilitador:</a:t>
            </a:r>
          </a:p>
          <a:p>
            <a:pPr marL="0" indent="0"/>
            <a:r>
              <a:rPr lang="es-ES" sz="2000" dirty="0" smtClean="0">
                <a:solidFill>
                  <a:srgbClr val="000000"/>
                </a:solidFill>
              </a:rPr>
              <a:t>Insertar 1-3 diapositivas con las cadenas de resultados del MANUD en curso</a:t>
            </a:r>
          </a:p>
          <a:p>
            <a:pPr marL="0" indent="0"/>
            <a:r>
              <a:rPr lang="es-ES" sz="2000" dirty="0" smtClean="0">
                <a:solidFill>
                  <a:srgbClr val="000000"/>
                </a:solidFill>
              </a:rPr>
              <a:t>Con sus nuevos conocimientos, pida a los </a:t>
            </a:r>
            <a:r>
              <a:rPr lang="es-ES" sz="2000" dirty="0" smtClean="0"/>
              <a:t>participantes que reflexionen </a:t>
            </a:r>
            <a:r>
              <a:rPr lang="es-ES" sz="2000" dirty="0" smtClean="0">
                <a:solidFill>
                  <a:srgbClr val="000000"/>
                </a:solidFill>
              </a:rPr>
              <a:t>si sus resultados son SMART</a:t>
            </a:r>
          </a:p>
          <a:p>
            <a:pPr marL="0" indent="0"/>
            <a:r>
              <a:rPr lang="es-ES" sz="2000" dirty="0" smtClean="0">
                <a:solidFill>
                  <a:srgbClr val="000000"/>
                </a:solidFill>
              </a:rPr>
              <a:t>A continuación ejemplos de la República Democrática Popular de Laos ...</a:t>
            </a:r>
          </a:p>
        </p:txBody>
      </p:sp>
    </p:spTree>
    <p:extLst>
      <p:ext uri="{BB962C8B-B14F-4D97-AF65-F5344CB8AC3E}">
        <p14:creationId xmlns:p14="http://schemas.microsoft.com/office/powerpoint/2010/main" val="578202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1259632" y="274638"/>
            <a:ext cx="7427168"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smtClean="0"/>
              <a:t>República Democrática Popular Laos: Efectos Directos actuales</a:t>
            </a:r>
            <a:endParaRPr lang="es-ES" sz="3600" dirty="0" smtClean="0"/>
          </a:p>
        </p:txBody>
      </p:sp>
      <p:sp>
        <p:nvSpPr>
          <p:cNvPr id="3" name="Rectangle 3"/>
          <p:cNvSpPr txBox="1">
            <a:spLocks noChangeArrowheads="1"/>
          </p:cNvSpPr>
          <p:nvPr/>
        </p:nvSpPr>
        <p:spPr>
          <a:xfrm>
            <a:off x="685800" y="1916113"/>
            <a:ext cx="7772400" cy="454342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SzPct val="100000"/>
              <a:buFontTx/>
              <a:buNone/>
            </a:pPr>
            <a:r>
              <a:rPr lang="es-ES" sz="2400" dirty="0" smtClean="0">
                <a:solidFill>
                  <a:srgbClr val="000000"/>
                </a:solidFill>
              </a:rPr>
              <a:t>1. En 2011, medios de subsistencia de las poblaciones pobres, vulnerables y la inseguridad alimentaria se han mejorado a través del desarrollo sostenible</a:t>
            </a:r>
          </a:p>
          <a:p>
            <a:pPr>
              <a:lnSpc>
                <a:spcPct val="90000"/>
              </a:lnSpc>
              <a:buSzPct val="100000"/>
              <a:buFontTx/>
              <a:buNone/>
            </a:pPr>
            <a:endParaRPr lang="es-ES" sz="2400" dirty="0" smtClean="0">
              <a:solidFill>
                <a:srgbClr val="000000"/>
              </a:solidFill>
            </a:endParaRPr>
          </a:p>
          <a:p>
            <a:pPr>
              <a:lnSpc>
                <a:spcPct val="90000"/>
              </a:lnSpc>
              <a:buSzPct val="100000"/>
              <a:buFontTx/>
              <a:buNone/>
            </a:pPr>
            <a:r>
              <a:rPr lang="es-ES" sz="2400" dirty="0" smtClean="0">
                <a:solidFill>
                  <a:srgbClr val="000000"/>
                </a:solidFill>
              </a:rPr>
              <a:t>2. En 2011, acceso mayor y más equitativo y utilización de servicios sociales de calidad y priorizados</a:t>
            </a:r>
          </a:p>
          <a:p>
            <a:pPr>
              <a:lnSpc>
                <a:spcPct val="90000"/>
              </a:lnSpc>
              <a:buSzPct val="100000"/>
              <a:buFontTx/>
              <a:buNone/>
            </a:pPr>
            <a:endParaRPr lang="es-ES" sz="2400" dirty="0" smtClean="0">
              <a:solidFill>
                <a:srgbClr val="000000"/>
              </a:solidFill>
            </a:endParaRPr>
          </a:p>
          <a:p>
            <a:pPr>
              <a:lnSpc>
                <a:spcPct val="90000"/>
              </a:lnSpc>
              <a:buSzPct val="100000"/>
              <a:buFontTx/>
              <a:buNone/>
            </a:pPr>
            <a:r>
              <a:rPr lang="es-ES" sz="2400" dirty="0" smtClean="0">
                <a:solidFill>
                  <a:srgbClr val="000000"/>
                </a:solidFill>
              </a:rPr>
              <a:t>3. En 2011, fortalecimiento de las capacidades de las instituciones públicas y privadas para cumplir con sus obligaciones y una mayor participación de la gente en el gobierno y en la defensa de la promoción de los derechos humanos de conformidad con la Declaración del Milenio.</a:t>
            </a:r>
          </a:p>
        </p:txBody>
      </p:sp>
    </p:spTree>
    <p:extLst>
      <p:ext uri="{BB962C8B-B14F-4D97-AF65-F5344CB8AC3E}">
        <p14:creationId xmlns:p14="http://schemas.microsoft.com/office/powerpoint/2010/main" val="1654622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b="1" dirty="0" smtClean="0"/>
              <a:t>¿Qué es un Resultado?</a:t>
            </a:r>
          </a:p>
        </p:txBody>
      </p:sp>
      <p:sp>
        <p:nvSpPr>
          <p:cNvPr id="3" name="Rectangle 4"/>
          <p:cNvSpPr>
            <a:spLocks noChangeArrowheads="1"/>
          </p:cNvSpPr>
          <p:nvPr/>
        </p:nvSpPr>
        <p:spPr bwMode="auto">
          <a:xfrm>
            <a:off x="611188" y="1773238"/>
            <a:ext cx="7993062" cy="4632325"/>
          </a:xfrm>
          <a:prstGeom prst="rect">
            <a:avLst/>
          </a:prstGeom>
          <a:noFill/>
          <a:ln w="9525">
            <a:noFill/>
            <a:miter lim="800000"/>
            <a:headEnd/>
            <a:tailEnd/>
          </a:ln>
          <a:effectLst/>
        </p:spPr>
        <p:txBody>
          <a:bodyPr/>
          <a:lstStyle/>
          <a:p>
            <a:pPr eaLnBrk="0" hangingPunct="0">
              <a:lnSpc>
                <a:spcPct val="100000"/>
              </a:lnSpc>
              <a:buClrTx/>
              <a:buSzPct val="100000"/>
              <a:buFont typeface="Arial" pitchFamily="34" charset="0"/>
              <a:buNone/>
            </a:pPr>
            <a:endParaRPr lang="en-GB" sz="3600" i="1" dirty="0">
              <a:solidFill>
                <a:srgbClr val="000000"/>
              </a:solidFill>
            </a:endParaRPr>
          </a:p>
          <a:p>
            <a:pPr algn="ctr" eaLnBrk="0" hangingPunct="0">
              <a:lnSpc>
                <a:spcPct val="100000"/>
              </a:lnSpc>
              <a:buClrTx/>
              <a:buSzPct val="100000"/>
              <a:buFont typeface="Arial" pitchFamily="34" charset="0"/>
              <a:buNone/>
            </a:pPr>
            <a:r>
              <a:rPr lang="en-GB" sz="3600" i="1" dirty="0">
                <a:solidFill>
                  <a:srgbClr val="000000"/>
                </a:solidFill>
              </a:rPr>
              <a:t>Un </a:t>
            </a:r>
            <a:r>
              <a:rPr lang="en-GB" sz="3600" i="1" dirty="0" err="1">
                <a:solidFill>
                  <a:srgbClr val="000000"/>
                </a:solidFill>
              </a:rPr>
              <a:t>cambio</a:t>
            </a:r>
            <a:r>
              <a:rPr lang="en-GB" sz="3600" i="1" dirty="0">
                <a:solidFill>
                  <a:srgbClr val="000000"/>
                </a:solidFill>
              </a:rPr>
              <a:t> </a:t>
            </a:r>
            <a:r>
              <a:rPr lang="en-GB" sz="3600" i="1" dirty="0" err="1">
                <a:solidFill>
                  <a:srgbClr val="000000"/>
                </a:solidFill>
              </a:rPr>
              <a:t>descriptible</a:t>
            </a:r>
            <a:r>
              <a:rPr lang="en-GB" sz="3600" i="1" dirty="0">
                <a:solidFill>
                  <a:srgbClr val="000000"/>
                </a:solidFill>
              </a:rPr>
              <a:t> o </a:t>
            </a:r>
            <a:r>
              <a:rPr lang="en-GB" sz="3600" i="1" dirty="0" err="1">
                <a:solidFill>
                  <a:srgbClr val="000000"/>
                </a:solidFill>
              </a:rPr>
              <a:t>medible</a:t>
            </a:r>
            <a:r>
              <a:rPr lang="en-GB" sz="3600" i="1" dirty="0">
                <a:solidFill>
                  <a:srgbClr val="000000"/>
                </a:solidFill>
              </a:rPr>
              <a:t> </a:t>
            </a:r>
            <a:r>
              <a:rPr lang="en-GB" sz="3600" i="1" dirty="0" err="1">
                <a:solidFill>
                  <a:srgbClr val="000000"/>
                </a:solidFill>
              </a:rPr>
              <a:t>como</a:t>
            </a:r>
            <a:r>
              <a:rPr lang="en-GB" sz="3600" i="1" dirty="0">
                <a:solidFill>
                  <a:srgbClr val="000000"/>
                </a:solidFill>
              </a:rPr>
              <a:t> </a:t>
            </a:r>
            <a:r>
              <a:rPr lang="en-GB" sz="3600" i="1" dirty="0" err="1">
                <a:solidFill>
                  <a:srgbClr val="000000"/>
                </a:solidFill>
              </a:rPr>
              <a:t>resultado</a:t>
            </a:r>
            <a:r>
              <a:rPr lang="en-GB" sz="3600" i="1" dirty="0">
                <a:solidFill>
                  <a:srgbClr val="000000"/>
                </a:solidFill>
              </a:rPr>
              <a:t> de </a:t>
            </a:r>
            <a:r>
              <a:rPr lang="en-GB" sz="3600" i="1" dirty="0" err="1">
                <a:solidFill>
                  <a:srgbClr val="000000"/>
                </a:solidFill>
              </a:rPr>
              <a:t>una</a:t>
            </a:r>
            <a:r>
              <a:rPr lang="en-GB" sz="3600" i="1" dirty="0">
                <a:solidFill>
                  <a:srgbClr val="000000"/>
                </a:solidFill>
              </a:rPr>
              <a:t> </a:t>
            </a:r>
            <a:r>
              <a:rPr lang="en-GB" sz="3600" i="1" dirty="0" err="1">
                <a:solidFill>
                  <a:srgbClr val="000000"/>
                </a:solidFill>
              </a:rPr>
              <a:t>relación</a:t>
            </a:r>
            <a:r>
              <a:rPr lang="en-GB" sz="3600" i="1" dirty="0">
                <a:solidFill>
                  <a:srgbClr val="000000"/>
                </a:solidFill>
              </a:rPr>
              <a:t> de </a:t>
            </a:r>
            <a:r>
              <a:rPr lang="en-GB" sz="3600" i="1" dirty="0" err="1">
                <a:solidFill>
                  <a:srgbClr val="000000"/>
                </a:solidFill>
              </a:rPr>
              <a:t>causa</a:t>
            </a:r>
            <a:r>
              <a:rPr lang="en-GB" sz="3600" i="1" dirty="0">
                <a:solidFill>
                  <a:srgbClr val="000000"/>
                </a:solidFill>
              </a:rPr>
              <a:t> y </a:t>
            </a:r>
            <a:r>
              <a:rPr lang="en-GB" sz="3600" i="1" dirty="0" err="1">
                <a:solidFill>
                  <a:srgbClr val="000000"/>
                </a:solidFill>
              </a:rPr>
              <a:t>efecto</a:t>
            </a:r>
            <a:endParaRPr lang="en-GB" sz="3600" i="1" dirty="0">
              <a:solidFill>
                <a:srgbClr val="000000"/>
              </a:solidFill>
            </a:endParaRPr>
          </a:p>
          <a:p>
            <a:pPr eaLnBrk="0" hangingPunct="0">
              <a:lnSpc>
                <a:spcPct val="100000"/>
              </a:lnSpc>
              <a:buClrTx/>
              <a:buSzPct val="100000"/>
              <a:buFont typeface="Arial" pitchFamily="34" charset="0"/>
              <a:buNone/>
            </a:pPr>
            <a:endParaRPr lang="en-GB" sz="3600" i="1" dirty="0">
              <a:solidFill>
                <a:srgbClr val="000000"/>
              </a:solidFill>
            </a:endParaRPr>
          </a:p>
          <a:p>
            <a:pPr eaLnBrk="0" hangingPunct="0">
              <a:lnSpc>
                <a:spcPct val="100000"/>
              </a:lnSpc>
              <a:buClrTx/>
              <a:buSzPct val="100000"/>
              <a:buFont typeface="Arial" pitchFamily="34" charset="0"/>
              <a:buNone/>
            </a:pPr>
            <a:r>
              <a:rPr lang="en-GB" sz="3600" dirty="0">
                <a:solidFill>
                  <a:srgbClr val="000000"/>
                </a:solidFill>
              </a:rPr>
              <a:t>			</a:t>
            </a:r>
            <a:r>
              <a:rPr lang="en-GB" sz="1800" dirty="0" smtClean="0">
                <a:solidFill>
                  <a:srgbClr val="000000"/>
                </a:solidFill>
              </a:rPr>
              <a:t>- </a:t>
            </a:r>
            <a:r>
              <a:rPr lang="en-GB" sz="1800" dirty="0" err="1">
                <a:solidFill>
                  <a:srgbClr val="000000"/>
                </a:solidFill>
              </a:rPr>
              <a:t>Terminología</a:t>
            </a:r>
            <a:r>
              <a:rPr lang="en-GB" sz="1800" dirty="0">
                <a:solidFill>
                  <a:srgbClr val="000000"/>
                </a:solidFill>
              </a:rPr>
              <a:t> GBR </a:t>
            </a:r>
            <a:r>
              <a:rPr lang="en-GB" sz="1800" dirty="0" err="1">
                <a:solidFill>
                  <a:srgbClr val="000000"/>
                </a:solidFill>
              </a:rPr>
              <a:t>acordada</a:t>
            </a:r>
            <a:r>
              <a:rPr lang="en-GB" sz="1800" dirty="0">
                <a:solidFill>
                  <a:srgbClr val="000000"/>
                </a:solidFill>
              </a:rPr>
              <a:t> </a:t>
            </a:r>
            <a:r>
              <a:rPr lang="en-GB" sz="1800" dirty="0" err="1">
                <a:solidFill>
                  <a:srgbClr val="000000"/>
                </a:solidFill>
              </a:rPr>
              <a:t>por</a:t>
            </a:r>
            <a:r>
              <a:rPr lang="en-GB" sz="1800" dirty="0">
                <a:solidFill>
                  <a:srgbClr val="000000"/>
                </a:solidFill>
              </a:rPr>
              <a:t> el GNUD</a:t>
            </a:r>
          </a:p>
        </p:txBody>
      </p:sp>
    </p:spTree>
    <p:extLst>
      <p:ext uri="{BB962C8B-B14F-4D97-AF65-F5344CB8AC3E}">
        <p14:creationId xmlns:p14="http://schemas.microsoft.com/office/powerpoint/2010/main" val="844629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611560" y="1484784"/>
            <a:ext cx="8137153" cy="5039841"/>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buSzPct val="100000"/>
              <a:buFontTx/>
              <a:buNone/>
            </a:pPr>
            <a:r>
              <a:rPr lang="es-ES" sz="1800" smtClean="0">
                <a:solidFill>
                  <a:srgbClr val="000000"/>
                </a:solidFill>
              </a:rPr>
              <a:t>1. En 2011, medios de subsistencia de las poblaciones pobres, vulnerables y la inseguridad alimentaria se han mejorado a través del desarrollo sostenible</a:t>
            </a:r>
          </a:p>
          <a:p>
            <a:pPr>
              <a:spcBef>
                <a:spcPct val="0"/>
              </a:spcBef>
              <a:spcAft>
                <a:spcPts val="600"/>
              </a:spcAft>
              <a:buSzPct val="100000"/>
              <a:buFontTx/>
              <a:buNone/>
            </a:pPr>
            <a:r>
              <a:rPr lang="es-ES" sz="1800" b="1" smtClean="0">
                <a:solidFill>
                  <a:srgbClr val="000000"/>
                </a:solidFill>
              </a:rPr>
              <a:t>1.1 Acceso mejorado y equitativo a la tierra (entre hombres y mujeres) mercados y servicios sociales y económicos, utilización ecológicamente sostenible de los recursos naturales, con un crecimiento equilibrado de la población</a:t>
            </a:r>
          </a:p>
          <a:p>
            <a:pPr>
              <a:spcBef>
                <a:spcPct val="0"/>
              </a:spcBef>
              <a:spcAft>
                <a:spcPts val="600"/>
              </a:spcAft>
              <a:buSzPct val="100000"/>
              <a:buFontTx/>
              <a:buNone/>
            </a:pPr>
            <a:r>
              <a:rPr lang="es-ES" sz="1800" b="1" i="1" smtClean="0">
                <a:solidFill>
                  <a:srgbClr val="3333CC"/>
                </a:solidFill>
              </a:rPr>
              <a:t>¿Pueden el UNCT y las contrapartes realmente hacer esto? </a:t>
            </a:r>
          </a:p>
          <a:p>
            <a:pPr>
              <a:spcBef>
                <a:spcPct val="0"/>
              </a:spcBef>
              <a:spcAft>
                <a:spcPts val="600"/>
              </a:spcAft>
              <a:buSzPct val="100000"/>
              <a:buFontTx/>
              <a:buNone/>
            </a:pPr>
            <a:r>
              <a:rPr lang="es-ES" sz="1800" b="1" i="1" smtClean="0">
                <a:solidFill>
                  <a:srgbClr val="3333CC"/>
                </a:solidFill>
              </a:rPr>
              <a:t>¿Cuáles son los temas clave de rendimiento o brechas de capacidad subyacentes a la situación?</a:t>
            </a:r>
          </a:p>
          <a:p>
            <a:pPr>
              <a:spcBef>
                <a:spcPct val="0"/>
              </a:spcBef>
              <a:spcAft>
                <a:spcPts val="600"/>
              </a:spcAft>
              <a:buSzPct val="100000"/>
              <a:buFontTx/>
              <a:buNone/>
            </a:pPr>
            <a:r>
              <a:rPr lang="es-ES" sz="1800" smtClean="0">
                <a:solidFill>
                  <a:srgbClr val="000000"/>
                </a:solidFill>
              </a:rPr>
              <a:t>1.2 Producción agrícola mayor y más diversificada, y utilización sostenible de productos forestales no madereros</a:t>
            </a:r>
          </a:p>
          <a:p>
            <a:pPr>
              <a:spcBef>
                <a:spcPct val="0"/>
              </a:spcBef>
              <a:spcAft>
                <a:spcPts val="600"/>
              </a:spcAft>
              <a:buSzPct val="100000"/>
              <a:buFontTx/>
              <a:buNone/>
            </a:pPr>
            <a:r>
              <a:rPr lang="es-ES" sz="1800" smtClean="0">
                <a:solidFill>
                  <a:srgbClr val="000000"/>
                </a:solidFill>
              </a:rPr>
              <a:t>1.3 Mejora de la seguridad alimentaria del hogar</a:t>
            </a:r>
          </a:p>
          <a:p>
            <a:pPr>
              <a:spcBef>
                <a:spcPct val="0"/>
              </a:spcBef>
              <a:spcAft>
                <a:spcPts val="600"/>
              </a:spcAft>
              <a:buSzPct val="100000"/>
              <a:buFontTx/>
              <a:buNone/>
            </a:pPr>
            <a:r>
              <a:rPr lang="es-ES" sz="1800" smtClean="0">
                <a:solidFill>
                  <a:srgbClr val="000000"/>
                </a:solidFill>
              </a:rPr>
              <a:t>1.4 Mayor apropiación y capacidad para la planificación y ejecución en favor de los pobres, coordinación de la ayuda armonizada, y gestión de desastres</a:t>
            </a:r>
          </a:p>
          <a:p>
            <a:pPr>
              <a:spcBef>
                <a:spcPct val="0"/>
              </a:spcBef>
              <a:spcAft>
                <a:spcPts val="600"/>
              </a:spcAft>
              <a:buSzPct val="100000"/>
              <a:buFontTx/>
              <a:buNone/>
            </a:pPr>
            <a:r>
              <a:rPr lang="es-ES" sz="1800" b="1" smtClean="0">
                <a:solidFill>
                  <a:srgbClr val="000000"/>
                </a:solidFill>
              </a:rPr>
              <a:t>1.5 ambiente habilitado para el crecimiento con equidad.</a:t>
            </a:r>
          </a:p>
          <a:p>
            <a:pPr>
              <a:spcBef>
                <a:spcPct val="0"/>
              </a:spcBef>
              <a:spcAft>
                <a:spcPts val="600"/>
              </a:spcAft>
              <a:buSzPct val="100000"/>
              <a:buFontTx/>
              <a:buNone/>
            </a:pPr>
            <a:r>
              <a:rPr lang="es-ES" sz="1800" b="1" i="1" smtClean="0">
                <a:solidFill>
                  <a:srgbClr val="3333CC"/>
                </a:solidFill>
              </a:rPr>
              <a:t>Para esta cadena, 43 indicadores - ninguno a nivel de efectos directos</a:t>
            </a:r>
            <a:endParaRPr lang="es-ES" sz="1800" b="1" i="1" dirty="0" smtClean="0">
              <a:solidFill>
                <a:srgbClr val="3333CC"/>
              </a:solidFill>
            </a:endParaRPr>
          </a:p>
        </p:txBody>
      </p:sp>
    </p:spTree>
    <p:extLst>
      <p:ext uri="{BB962C8B-B14F-4D97-AF65-F5344CB8AC3E}">
        <p14:creationId xmlns:p14="http://schemas.microsoft.com/office/powerpoint/2010/main" val="3513475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539552" y="1484784"/>
            <a:ext cx="7918648" cy="5184576"/>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SzPct val="100000"/>
              <a:buFontTx/>
              <a:buNone/>
            </a:pPr>
            <a:r>
              <a:rPr lang="es-ES" sz="2000" dirty="0" smtClean="0">
                <a:solidFill>
                  <a:srgbClr val="000000"/>
                </a:solidFill>
              </a:rPr>
              <a:t>2. En 2011, acceso mayor y más equitativo y utilización de servicios sociales de calidad y priorizados</a:t>
            </a:r>
          </a:p>
          <a:p>
            <a:pPr>
              <a:lnSpc>
                <a:spcPct val="80000"/>
              </a:lnSpc>
              <a:buSzPct val="100000"/>
              <a:buFontTx/>
              <a:buNone/>
            </a:pPr>
            <a:endParaRPr lang="es-ES" sz="2000" dirty="0" smtClean="0">
              <a:solidFill>
                <a:srgbClr val="000000"/>
              </a:solidFill>
            </a:endParaRPr>
          </a:p>
          <a:p>
            <a:pPr>
              <a:lnSpc>
                <a:spcPct val="80000"/>
              </a:lnSpc>
              <a:buSzPct val="100000"/>
              <a:buFontTx/>
              <a:buNone/>
            </a:pPr>
            <a:r>
              <a:rPr lang="es-ES" sz="2000" dirty="0" smtClean="0">
                <a:solidFill>
                  <a:srgbClr val="000000"/>
                </a:solidFill>
              </a:rPr>
              <a:t>2.1 Acceso mayor y equitativo a la educación básica de calidad;</a:t>
            </a:r>
          </a:p>
          <a:p>
            <a:pPr>
              <a:lnSpc>
                <a:spcPct val="80000"/>
              </a:lnSpc>
              <a:buSzPct val="100000"/>
              <a:buFontTx/>
              <a:buNone/>
            </a:pPr>
            <a:endParaRPr lang="es-ES" sz="2000" dirty="0" smtClean="0">
              <a:solidFill>
                <a:srgbClr val="000000"/>
              </a:solidFill>
            </a:endParaRPr>
          </a:p>
          <a:p>
            <a:pPr>
              <a:lnSpc>
                <a:spcPct val="80000"/>
              </a:lnSpc>
              <a:buSzPct val="100000"/>
              <a:buFontTx/>
              <a:buNone/>
            </a:pPr>
            <a:r>
              <a:rPr lang="es-ES" sz="2000" dirty="0" smtClean="0">
                <a:solidFill>
                  <a:srgbClr val="000000"/>
                </a:solidFill>
              </a:rPr>
              <a:t>2.2 Mejora </a:t>
            </a:r>
            <a:r>
              <a:rPr lang="es-ES" sz="2000" dirty="0" smtClean="0"/>
              <a:t>de la equidad, eficiencia y calidad de los servicios de salud con el aumento de cobertura de los servicios de salud con énfasis en salud materna e infantil, planificación familiar, nutrición, control de enfermedades transmisibles, agua y saneamiento</a:t>
            </a:r>
          </a:p>
          <a:p>
            <a:pPr>
              <a:lnSpc>
                <a:spcPct val="80000"/>
              </a:lnSpc>
              <a:buSzPct val="100000"/>
              <a:buFontTx/>
              <a:buNone/>
            </a:pPr>
            <a:r>
              <a:rPr lang="es-ES" sz="2000" i="1" dirty="0" smtClean="0"/>
              <a:t>Los indicadores no tienen en cuenta las 3 dimensiones </a:t>
            </a:r>
          </a:p>
          <a:p>
            <a:pPr>
              <a:lnSpc>
                <a:spcPct val="80000"/>
              </a:lnSpc>
              <a:buSzPct val="100000"/>
              <a:buFontTx/>
              <a:buNone/>
            </a:pPr>
            <a:endParaRPr lang="es-ES" sz="2000" i="1" dirty="0" smtClean="0"/>
          </a:p>
          <a:p>
            <a:pPr>
              <a:lnSpc>
                <a:spcPct val="80000"/>
              </a:lnSpc>
              <a:buSzPct val="100000"/>
              <a:buFontTx/>
              <a:buNone/>
            </a:pPr>
            <a:r>
              <a:rPr lang="es-ES" sz="2000" dirty="0" smtClean="0"/>
              <a:t>2.3 Aumento de la cobertura de calidad y prevención del VIH SIDA, tratamiento, atención y apoyo, centrándose en los grupos más vulnerables (niños incluidos) como se define en la estrategia nacional sobre el VIH y el SIDA, infecciones de transmisión sexual.</a:t>
            </a:r>
          </a:p>
          <a:p>
            <a:pPr>
              <a:lnSpc>
                <a:spcPct val="80000"/>
              </a:lnSpc>
              <a:buSzPct val="100000"/>
              <a:buFontTx/>
              <a:buNone/>
            </a:pPr>
            <a:endParaRPr lang="es-ES" sz="2000" dirty="0" smtClean="0"/>
          </a:p>
          <a:p>
            <a:pPr>
              <a:lnSpc>
                <a:spcPct val="80000"/>
              </a:lnSpc>
              <a:buSzPct val="100000"/>
              <a:buFontTx/>
              <a:buNone/>
            </a:pPr>
            <a:r>
              <a:rPr lang="es-ES" sz="2000" i="1" dirty="0" smtClean="0"/>
              <a:t>Esta cadena es UNA GRAN tautología </a:t>
            </a:r>
          </a:p>
          <a:p>
            <a:pPr>
              <a:lnSpc>
                <a:spcPct val="80000"/>
              </a:lnSpc>
              <a:buSzPct val="100000"/>
              <a:buFontTx/>
              <a:buNone/>
            </a:pPr>
            <a:r>
              <a:rPr lang="es-ES" sz="2000" i="1" dirty="0" smtClean="0"/>
              <a:t>Algunos de estos suenan como las prioridades nacionales</a:t>
            </a:r>
          </a:p>
        </p:txBody>
      </p:sp>
    </p:spTree>
    <p:extLst>
      <p:ext uri="{BB962C8B-B14F-4D97-AF65-F5344CB8AC3E}">
        <p14:creationId xmlns:p14="http://schemas.microsoft.com/office/powerpoint/2010/main" val="28984029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467544" y="1412776"/>
            <a:ext cx="7989069" cy="540077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SzPct val="100000"/>
              <a:buFontTx/>
              <a:buNone/>
            </a:pPr>
            <a:r>
              <a:rPr lang="es-ES" sz="2000" dirty="0" smtClean="0">
                <a:solidFill>
                  <a:srgbClr val="000000"/>
                </a:solidFill>
              </a:rPr>
              <a:t>3. En 2011, fortalecimiento de las capacidades de las instituciones públicas y privadas para cumplir con sus obligaciones y una mayor participación de la gente en el gobierno y en la defensa de la promoción de los derechos humanos de conformidad con la Declaración del Milenio.</a:t>
            </a:r>
          </a:p>
          <a:p>
            <a:pPr>
              <a:lnSpc>
                <a:spcPct val="80000"/>
              </a:lnSpc>
              <a:buSzPct val="100000"/>
              <a:buFontTx/>
              <a:buNone/>
            </a:pPr>
            <a:endParaRPr lang="es-ES" sz="2000" dirty="0" smtClean="0">
              <a:solidFill>
                <a:srgbClr val="000000"/>
              </a:solidFill>
            </a:endParaRPr>
          </a:p>
          <a:p>
            <a:pPr>
              <a:lnSpc>
                <a:spcPct val="80000"/>
              </a:lnSpc>
              <a:buSzPct val="100000"/>
              <a:buFontTx/>
              <a:buNone/>
            </a:pPr>
            <a:r>
              <a:rPr lang="es-ES" sz="2000" i="1" dirty="0" smtClean="0">
                <a:solidFill>
                  <a:srgbClr val="FF0000"/>
                </a:solidFill>
              </a:rPr>
              <a:t>¿Lógica si...entonces ...?</a:t>
            </a:r>
          </a:p>
          <a:p>
            <a:pPr>
              <a:lnSpc>
                <a:spcPct val="80000"/>
              </a:lnSpc>
              <a:buSzPct val="100000"/>
              <a:buFontTx/>
              <a:buNone/>
            </a:pPr>
            <a:endParaRPr lang="es-ES" sz="2000" i="1" dirty="0" smtClean="0">
              <a:solidFill>
                <a:srgbClr val="FF0000"/>
              </a:solidFill>
            </a:endParaRPr>
          </a:p>
          <a:p>
            <a:pPr>
              <a:lnSpc>
                <a:spcPct val="80000"/>
              </a:lnSpc>
              <a:buSzPct val="100000"/>
              <a:buFontTx/>
              <a:buNone/>
            </a:pPr>
            <a:r>
              <a:rPr lang="es-ES" sz="2000" dirty="0" smtClean="0">
                <a:solidFill>
                  <a:srgbClr val="000000"/>
                </a:solidFill>
              </a:rPr>
              <a:t>3.2 Acceso mejorado y más equitativo a la </a:t>
            </a:r>
            <a:r>
              <a:rPr lang="es-ES" sz="2000" dirty="0" smtClean="0"/>
              <a:t>justicia y al estado de derecho mejorado</a:t>
            </a:r>
          </a:p>
          <a:p>
            <a:pPr>
              <a:lnSpc>
                <a:spcPct val="80000"/>
              </a:lnSpc>
              <a:buSzPct val="100000"/>
              <a:buFontTx/>
              <a:buNone/>
            </a:pPr>
            <a:endParaRPr lang="es-ES" sz="2000" dirty="0" smtClean="0">
              <a:solidFill>
                <a:srgbClr val="000000"/>
              </a:solidFill>
            </a:endParaRPr>
          </a:p>
          <a:p>
            <a:pPr>
              <a:lnSpc>
                <a:spcPct val="80000"/>
              </a:lnSpc>
              <a:buSzPct val="100000"/>
              <a:buFontTx/>
              <a:buNone/>
            </a:pPr>
            <a:r>
              <a:rPr lang="es-ES" sz="2000" i="1" dirty="0" smtClean="0">
                <a:solidFill>
                  <a:srgbClr val="FF0000"/>
                </a:solidFill>
              </a:rPr>
              <a:t>¿Estamos llegando </a:t>
            </a:r>
            <a:r>
              <a:rPr lang="es-ES" sz="2000" i="1" dirty="0" smtClean="0">
                <a:solidFill>
                  <a:srgbClr val="C00000"/>
                </a:solidFill>
              </a:rPr>
              <a:t>un</a:t>
            </a:r>
            <a:r>
              <a:rPr lang="es-ES" sz="2000" i="1" dirty="0" smtClean="0">
                <a:solidFill>
                  <a:srgbClr val="FF0000"/>
                </a:solidFill>
              </a:rPr>
              <a:t> poco</a:t>
            </a:r>
            <a:r>
              <a:rPr lang="es-ES" sz="2000" i="1" dirty="0" smtClean="0">
                <a:solidFill>
                  <a:srgbClr val="C00000"/>
                </a:solidFill>
              </a:rPr>
              <a:t> mas </a:t>
            </a:r>
            <a:r>
              <a:rPr lang="es-ES" sz="2000" i="1" dirty="0" smtClean="0">
                <a:solidFill>
                  <a:srgbClr val="FF0000"/>
                </a:solidFill>
              </a:rPr>
              <a:t>lejos?</a:t>
            </a:r>
          </a:p>
          <a:p>
            <a:pPr>
              <a:lnSpc>
                <a:spcPct val="80000"/>
              </a:lnSpc>
              <a:buSzPct val="100000"/>
              <a:buFontTx/>
              <a:buNone/>
            </a:pPr>
            <a:endParaRPr lang="es-ES" sz="2000" i="1" dirty="0" smtClean="0">
              <a:solidFill>
                <a:srgbClr val="FF0000"/>
              </a:solidFill>
            </a:endParaRPr>
          </a:p>
          <a:p>
            <a:pPr>
              <a:lnSpc>
                <a:spcPct val="80000"/>
              </a:lnSpc>
              <a:buSzPct val="100000"/>
              <a:buFontTx/>
              <a:buNone/>
            </a:pPr>
            <a:r>
              <a:rPr lang="es-ES" sz="2000" dirty="0" smtClean="0">
                <a:solidFill>
                  <a:srgbClr val="000000"/>
                </a:solidFill>
              </a:rPr>
              <a:t>3.4 La realización progresiva de las obligaciones convencionales internacionales, incluida la protección de los derechos humanos, de conformidad con la Constitución de Laos y la Declaración del Milenio</a:t>
            </a:r>
          </a:p>
          <a:p>
            <a:pPr>
              <a:lnSpc>
                <a:spcPct val="80000"/>
              </a:lnSpc>
              <a:buSzPct val="100000"/>
              <a:buFontTx/>
              <a:buNone/>
            </a:pPr>
            <a:endParaRPr lang="es-ES" sz="2000" dirty="0" smtClean="0">
              <a:solidFill>
                <a:srgbClr val="000000"/>
              </a:solidFill>
            </a:endParaRPr>
          </a:p>
          <a:p>
            <a:pPr>
              <a:lnSpc>
                <a:spcPct val="80000"/>
              </a:lnSpc>
              <a:buSzPct val="100000"/>
              <a:buFontTx/>
              <a:buNone/>
            </a:pPr>
            <a:r>
              <a:rPr lang="es-ES" sz="2000" i="1" dirty="0" smtClean="0">
                <a:solidFill>
                  <a:srgbClr val="FF0000"/>
                </a:solidFill>
              </a:rPr>
              <a:t>Estos suenan más a prioridades nacionales</a:t>
            </a:r>
          </a:p>
        </p:txBody>
      </p:sp>
    </p:spTree>
    <p:extLst>
      <p:ext uri="{BB962C8B-B14F-4D97-AF65-F5344CB8AC3E}">
        <p14:creationId xmlns:p14="http://schemas.microsoft.com/office/powerpoint/2010/main" val="2789463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395536" y="1412775"/>
            <a:ext cx="8350002" cy="5111849"/>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SzPct val="100000"/>
              <a:buFontTx/>
              <a:buNone/>
            </a:pPr>
            <a:r>
              <a:rPr lang="es-ES" sz="2400" b="1" dirty="0" smtClean="0">
                <a:solidFill>
                  <a:srgbClr val="3333CC"/>
                </a:solidFill>
              </a:rPr>
              <a:t>	</a:t>
            </a:r>
            <a:r>
              <a:rPr lang="es-ES" sz="1900" b="1" dirty="0" smtClean="0">
                <a:solidFill>
                  <a:srgbClr val="000000"/>
                </a:solidFill>
              </a:rPr>
              <a:t>En 2013, las mujeres en edad reproductiva en la provincia de </a:t>
            </a:r>
            <a:r>
              <a:rPr lang="es-ES" sz="1900" b="1" dirty="0" err="1" smtClean="0">
                <a:solidFill>
                  <a:srgbClr val="000000"/>
                </a:solidFill>
              </a:rPr>
              <a:t>Benguela</a:t>
            </a:r>
            <a:r>
              <a:rPr lang="es-ES" sz="1900" b="1" dirty="0" smtClean="0">
                <a:solidFill>
                  <a:srgbClr val="000000"/>
                </a:solidFill>
              </a:rPr>
              <a:t> disfrutan de un mayor acceso a la </a:t>
            </a:r>
            <a:r>
              <a:rPr lang="es-ES" sz="1900" b="1" dirty="0" smtClean="0"/>
              <a:t>atención en salud materna </a:t>
            </a:r>
            <a:r>
              <a:rPr lang="es-ES" sz="1900" b="1" dirty="0" smtClean="0">
                <a:solidFill>
                  <a:srgbClr val="000000"/>
                </a:solidFill>
              </a:rPr>
              <a:t>de alta calidad</a:t>
            </a:r>
          </a:p>
          <a:p>
            <a:pPr>
              <a:lnSpc>
                <a:spcPct val="80000"/>
              </a:lnSpc>
              <a:buSzPct val="100000"/>
              <a:buFontTx/>
              <a:buNone/>
            </a:pPr>
            <a:endParaRPr lang="es-ES" sz="1900" b="1" dirty="0" smtClean="0">
              <a:solidFill>
                <a:srgbClr val="000000"/>
              </a:solidFill>
            </a:endParaRPr>
          </a:p>
          <a:p>
            <a:pPr>
              <a:lnSpc>
                <a:spcPct val="80000"/>
              </a:lnSpc>
              <a:buClr>
                <a:srgbClr val="000000"/>
              </a:buClr>
              <a:buFont typeface="Wingdings" pitchFamily="2" charset="2"/>
              <a:buChar char="ü"/>
            </a:pPr>
            <a:r>
              <a:rPr lang="es-ES" sz="1900" dirty="0" smtClean="0">
                <a:solidFill>
                  <a:srgbClr val="000000"/>
                </a:solidFill>
              </a:rPr>
              <a:t>Responde a una norma relacionada con el derecho a la salud</a:t>
            </a:r>
          </a:p>
          <a:p>
            <a:pPr>
              <a:lnSpc>
                <a:spcPct val="80000"/>
              </a:lnSpc>
              <a:buClr>
                <a:srgbClr val="000000"/>
              </a:buClr>
              <a:buFont typeface="Wingdings" pitchFamily="2" charset="2"/>
              <a:buChar char="ü"/>
            </a:pPr>
            <a:r>
              <a:rPr lang="es-ES" sz="1900" dirty="0" smtClean="0">
                <a:solidFill>
                  <a:srgbClr val="000000"/>
                </a:solidFill>
              </a:rPr>
              <a:t>Refleja las recomendaciones de la CEDAW, el CRC y el CESCR</a:t>
            </a:r>
          </a:p>
          <a:p>
            <a:pPr>
              <a:lnSpc>
                <a:spcPct val="80000"/>
              </a:lnSpc>
              <a:buClr>
                <a:srgbClr val="000000"/>
              </a:buClr>
              <a:buFont typeface="Wingdings" pitchFamily="2" charset="2"/>
              <a:buChar char="ü"/>
            </a:pPr>
            <a:r>
              <a:rPr lang="es-ES" sz="1900" dirty="0" smtClean="0">
                <a:solidFill>
                  <a:srgbClr val="000000"/>
                </a:solidFill>
              </a:rPr>
              <a:t>Se consagra el principio de igualdad y no discriminación</a:t>
            </a:r>
          </a:p>
          <a:p>
            <a:pPr>
              <a:lnSpc>
                <a:spcPct val="80000"/>
              </a:lnSpc>
              <a:buClr>
                <a:srgbClr val="000000"/>
              </a:buClr>
              <a:buFont typeface="Wingdings" pitchFamily="2" charset="2"/>
              <a:buChar char="ü"/>
            </a:pPr>
            <a:r>
              <a:rPr lang="es-ES" sz="1900" dirty="0" smtClean="0">
                <a:solidFill>
                  <a:srgbClr val="000000"/>
                </a:solidFill>
              </a:rPr>
              <a:t>Contiene un tema y una descripción clara del cambio</a:t>
            </a:r>
          </a:p>
          <a:p>
            <a:pPr lvl="1">
              <a:lnSpc>
                <a:spcPct val="80000"/>
              </a:lnSpc>
              <a:buSzPct val="100000"/>
              <a:buFontTx/>
              <a:buNone/>
            </a:pPr>
            <a:r>
              <a:rPr lang="es-ES" sz="1900" dirty="0" smtClean="0">
                <a:solidFill>
                  <a:srgbClr val="000000"/>
                </a:solidFill>
              </a:rPr>
              <a:t>(Un </a:t>
            </a:r>
            <a:r>
              <a:rPr lang="es-ES" sz="1900" i="1" dirty="0" smtClean="0">
                <a:solidFill>
                  <a:srgbClr val="000000"/>
                </a:solidFill>
              </a:rPr>
              <a:t>"quién"</a:t>
            </a:r>
            <a:r>
              <a:rPr lang="es-ES" sz="1900" dirty="0" smtClean="0">
                <a:solidFill>
                  <a:srgbClr val="000000"/>
                </a:solidFill>
              </a:rPr>
              <a:t> y un </a:t>
            </a:r>
            <a:r>
              <a:rPr lang="es-ES" sz="1900" i="1" dirty="0" smtClean="0">
                <a:solidFill>
                  <a:srgbClr val="000000"/>
                </a:solidFill>
              </a:rPr>
              <a:t>"qué")</a:t>
            </a:r>
            <a:r>
              <a:rPr lang="es-ES" sz="1900" dirty="0" smtClean="0">
                <a:solidFill>
                  <a:srgbClr val="000000"/>
                </a:solidFill>
              </a:rPr>
              <a:t> </a:t>
            </a:r>
          </a:p>
          <a:p>
            <a:pPr>
              <a:lnSpc>
                <a:spcPct val="80000"/>
              </a:lnSpc>
              <a:buClr>
                <a:srgbClr val="000000"/>
              </a:buClr>
              <a:buFont typeface="Wingdings" pitchFamily="2" charset="2"/>
              <a:buChar char="ü"/>
            </a:pPr>
            <a:r>
              <a:rPr lang="es-ES" sz="1900" dirty="0" smtClean="0">
                <a:solidFill>
                  <a:srgbClr val="000000"/>
                </a:solidFill>
              </a:rPr>
              <a:t>Es comprensible por la mayoría de los lectores</a:t>
            </a:r>
          </a:p>
          <a:p>
            <a:pPr>
              <a:lnSpc>
                <a:spcPct val="80000"/>
              </a:lnSpc>
              <a:buClr>
                <a:srgbClr val="000000"/>
              </a:buClr>
              <a:buFont typeface="Wingdings" pitchFamily="2" charset="2"/>
              <a:buChar char="ü"/>
            </a:pPr>
            <a:r>
              <a:rPr lang="es-ES" sz="1900" dirty="0" smtClean="0">
                <a:solidFill>
                  <a:srgbClr val="000000"/>
                </a:solidFill>
              </a:rPr>
              <a:t>Esto refleja una clara opción de política o estrategia </a:t>
            </a:r>
          </a:p>
          <a:p>
            <a:pPr>
              <a:lnSpc>
                <a:spcPct val="80000"/>
              </a:lnSpc>
              <a:buClr>
                <a:srgbClr val="000000"/>
              </a:buClr>
              <a:buFont typeface="Wingdings" pitchFamily="2" charset="2"/>
              <a:buChar char="ü"/>
            </a:pPr>
            <a:r>
              <a:rPr lang="es-ES" sz="1900" dirty="0" smtClean="0">
                <a:solidFill>
                  <a:srgbClr val="000000"/>
                </a:solidFill>
              </a:rPr>
              <a:t>Es específico, mensurable, y con plazos</a:t>
            </a:r>
          </a:p>
          <a:p>
            <a:pPr>
              <a:lnSpc>
                <a:spcPct val="80000"/>
              </a:lnSpc>
              <a:buSzPct val="100000"/>
              <a:buFontTx/>
              <a:buNone/>
            </a:pPr>
            <a:endParaRPr lang="es-ES" sz="1900" dirty="0" smtClean="0">
              <a:solidFill>
                <a:srgbClr val="000000"/>
              </a:solidFill>
            </a:endParaRPr>
          </a:p>
          <a:p>
            <a:pPr>
              <a:lnSpc>
                <a:spcPct val="80000"/>
              </a:lnSpc>
              <a:buSzPct val="100000"/>
              <a:buFontTx/>
              <a:buNone/>
            </a:pPr>
            <a:r>
              <a:rPr lang="es-ES" sz="1900" dirty="0" smtClean="0">
                <a:solidFill>
                  <a:srgbClr val="000000"/>
                </a:solidFill>
              </a:rPr>
              <a:t>Pero ...</a:t>
            </a:r>
          </a:p>
          <a:p>
            <a:pPr>
              <a:lnSpc>
                <a:spcPct val="80000"/>
              </a:lnSpc>
            </a:pPr>
            <a:r>
              <a:rPr lang="es-ES" sz="1900" dirty="0" smtClean="0">
                <a:solidFill>
                  <a:srgbClr val="000000"/>
                </a:solidFill>
              </a:rPr>
              <a:t>¿Es alcanzable?</a:t>
            </a:r>
          </a:p>
          <a:p>
            <a:pPr>
              <a:lnSpc>
                <a:spcPct val="80000"/>
              </a:lnSpc>
            </a:pPr>
            <a:r>
              <a:rPr lang="es-ES" sz="1900" dirty="0" smtClean="0">
                <a:solidFill>
                  <a:srgbClr val="000000"/>
                </a:solidFill>
              </a:rPr>
              <a:t>¿Es relevante a las prioridades nacionales de desarrollo?</a:t>
            </a:r>
          </a:p>
          <a:p>
            <a:pPr>
              <a:lnSpc>
                <a:spcPct val="80000"/>
              </a:lnSpc>
            </a:pPr>
            <a:r>
              <a:rPr lang="es-ES" sz="1900" dirty="0" smtClean="0">
                <a:solidFill>
                  <a:srgbClr val="000000"/>
                </a:solidFill>
              </a:rPr>
              <a:t>¿Es una buena apuesta?</a:t>
            </a:r>
          </a:p>
          <a:p>
            <a:pPr>
              <a:lnSpc>
                <a:spcPct val="80000"/>
              </a:lnSpc>
              <a:buSzPct val="100000"/>
              <a:buFontTx/>
              <a:buNone/>
            </a:pPr>
            <a:r>
              <a:rPr lang="es-ES" sz="1900" i="1" dirty="0" smtClean="0">
                <a:solidFill>
                  <a:srgbClr val="000000"/>
                </a:solidFill>
              </a:rPr>
              <a:t>				Estos son factores contextuales</a:t>
            </a:r>
            <a:r>
              <a:rPr lang="es-ES" sz="2400" b="1" dirty="0" smtClean="0">
                <a:solidFill>
                  <a:srgbClr val="3333CC"/>
                </a:solidFill>
              </a:rPr>
              <a:t>	</a:t>
            </a:r>
          </a:p>
        </p:txBody>
      </p:sp>
      <p:sp>
        <p:nvSpPr>
          <p:cNvPr id="3" name="Rectangle 2"/>
          <p:cNvSpPr txBox="1">
            <a:spLocks noChangeArrowheads="1"/>
          </p:cNvSpPr>
          <p:nvPr/>
        </p:nvSpPr>
        <p:spPr>
          <a:xfrm>
            <a:off x="976313" y="373856"/>
            <a:ext cx="7772400" cy="658813"/>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Buen ejemplo</a:t>
            </a:r>
            <a:endParaRPr lang="es-ES" sz="4000" dirty="0" smtClean="0"/>
          </a:p>
        </p:txBody>
      </p:sp>
    </p:spTree>
    <p:extLst>
      <p:ext uri="{BB962C8B-B14F-4D97-AF65-F5344CB8AC3E}">
        <p14:creationId xmlns:p14="http://schemas.microsoft.com/office/powerpoint/2010/main" val="36553548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23850" y="1484784"/>
            <a:ext cx="8424863" cy="5373216"/>
          </a:xfrm>
          <a:prstGeom prst="rect">
            <a:avLst/>
          </a:prstGeom>
        </p:spPr>
        <p:txBody>
          <a:bodyPr>
            <a:normAutofit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FontTx/>
              <a:buNone/>
            </a:pPr>
            <a:r>
              <a:rPr lang="es-ES" sz="2500" b="1" smtClean="0">
                <a:solidFill>
                  <a:srgbClr val="000000"/>
                </a:solidFill>
              </a:rPr>
              <a:t>Papua Nueva Guinea (2008-2012)</a:t>
            </a:r>
          </a:p>
          <a:p>
            <a:pPr marL="0" indent="0">
              <a:lnSpc>
                <a:spcPct val="80000"/>
              </a:lnSpc>
              <a:buFontTx/>
              <a:buNone/>
            </a:pPr>
            <a:r>
              <a:rPr lang="es-ES" sz="2500" smtClean="0">
                <a:solidFill>
                  <a:srgbClr val="000000"/>
                </a:solidFill>
              </a:rPr>
              <a:t>Resultado 1.1 Parlamentos provinciales y nacionales</a:t>
            </a:r>
            <a:r>
              <a:rPr lang="es-ES" sz="2200" smtClean="0">
                <a:solidFill>
                  <a:srgbClr val="000000"/>
                </a:solidFill>
              </a:rPr>
              <a:t> </a:t>
            </a:r>
            <a:r>
              <a:rPr lang="es-ES" sz="2500" smtClean="0">
                <a:solidFill>
                  <a:srgbClr val="000000"/>
                </a:solidFill>
              </a:rPr>
              <a:t>seleccionados</a:t>
            </a:r>
            <a:r>
              <a:rPr lang="es-ES" sz="2200" smtClean="0">
                <a:solidFill>
                  <a:srgbClr val="000000"/>
                </a:solidFill>
              </a:rPr>
              <a:t> </a:t>
            </a:r>
            <a:r>
              <a:rPr lang="es-ES" sz="2500" smtClean="0">
                <a:solidFill>
                  <a:srgbClr val="000000"/>
                </a:solidFill>
              </a:rPr>
              <a:t>funcionan más</a:t>
            </a:r>
            <a:r>
              <a:rPr lang="es-ES" sz="2200" smtClean="0">
                <a:solidFill>
                  <a:srgbClr val="000000"/>
                </a:solidFill>
              </a:rPr>
              <a:t> </a:t>
            </a:r>
            <a:r>
              <a:rPr lang="es-ES" sz="2500" smtClean="0">
                <a:solidFill>
                  <a:srgbClr val="000000"/>
                </a:solidFill>
              </a:rPr>
              <a:t>eficazmente y</a:t>
            </a:r>
            <a:r>
              <a:rPr lang="es-ES" sz="2200" smtClean="0">
                <a:solidFill>
                  <a:srgbClr val="000000"/>
                </a:solidFill>
              </a:rPr>
              <a:t> </a:t>
            </a:r>
            <a:r>
              <a:rPr lang="es-ES" sz="2500" smtClean="0">
                <a:solidFill>
                  <a:srgbClr val="000000"/>
                </a:solidFill>
              </a:rPr>
              <a:t>llevan a cabo sus</a:t>
            </a:r>
            <a:r>
              <a:rPr lang="es-ES" sz="2200" smtClean="0">
                <a:solidFill>
                  <a:srgbClr val="000000"/>
                </a:solidFill>
              </a:rPr>
              <a:t> </a:t>
            </a:r>
            <a:r>
              <a:rPr lang="es-ES" sz="2500" smtClean="0">
                <a:solidFill>
                  <a:srgbClr val="000000"/>
                </a:solidFill>
              </a:rPr>
              <a:t>funciones</a:t>
            </a:r>
            <a:r>
              <a:rPr lang="es-ES" sz="2200" smtClean="0">
                <a:solidFill>
                  <a:srgbClr val="000000"/>
                </a:solidFill>
              </a:rPr>
              <a:t> </a:t>
            </a:r>
            <a:r>
              <a:rPr lang="es-ES" sz="2500" smtClean="0">
                <a:solidFill>
                  <a:srgbClr val="000000"/>
                </a:solidFill>
              </a:rPr>
              <a:t>legislativas</a:t>
            </a:r>
            <a:r>
              <a:rPr lang="es-ES" sz="2200" smtClean="0">
                <a:solidFill>
                  <a:srgbClr val="000000"/>
                </a:solidFill>
              </a:rPr>
              <a:t> </a:t>
            </a:r>
            <a:r>
              <a:rPr lang="es-ES" sz="2500" smtClean="0">
                <a:solidFill>
                  <a:srgbClr val="000000"/>
                </a:solidFill>
              </a:rPr>
              <a:t>y de supervisión</a:t>
            </a:r>
          </a:p>
          <a:p>
            <a:pPr marL="400050" lvl="1" indent="0">
              <a:lnSpc>
                <a:spcPct val="80000"/>
              </a:lnSpc>
              <a:buFontTx/>
              <a:buNone/>
            </a:pPr>
            <a:r>
              <a:rPr lang="es-ES" sz="2200" smtClean="0">
                <a:solidFill>
                  <a:srgbClr val="000000"/>
                </a:solidFill>
              </a:rPr>
              <a:t>- N</a:t>
            </a:r>
            <a:r>
              <a:rPr lang="es-ES" sz="2200" baseline="30000" smtClean="0">
                <a:solidFill>
                  <a:srgbClr val="000000"/>
                </a:solidFill>
              </a:rPr>
              <a:t>O</a:t>
            </a:r>
            <a:r>
              <a:rPr lang="es-ES" sz="2200" smtClean="0">
                <a:solidFill>
                  <a:srgbClr val="000000"/>
                </a:solidFill>
              </a:rPr>
              <a:t>. Usuarios (diputados, comisiones, investigadores) de los servicios prestados por los Servicios jurídicos del Parlamento, (investigación de la biblioteca, etc;</a:t>
            </a:r>
          </a:p>
          <a:p>
            <a:pPr marL="400050" lvl="1" indent="0">
              <a:lnSpc>
                <a:spcPct val="80000"/>
              </a:lnSpc>
              <a:buFontTx/>
              <a:buNone/>
            </a:pPr>
            <a:r>
              <a:rPr lang="es-ES" sz="2200" smtClean="0">
                <a:solidFill>
                  <a:srgbClr val="000000"/>
                </a:solidFill>
              </a:rPr>
              <a:t>- Cantidad y calidad de la legislación elaborada y aprobada.</a:t>
            </a:r>
          </a:p>
          <a:p>
            <a:pPr marL="400050" lvl="1" indent="0">
              <a:lnSpc>
                <a:spcPct val="80000"/>
              </a:lnSpc>
              <a:buFontTx/>
              <a:buNone/>
            </a:pPr>
            <a:endParaRPr lang="es-ES" sz="2200" smtClean="0">
              <a:solidFill>
                <a:srgbClr val="000000"/>
              </a:solidFill>
            </a:endParaRPr>
          </a:p>
          <a:p>
            <a:pPr marL="0" indent="0">
              <a:lnSpc>
                <a:spcPct val="80000"/>
              </a:lnSpc>
              <a:buFontTx/>
              <a:buNone/>
            </a:pPr>
            <a:r>
              <a:rPr lang="es-ES" sz="2500" smtClean="0">
                <a:solidFill>
                  <a:srgbClr val="000000"/>
                </a:solidFill>
              </a:rPr>
              <a:t>Resultado 4.3</a:t>
            </a:r>
            <a:r>
              <a:rPr lang="es-ES" sz="2200" smtClean="0">
                <a:solidFill>
                  <a:srgbClr val="000000"/>
                </a:solidFill>
              </a:rPr>
              <a:t> </a:t>
            </a:r>
            <a:r>
              <a:rPr lang="es-ES" sz="2500" smtClean="0">
                <a:solidFill>
                  <a:srgbClr val="000000"/>
                </a:solidFill>
              </a:rPr>
              <a:t>Para el año 2012, niñas experimentan</a:t>
            </a:r>
            <a:r>
              <a:rPr lang="es-ES" sz="2200" smtClean="0">
                <a:solidFill>
                  <a:srgbClr val="000000"/>
                </a:solidFill>
              </a:rPr>
              <a:t> </a:t>
            </a:r>
            <a:r>
              <a:rPr lang="es-ES" sz="2500" smtClean="0">
                <a:solidFill>
                  <a:srgbClr val="000000"/>
                </a:solidFill>
              </a:rPr>
              <a:t>menos desigualdades</a:t>
            </a:r>
            <a:r>
              <a:rPr lang="es-ES" sz="2200" smtClean="0">
                <a:solidFill>
                  <a:srgbClr val="000000"/>
                </a:solidFill>
              </a:rPr>
              <a:t> </a:t>
            </a:r>
            <a:r>
              <a:rPr lang="es-ES" sz="2500" smtClean="0">
                <a:solidFill>
                  <a:srgbClr val="000000"/>
                </a:solidFill>
              </a:rPr>
              <a:t>en su asistencia a la</a:t>
            </a:r>
            <a:r>
              <a:rPr lang="es-ES" sz="2200" smtClean="0">
                <a:solidFill>
                  <a:srgbClr val="000000"/>
                </a:solidFill>
              </a:rPr>
              <a:t> </a:t>
            </a:r>
            <a:r>
              <a:rPr lang="es-ES" sz="2500" smtClean="0">
                <a:solidFill>
                  <a:srgbClr val="000000"/>
                </a:solidFill>
              </a:rPr>
              <a:t>escuela</a:t>
            </a:r>
          </a:p>
          <a:p>
            <a:pPr marL="400050" lvl="1" indent="0">
              <a:lnSpc>
                <a:spcPct val="80000"/>
              </a:lnSpc>
              <a:buFontTx/>
              <a:buNone/>
            </a:pPr>
            <a:r>
              <a:rPr lang="es-ES" sz="2200" smtClean="0">
                <a:solidFill>
                  <a:srgbClr val="000000"/>
                </a:solidFill>
              </a:rPr>
              <a:t>- Un plan nacional y presupuesto para poner en práctica la política de la educación de las niñas; </a:t>
            </a:r>
          </a:p>
          <a:p>
            <a:pPr marL="400050" lvl="1" indent="0">
              <a:lnSpc>
                <a:spcPct val="80000"/>
              </a:lnSpc>
              <a:buFontTx/>
              <a:buNone/>
            </a:pPr>
            <a:r>
              <a:rPr lang="es-ES" sz="2200" smtClean="0">
                <a:solidFill>
                  <a:srgbClr val="000000"/>
                </a:solidFill>
              </a:rPr>
              <a:t>- Número de Escuelas Amigas de las zonas de programa</a:t>
            </a:r>
          </a:p>
          <a:p>
            <a:pPr marL="400050" lvl="1" indent="0">
              <a:lnSpc>
                <a:spcPct val="80000"/>
              </a:lnSpc>
              <a:buFontTx/>
              <a:buNone/>
            </a:pPr>
            <a:r>
              <a:rPr lang="es-ES" sz="2200" smtClean="0">
                <a:solidFill>
                  <a:srgbClr val="000000"/>
                </a:solidFill>
              </a:rPr>
              <a:t>- Número de profesores capacitados para brindar asesoramiento; </a:t>
            </a:r>
          </a:p>
          <a:p>
            <a:pPr marL="400050" lvl="1" indent="0">
              <a:lnSpc>
                <a:spcPct val="80000"/>
              </a:lnSpc>
              <a:buFontTx/>
              <a:buNone/>
            </a:pPr>
            <a:r>
              <a:rPr lang="es-ES" sz="2200" smtClean="0">
                <a:solidFill>
                  <a:srgbClr val="000000"/>
                </a:solidFill>
              </a:rPr>
              <a:t>-% De incremento en la matrícula de las niñas y su permanencia en las áreas del programa</a:t>
            </a:r>
            <a:endParaRPr lang="es-ES" sz="2200" dirty="0" smtClean="0">
              <a:solidFill>
                <a:srgbClr val="000000"/>
              </a:solidFill>
            </a:endParaRPr>
          </a:p>
        </p:txBody>
      </p:sp>
      <p:sp>
        <p:nvSpPr>
          <p:cNvPr id="3" name="Title 1"/>
          <p:cNvSpPr txBox="1">
            <a:spLocks/>
          </p:cNvSpPr>
          <p:nvPr/>
        </p:nvSpPr>
        <p:spPr>
          <a:xfrm>
            <a:off x="976313" y="404664"/>
            <a:ext cx="7772400" cy="658813"/>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Ejemplos</a:t>
            </a:r>
            <a:endParaRPr lang="es-ES" dirty="0" smtClean="0"/>
          </a:p>
        </p:txBody>
      </p:sp>
    </p:spTree>
    <p:extLst>
      <p:ext uri="{BB962C8B-B14F-4D97-AF65-F5344CB8AC3E}">
        <p14:creationId xmlns:p14="http://schemas.microsoft.com/office/powerpoint/2010/main" val="11368372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txBox="1">
            <a:spLocks/>
          </p:cNvSpPr>
          <p:nvPr/>
        </p:nvSpPr>
        <p:spPr>
          <a:xfrm>
            <a:off x="685800" y="-26988"/>
            <a:ext cx="7772400" cy="874713"/>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Ejemplos</a:t>
            </a:r>
            <a:endParaRPr lang="es-ES" dirty="0" smtClean="0"/>
          </a:p>
        </p:txBody>
      </p:sp>
      <p:sp>
        <p:nvSpPr>
          <p:cNvPr id="3" name="Content Placeholder 2"/>
          <p:cNvSpPr txBox="1">
            <a:spLocks/>
          </p:cNvSpPr>
          <p:nvPr/>
        </p:nvSpPr>
        <p:spPr>
          <a:xfrm>
            <a:off x="467544" y="1484784"/>
            <a:ext cx="7990656" cy="5373216"/>
          </a:xfrm>
          <a:prstGeom prst="rect">
            <a:avLst/>
          </a:prstGeom>
        </p:spPr>
        <p:txBody>
          <a:bodyPr>
            <a:normAutofit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buFontTx/>
              <a:buNone/>
            </a:pPr>
            <a:r>
              <a:rPr lang="es-ES" sz="1900" b="1" dirty="0" smtClean="0">
                <a:solidFill>
                  <a:srgbClr val="000000"/>
                </a:solidFill>
              </a:rPr>
              <a:t>Uganda (2010-2014)</a:t>
            </a:r>
          </a:p>
          <a:p>
            <a:pPr marL="0" indent="0">
              <a:lnSpc>
                <a:spcPct val="90000"/>
              </a:lnSpc>
              <a:buFontTx/>
              <a:buNone/>
            </a:pPr>
            <a:r>
              <a:rPr lang="es-ES" sz="1900" dirty="0" smtClean="0">
                <a:solidFill>
                  <a:srgbClr val="000000"/>
                </a:solidFill>
              </a:rPr>
              <a:t>Políticas basadas en la evidencia, estrategias y planes, revisadas, desarrolladas y provistas de los recursos adecuados a través de enfoques participativos e inclusivos para aumentar el acceso a los servicios sociales de calidad. </a:t>
            </a:r>
          </a:p>
          <a:p>
            <a:pPr marL="0" indent="0">
              <a:lnSpc>
                <a:spcPct val="90000"/>
              </a:lnSpc>
              <a:buFontTx/>
              <a:buNone/>
            </a:pPr>
            <a:endParaRPr lang="es-ES" sz="1900" dirty="0" smtClean="0">
              <a:solidFill>
                <a:srgbClr val="000000"/>
              </a:solidFill>
            </a:endParaRPr>
          </a:p>
          <a:p>
            <a:pPr marL="0" indent="0">
              <a:lnSpc>
                <a:spcPct val="90000"/>
              </a:lnSpc>
              <a:buFontTx/>
              <a:buNone/>
            </a:pPr>
            <a:r>
              <a:rPr lang="es-ES" sz="1900" b="1" dirty="0" smtClean="0">
                <a:solidFill>
                  <a:srgbClr val="000000"/>
                </a:solidFill>
              </a:rPr>
              <a:t>Azerbaiyán (2011-2015)</a:t>
            </a:r>
          </a:p>
          <a:p>
            <a:pPr marL="0" indent="0">
              <a:lnSpc>
                <a:spcPct val="90000"/>
              </a:lnSpc>
              <a:buFontTx/>
              <a:buNone/>
            </a:pPr>
            <a:r>
              <a:rPr lang="es-ES" sz="1900" dirty="0" smtClean="0">
                <a:solidFill>
                  <a:srgbClr val="000000"/>
                </a:solidFill>
              </a:rPr>
              <a:t>Para el año 2015, la sociedad civil, medios de comunicación, y los grupos vulnerables gozan </a:t>
            </a:r>
            <a:r>
              <a:rPr lang="es-ES" sz="1900" dirty="0" smtClean="0"/>
              <a:t>de un mayor </a:t>
            </a:r>
            <a:r>
              <a:rPr lang="es-ES" sz="1900" dirty="0" smtClean="0">
                <a:solidFill>
                  <a:srgbClr val="000000"/>
                </a:solidFill>
              </a:rPr>
              <a:t>rol en la formulación de políticas y procesos de implementación.</a:t>
            </a:r>
          </a:p>
          <a:p>
            <a:pPr marL="0" indent="0">
              <a:lnSpc>
                <a:spcPct val="90000"/>
              </a:lnSpc>
              <a:buFontTx/>
              <a:buNone/>
            </a:pPr>
            <a:endParaRPr lang="es-ES" sz="1900" dirty="0" smtClean="0">
              <a:solidFill>
                <a:srgbClr val="000000"/>
              </a:solidFill>
            </a:endParaRPr>
          </a:p>
          <a:p>
            <a:pPr marL="0" indent="0">
              <a:lnSpc>
                <a:spcPct val="90000"/>
              </a:lnSpc>
              <a:buFontTx/>
              <a:buNone/>
            </a:pPr>
            <a:r>
              <a:rPr lang="es-ES" sz="1900" b="1" dirty="0" smtClean="0">
                <a:solidFill>
                  <a:srgbClr val="000000"/>
                </a:solidFill>
              </a:rPr>
              <a:t>Ruanda (2008-2012)</a:t>
            </a:r>
          </a:p>
          <a:p>
            <a:pPr marL="0" indent="0">
              <a:lnSpc>
                <a:spcPct val="90000"/>
              </a:lnSpc>
              <a:buFontTx/>
              <a:buNone/>
            </a:pPr>
            <a:r>
              <a:rPr lang="es-ES" sz="1900" dirty="0" smtClean="0">
                <a:solidFill>
                  <a:srgbClr val="000000"/>
                </a:solidFill>
              </a:rPr>
              <a:t>Capacidad fortalecida de las principales instituciones públicas y privadas para aplicar los principios y estándares de igualdad de género en el rendimiento, prácticas y comportamientos</a:t>
            </a:r>
          </a:p>
          <a:p>
            <a:pPr marL="0" indent="0">
              <a:lnSpc>
                <a:spcPct val="90000"/>
              </a:lnSpc>
              <a:buFontTx/>
              <a:buNone/>
            </a:pPr>
            <a:endParaRPr lang="es-ES" sz="1900" dirty="0" smtClean="0">
              <a:solidFill>
                <a:srgbClr val="000000"/>
              </a:solidFill>
            </a:endParaRPr>
          </a:p>
          <a:p>
            <a:pPr marL="0" indent="0">
              <a:lnSpc>
                <a:spcPct val="90000"/>
              </a:lnSpc>
              <a:buFontTx/>
              <a:buNone/>
            </a:pPr>
            <a:r>
              <a:rPr lang="es-ES" sz="1900" b="1" dirty="0" smtClean="0">
                <a:solidFill>
                  <a:srgbClr val="000000"/>
                </a:solidFill>
              </a:rPr>
              <a:t>Vietnam (2006-2010)</a:t>
            </a:r>
          </a:p>
          <a:p>
            <a:pPr marL="0" indent="0">
              <a:lnSpc>
                <a:spcPct val="90000"/>
              </a:lnSpc>
              <a:buFontTx/>
              <a:buNone/>
            </a:pPr>
            <a:r>
              <a:rPr lang="es-ES" sz="1900" dirty="0" smtClean="0">
                <a:solidFill>
                  <a:srgbClr val="000000"/>
                </a:solidFill>
              </a:rPr>
              <a:t>Fortalecimiento de proceso legislativo, garantías jurídicas y mecanismos de justicia para los grupos vulnerables, asegurando la coherencia entre el sistema jurídico y las normas constitucionales y tratados internacionales </a:t>
            </a:r>
          </a:p>
        </p:txBody>
      </p:sp>
    </p:spTree>
    <p:extLst>
      <p:ext uri="{BB962C8B-B14F-4D97-AF65-F5344CB8AC3E}">
        <p14:creationId xmlns:p14="http://schemas.microsoft.com/office/powerpoint/2010/main" val="3845096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47750" y="332656"/>
            <a:ext cx="7772400" cy="80327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Trabajo en Equipo </a:t>
            </a:r>
            <a:endParaRPr lang="es-ES" dirty="0" smtClean="0"/>
          </a:p>
        </p:txBody>
      </p:sp>
      <p:sp>
        <p:nvSpPr>
          <p:cNvPr id="3" name="Rectangle 3"/>
          <p:cNvSpPr txBox="1">
            <a:spLocks noChangeArrowheads="1"/>
          </p:cNvSpPr>
          <p:nvPr/>
        </p:nvSpPr>
        <p:spPr>
          <a:xfrm>
            <a:off x="323850" y="1412776"/>
            <a:ext cx="8674100" cy="5445224"/>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SzPct val="100000"/>
              <a:buFontTx/>
              <a:buNone/>
            </a:pPr>
            <a:r>
              <a:rPr lang="es-ES" sz="1600" dirty="0" smtClean="0">
                <a:solidFill>
                  <a:srgbClr val="000000"/>
                </a:solidFill>
              </a:rPr>
              <a:t>En grupos ... </a:t>
            </a:r>
          </a:p>
          <a:p>
            <a:pPr>
              <a:lnSpc>
                <a:spcPct val="90000"/>
              </a:lnSpc>
            </a:pPr>
            <a:r>
              <a:rPr lang="es-ES" sz="1600" dirty="0" smtClean="0">
                <a:solidFill>
                  <a:srgbClr val="000000"/>
                </a:solidFill>
              </a:rPr>
              <a:t>Reflexionar sobre el análisis de 3 pasos</a:t>
            </a:r>
          </a:p>
          <a:p>
            <a:pPr>
              <a:lnSpc>
                <a:spcPct val="90000"/>
              </a:lnSpc>
            </a:pPr>
            <a:r>
              <a:rPr lang="es-ES" sz="1600" dirty="0" smtClean="0">
                <a:solidFill>
                  <a:srgbClr val="000000"/>
                </a:solidFill>
              </a:rPr>
              <a:t>Desarrollar ...</a:t>
            </a:r>
          </a:p>
          <a:p>
            <a:pPr lvl="1">
              <a:lnSpc>
                <a:spcPct val="90000"/>
              </a:lnSpc>
            </a:pPr>
            <a:r>
              <a:rPr lang="es-ES" sz="1600" b="1" dirty="0" smtClean="0">
                <a:solidFill>
                  <a:srgbClr val="000000"/>
                </a:solidFill>
              </a:rPr>
              <a:t>1 Efecto Directo </a:t>
            </a:r>
          </a:p>
          <a:p>
            <a:pPr lvl="1">
              <a:lnSpc>
                <a:spcPct val="90000"/>
              </a:lnSpc>
              <a:buSzPct val="100000"/>
              <a:buFontTx/>
              <a:buNone/>
            </a:pPr>
            <a:r>
              <a:rPr lang="es-ES" sz="1600" i="1" dirty="0" smtClean="0">
                <a:solidFill>
                  <a:srgbClr val="000000"/>
                </a:solidFill>
              </a:rPr>
              <a:t>Un </a:t>
            </a:r>
            <a:r>
              <a:rPr lang="es-ES" sz="1600" b="1" i="1" dirty="0" smtClean="0">
                <a:solidFill>
                  <a:srgbClr val="000000"/>
                </a:solidFill>
              </a:rPr>
              <a:t>cambio en el rendimiento</a:t>
            </a:r>
            <a:r>
              <a:rPr lang="es-ES" sz="1600" i="1" dirty="0" smtClean="0">
                <a:solidFill>
                  <a:srgbClr val="000000"/>
                </a:solidFill>
              </a:rPr>
              <a:t> del </a:t>
            </a:r>
            <a:r>
              <a:rPr lang="es-ES" sz="1600" i="1" dirty="0" smtClean="0"/>
              <a:t>titular del derecho o del portador de deberes </a:t>
            </a:r>
            <a:r>
              <a:rPr lang="es-ES" sz="1600" i="1" dirty="0" smtClean="0">
                <a:solidFill>
                  <a:srgbClr val="000000"/>
                </a:solidFill>
              </a:rPr>
              <a:t>... ¿Qué están haciendo de manera diferente?</a:t>
            </a:r>
          </a:p>
          <a:p>
            <a:pPr lvl="1">
              <a:lnSpc>
                <a:spcPct val="90000"/>
              </a:lnSpc>
              <a:buSzPct val="100000"/>
              <a:buFontTx/>
              <a:buNone/>
            </a:pPr>
            <a:r>
              <a:rPr lang="es-ES" sz="1600" i="1" dirty="0" smtClean="0">
                <a:solidFill>
                  <a:srgbClr val="000000"/>
                </a:solidFill>
              </a:rPr>
              <a:t>Puede </a:t>
            </a:r>
            <a:r>
              <a:rPr lang="es-ES" sz="1600" b="1" i="1" dirty="0" smtClean="0">
                <a:solidFill>
                  <a:srgbClr val="000000"/>
                </a:solidFill>
                <a:ea typeface="宋体" pitchFamily="2" charset="-122"/>
              </a:rPr>
              <a:t>implicar, jurídicas, políticas y reformas institucionales</a:t>
            </a:r>
            <a:r>
              <a:rPr lang="es-ES" sz="1600" i="1" dirty="0" smtClean="0">
                <a:solidFill>
                  <a:srgbClr val="000000"/>
                </a:solidFill>
                <a:ea typeface="宋体" pitchFamily="2" charset="-122"/>
              </a:rPr>
              <a:t> </a:t>
            </a:r>
          </a:p>
          <a:p>
            <a:pPr lvl="1">
              <a:lnSpc>
                <a:spcPct val="90000"/>
              </a:lnSpc>
              <a:buSzPct val="100000"/>
              <a:buFontTx/>
              <a:buNone/>
            </a:pPr>
            <a:endParaRPr lang="es-ES" sz="1600" i="1" dirty="0" smtClean="0">
              <a:solidFill>
                <a:srgbClr val="000000"/>
              </a:solidFill>
              <a:ea typeface="宋体" pitchFamily="2" charset="-122"/>
            </a:endParaRPr>
          </a:p>
          <a:p>
            <a:pPr lvl="1">
              <a:lnSpc>
                <a:spcPct val="90000"/>
              </a:lnSpc>
              <a:buSzPct val="100000"/>
              <a:buFontTx/>
              <a:buNone/>
            </a:pPr>
            <a:r>
              <a:rPr lang="es-ES" sz="1600" i="1" dirty="0" smtClean="0">
                <a:solidFill>
                  <a:srgbClr val="FF0000"/>
                </a:solidFill>
                <a:ea typeface="宋体" pitchFamily="2" charset="-122"/>
                <a:cs typeface="宋体" pitchFamily="2" charset="-122"/>
              </a:rPr>
              <a:t>Sugerencia: </a:t>
            </a:r>
          </a:p>
          <a:p>
            <a:pPr lvl="1">
              <a:lnSpc>
                <a:spcPct val="90000"/>
              </a:lnSpc>
              <a:buSzPct val="100000"/>
              <a:buFontTx/>
              <a:buNone/>
            </a:pPr>
            <a:r>
              <a:rPr lang="es-ES" sz="1600" i="1" dirty="0" smtClean="0">
                <a:solidFill>
                  <a:srgbClr val="FF0000"/>
                </a:solidFill>
                <a:ea typeface="宋体" pitchFamily="2" charset="-122"/>
                <a:cs typeface="宋体" pitchFamily="2" charset="-122"/>
              </a:rPr>
              <a:t>Combine titulares de derechos y portadores de deberes y la reivindicación por un resultado más ambicioso</a:t>
            </a:r>
          </a:p>
          <a:p>
            <a:pPr lvl="1">
              <a:lnSpc>
                <a:spcPct val="90000"/>
              </a:lnSpc>
              <a:buSzPct val="100000"/>
              <a:buFontTx/>
              <a:buNone/>
            </a:pPr>
            <a:r>
              <a:rPr lang="es-ES" sz="1600" i="1" dirty="0" smtClean="0">
                <a:solidFill>
                  <a:srgbClr val="FF0000"/>
                </a:solidFill>
                <a:ea typeface="宋体" pitchFamily="2" charset="-122"/>
                <a:cs typeface="宋体" pitchFamily="2" charset="-122"/>
              </a:rPr>
              <a:t>Combine portadores de deberes o titulares de derechos y las brechas de capacidad a nivel  superior (conductas) para un resultado menos ambicioso</a:t>
            </a:r>
          </a:p>
          <a:p>
            <a:pPr lvl="1">
              <a:lnSpc>
                <a:spcPct val="90000"/>
              </a:lnSpc>
            </a:pPr>
            <a:endParaRPr lang="es-ES" sz="1600" i="1" dirty="0" smtClean="0">
              <a:solidFill>
                <a:srgbClr val="FF0000"/>
              </a:solidFill>
              <a:ea typeface="宋体" pitchFamily="2" charset="-122"/>
              <a:cs typeface="宋体" pitchFamily="2" charset="-122"/>
            </a:endParaRPr>
          </a:p>
          <a:p>
            <a:pPr lvl="1">
              <a:lnSpc>
                <a:spcPct val="90000"/>
              </a:lnSpc>
            </a:pPr>
            <a:r>
              <a:rPr lang="es-ES" sz="1600" b="1" dirty="0" smtClean="0">
                <a:solidFill>
                  <a:srgbClr val="000000"/>
                </a:solidFill>
                <a:ea typeface="宋体" pitchFamily="2" charset="-122"/>
                <a:cs typeface="宋体" pitchFamily="2" charset="-122"/>
              </a:rPr>
              <a:t>2 productos que contribuyen </a:t>
            </a:r>
          </a:p>
          <a:p>
            <a:pPr lvl="1">
              <a:lnSpc>
                <a:spcPct val="90000"/>
              </a:lnSpc>
              <a:buSzPct val="100000"/>
              <a:buFontTx/>
              <a:buNone/>
            </a:pPr>
            <a:r>
              <a:rPr lang="es-ES" sz="1600" b="1" i="1" dirty="0" smtClean="0">
                <a:solidFill>
                  <a:srgbClr val="000000"/>
                </a:solidFill>
                <a:ea typeface="宋体" pitchFamily="2" charset="-122"/>
              </a:rPr>
              <a:t>Nuevas capacidades</a:t>
            </a:r>
            <a:r>
              <a:rPr lang="es-ES" sz="1600" i="1" dirty="0" smtClean="0">
                <a:solidFill>
                  <a:srgbClr val="000000"/>
                </a:solidFill>
                <a:ea typeface="宋体" pitchFamily="2" charset="-122"/>
                <a:cs typeface="宋体" pitchFamily="2" charset="-122"/>
              </a:rPr>
              <a:t> </a:t>
            </a:r>
            <a:r>
              <a:rPr lang="es-ES" sz="1600" i="1" dirty="0" smtClean="0">
                <a:solidFill>
                  <a:srgbClr val="000000"/>
                </a:solidFill>
                <a:ea typeface="宋体" pitchFamily="2" charset="-122"/>
              </a:rPr>
              <a:t>que contribuyen a un mayor rendimiento</a:t>
            </a:r>
            <a:r>
              <a:rPr lang="es-ES" sz="1600" i="1" dirty="0" smtClean="0">
                <a:solidFill>
                  <a:srgbClr val="000000"/>
                </a:solidFill>
                <a:ea typeface="宋体" pitchFamily="2" charset="-122"/>
                <a:cs typeface="宋体" pitchFamily="2" charset="-122"/>
              </a:rPr>
              <a:t> </a:t>
            </a:r>
          </a:p>
          <a:p>
            <a:pPr lvl="1">
              <a:lnSpc>
                <a:spcPct val="90000"/>
              </a:lnSpc>
              <a:buSzPct val="100000"/>
              <a:buFontTx/>
              <a:buNone/>
            </a:pPr>
            <a:endParaRPr lang="es-ES" sz="1600" i="1" dirty="0" smtClean="0">
              <a:solidFill>
                <a:srgbClr val="000000"/>
              </a:solidFill>
              <a:ea typeface="宋体" pitchFamily="2" charset="-122"/>
              <a:cs typeface="宋体" pitchFamily="2" charset="-122"/>
            </a:endParaRPr>
          </a:p>
          <a:p>
            <a:pPr lvl="1">
              <a:lnSpc>
                <a:spcPct val="90000"/>
              </a:lnSpc>
              <a:buSzPct val="100000"/>
              <a:buFontTx/>
              <a:buNone/>
            </a:pPr>
            <a:r>
              <a:rPr lang="es-ES" sz="1600" i="1" dirty="0" smtClean="0">
                <a:solidFill>
                  <a:srgbClr val="FF0000"/>
                </a:solidFill>
                <a:ea typeface="宋体" pitchFamily="2" charset="-122"/>
                <a:cs typeface="宋体" pitchFamily="2" charset="-122"/>
              </a:rPr>
              <a:t>Sugerencia: Mire las </a:t>
            </a:r>
            <a:r>
              <a:rPr lang="es-ES" sz="1600" b="1" i="1" dirty="0" smtClean="0">
                <a:solidFill>
                  <a:srgbClr val="FF0000"/>
                </a:solidFill>
                <a:ea typeface="宋体" pitchFamily="2" charset="-122"/>
                <a:cs typeface="宋体" pitchFamily="2" charset="-122"/>
              </a:rPr>
              <a:t>principales</a:t>
            </a:r>
            <a:r>
              <a:rPr lang="es-ES" sz="1600" i="1" dirty="0" smtClean="0">
                <a:solidFill>
                  <a:srgbClr val="FF0000"/>
                </a:solidFill>
                <a:ea typeface="宋体" pitchFamily="2" charset="-122"/>
                <a:cs typeface="宋体" pitchFamily="2" charset="-122"/>
              </a:rPr>
              <a:t> brechas de capacidad de portadores de deberes o titulares de derechos - en particular las relacionadas con habilidades, capacidades, productos y servicios</a:t>
            </a:r>
          </a:p>
        </p:txBody>
      </p:sp>
    </p:spTree>
    <p:extLst>
      <p:ext uri="{BB962C8B-B14F-4D97-AF65-F5344CB8AC3E}">
        <p14:creationId xmlns:p14="http://schemas.microsoft.com/office/powerpoint/2010/main" val="33753481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47750" y="44450"/>
            <a:ext cx="7772400" cy="80327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Trabajo en Equipo (Cont.) </a:t>
            </a:r>
          </a:p>
        </p:txBody>
      </p:sp>
      <p:sp>
        <p:nvSpPr>
          <p:cNvPr id="3" name="Rectangle 3"/>
          <p:cNvSpPr txBox="1">
            <a:spLocks noChangeArrowheads="1"/>
          </p:cNvSpPr>
          <p:nvPr/>
        </p:nvSpPr>
        <p:spPr>
          <a:xfrm>
            <a:off x="323850" y="1268413"/>
            <a:ext cx="8674100" cy="482441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00000"/>
              <a:buFontTx/>
              <a:buNone/>
            </a:pPr>
            <a:r>
              <a:rPr lang="es-ES" smtClean="0">
                <a:solidFill>
                  <a:srgbClr val="000000"/>
                </a:solidFill>
              </a:rPr>
              <a:t>Construir un marco de resultados en la pared ...</a:t>
            </a:r>
            <a:endParaRPr lang="es-ES" dirty="0" smtClean="0">
              <a:solidFill>
                <a:srgbClr val="000000"/>
              </a:solidFill>
            </a:endParaRPr>
          </a:p>
        </p:txBody>
      </p:sp>
      <p:graphicFrame>
        <p:nvGraphicFramePr>
          <p:cNvPr id="4" name="Object 3"/>
          <p:cNvGraphicFramePr>
            <a:graphicFrameLocks noChangeAspect="1"/>
          </p:cNvGraphicFramePr>
          <p:nvPr/>
        </p:nvGraphicFramePr>
        <p:xfrm>
          <a:off x="2268538" y="2708275"/>
          <a:ext cx="4103687" cy="2486025"/>
        </p:xfrm>
        <a:graphic>
          <a:graphicData uri="http://schemas.openxmlformats.org/presentationml/2006/ole">
            <mc:AlternateContent xmlns:mc="http://schemas.openxmlformats.org/markup-compatibility/2006">
              <mc:Choice xmlns:v="urn:schemas-microsoft-com:vml" Requires="v">
                <p:oleObj spid="_x0000_s4135" name="Visio" r:id="rId4" imgW="2147598" imgH="1304124" progId="">
                  <p:embed/>
                </p:oleObj>
              </mc:Choice>
              <mc:Fallback>
                <p:oleObj name="Visio" r:id="rId4" imgW="2147598" imgH="1304124" progId="">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708275"/>
                        <a:ext cx="4103687" cy="24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165360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09826" name="Rectangle 2"/>
          <p:cNvSpPr>
            <a:spLocks noGrp="1" noChangeArrowheads="1"/>
          </p:cNvSpPr>
          <p:nvPr>
            <p:ph type="title"/>
          </p:nvPr>
        </p:nvSpPr>
        <p:spPr>
          <a:xfrm>
            <a:off x="831850" y="44450"/>
            <a:ext cx="7772400" cy="647700"/>
          </a:xfrm>
        </p:spPr>
        <p:txBody>
          <a:bodyPr/>
          <a:lstStyle/>
          <a:p>
            <a:pPr>
              <a:buSzPct val="100000"/>
            </a:pPr>
            <a:r>
              <a:rPr lang="es-CL" sz="3200" dirty="0"/>
              <a:t>Definiendo</a:t>
            </a:r>
            <a:r>
              <a:rPr lang="es-CL" sz="3200" b="1" dirty="0"/>
              <a:t> </a:t>
            </a:r>
            <a:r>
              <a:rPr lang="es-CL" sz="3200" dirty="0"/>
              <a:t>resultados</a:t>
            </a:r>
            <a:r>
              <a:rPr lang="es-ES" sz="3200" noProof="0" dirty="0" smtClean="0"/>
              <a:t>…</a:t>
            </a:r>
            <a:endParaRPr lang="es-ES" sz="3200" noProof="0" dirty="0" smtClean="0"/>
          </a:p>
        </p:txBody>
      </p:sp>
      <p:sp>
        <p:nvSpPr>
          <p:cNvPr id="54275" name="Rectangle 3"/>
          <p:cNvSpPr>
            <a:spLocks noChangeArrowheads="1"/>
          </p:cNvSpPr>
          <p:nvPr/>
        </p:nvSpPr>
        <p:spPr bwMode="auto">
          <a:xfrm>
            <a:off x="-36513" y="765175"/>
            <a:ext cx="5616576" cy="863600"/>
          </a:xfrm>
          <a:prstGeom prst="rect">
            <a:avLst/>
          </a:prstGeom>
          <a:solidFill>
            <a:schemeClr val="accent1"/>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a:solidFill>
                  <a:srgbClr val="FFFFFF"/>
                </a:solidFill>
                <a:cs typeface="Arial" pitchFamily="34" charset="0"/>
              </a:rPr>
              <a:t>Fortalecer la capacidad de los trabajadores de la salud de hacer X mediante la realización de Y, ...</a:t>
            </a:r>
          </a:p>
        </p:txBody>
      </p:sp>
      <p:sp>
        <p:nvSpPr>
          <p:cNvPr id="2509828" name="Rectangle 4"/>
          <p:cNvSpPr>
            <a:spLocks noChangeArrowheads="1"/>
          </p:cNvSpPr>
          <p:nvPr/>
        </p:nvSpPr>
        <p:spPr bwMode="auto">
          <a:xfrm>
            <a:off x="-36513" y="1773238"/>
            <a:ext cx="5832476" cy="863600"/>
          </a:xfrm>
          <a:prstGeom prst="rect">
            <a:avLst/>
          </a:prstGeom>
          <a:solidFill>
            <a:schemeClr val="accent1"/>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u="sng">
                <a:solidFill>
                  <a:srgbClr val="FFFFFF"/>
                </a:solidFill>
                <a:cs typeface="Arial" pitchFamily="34" charset="0"/>
              </a:rPr>
              <a:t>Se fortalece</a:t>
            </a:r>
            <a:r>
              <a:rPr lang="en-GB" b="0">
                <a:solidFill>
                  <a:srgbClr val="000000"/>
                </a:solidFill>
                <a:cs typeface="Arial" pitchFamily="34" charset="0"/>
              </a:rPr>
              <a:t> la capacidad de los trabajadores de la salud de hacer X mediante la realización de Y, ...</a:t>
            </a:r>
          </a:p>
        </p:txBody>
      </p:sp>
      <p:sp>
        <p:nvSpPr>
          <p:cNvPr id="2509829" name="Rectangle 5"/>
          <p:cNvSpPr>
            <a:spLocks noChangeArrowheads="1"/>
          </p:cNvSpPr>
          <p:nvPr/>
        </p:nvSpPr>
        <p:spPr bwMode="auto">
          <a:xfrm>
            <a:off x="-36513" y="2852738"/>
            <a:ext cx="5761038" cy="1293812"/>
          </a:xfrm>
          <a:prstGeom prst="rect">
            <a:avLst/>
          </a:prstGeom>
          <a:solidFill>
            <a:schemeClr val="accent1"/>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a:solidFill>
                  <a:srgbClr val="000000"/>
                </a:solidFill>
                <a:cs typeface="Arial" pitchFamily="34" charset="0"/>
              </a:rPr>
              <a:t>Capacidad de los funcionarios de salud </a:t>
            </a:r>
            <a:r>
              <a:rPr lang="en-GB" b="0" u="sng">
                <a:solidFill>
                  <a:srgbClr val="FFFFFF"/>
                </a:solidFill>
                <a:cs typeface="Arial" pitchFamily="34" charset="0"/>
              </a:rPr>
              <a:t>en los</a:t>
            </a:r>
          </a:p>
          <a:p>
            <a:pPr algn="ctr" eaLnBrk="0" hangingPunct="0">
              <a:lnSpc>
                <a:spcPct val="100000"/>
              </a:lnSpc>
              <a:spcBef>
                <a:spcPct val="0"/>
              </a:spcBef>
              <a:buClrTx/>
              <a:buSzPct val="100000"/>
              <a:buFont typeface="Arial" pitchFamily="34" charset="0"/>
              <a:buNone/>
            </a:pPr>
            <a:r>
              <a:rPr lang="en-GB" b="0">
                <a:solidFill>
                  <a:srgbClr val="FFFFFF"/>
                </a:solidFill>
                <a:cs typeface="Arial" pitchFamily="34" charset="0"/>
              </a:rPr>
              <a:t>4 distritos más pobres se ve fortalecida </a:t>
            </a:r>
          </a:p>
          <a:p>
            <a:pPr algn="ctr" eaLnBrk="0" hangingPunct="0">
              <a:lnSpc>
                <a:spcPct val="100000"/>
              </a:lnSpc>
              <a:spcBef>
                <a:spcPct val="0"/>
              </a:spcBef>
              <a:buClrTx/>
              <a:buSzPct val="100000"/>
              <a:buFont typeface="Arial" pitchFamily="34" charset="0"/>
              <a:buNone/>
            </a:pPr>
            <a:r>
              <a:rPr lang="en-GB" b="0">
                <a:solidFill>
                  <a:srgbClr val="FFFFFF"/>
                </a:solidFill>
                <a:cs typeface="Arial" pitchFamily="34" charset="0"/>
              </a:rPr>
              <a:t>de hacer X mediante la realización de Y, ...</a:t>
            </a:r>
          </a:p>
        </p:txBody>
      </p:sp>
      <p:sp>
        <p:nvSpPr>
          <p:cNvPr id="2509830" name="Rectangle 6"/>
          <p:cNvSpPr>
            <a:spLocks noChangeArrowheads="1"/>
          </p:cNvSpPr>
          <p:nvPr/>
        </p:nvSpPr>
        <p:spPr bwMode="auto">
          <a:xfrm>
            <a:off x="-36513" y="4510088"/>
            <a:ext cx="5688013" cy="1079500"/>
          </a:xfrm>
          <a:prstGeom prst="rect">
            <a:avLst/>
          </a:prstGeom>
          <a:solidFill>
            <a:schemeClr val="accent1"/>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a:solidFill>
                  <a:srgbClr val="FFFFFF"/>
                </a:solidFill>
                <a:cs typeface="Arial" pitchFamily="34" charset="0"/>
              </a:rPr>
              <a:t>Fortalecimiento de la capacidad capacidad de los trabajadores de la salud de hacer X</a:t>
            </a:r>
            <a:r>
              <a:rPr lang="en-GB" b="0">
                <a:solidFill>
                  <a:srgbClr val="000000"/>
                </a:solidFill>
                <a:cs typeface="Arial" pitchFamily="34" charset="0"/>
              </a:rPr>
              <a:t> </a:t>
            </a:r>
          </a:p>
          <a:p>
            <a:pPr algn="ctr" eaLnBrk="0" hangingPunct="0">
              <a:lnSpc>
                <a:spcPct val="100000"/>
              </a:lnSpc>
              <a:spcBef>
                <a:spcPct val="0"/>
              </a:spcBef>
              <a:buClrTx/>
              <a:buSzPct val="100000"/>
              <a:buFont typeface="Arial" pitchFamily="34" charset="0"/>
              <a:buNone/>
            </a:pPr>
            <a:r>
              <a:rPr lang="en-GB" b="0">
                <a:solidFill>
                  <a:srgbClr val="000000"/>
                </a:solidFill>
                <a:cs typeface="Arial" pitchFamily="34" charset="0"/>
              </a:rPr>
              <a:t>mediante la realización de Y, ...</a:t>
            </a:r>
          </a:p>
        </p:txBody>
      </p:sp>
      <p:sp>
        <p:nvSpPr>
          <p:cNvPr id="54279" name="Line 7"/>
          <p:cNvSpPr>
            <a:spLocks noChangeShapeType="1"/>
          </p:cNvSpPr>
          <p:nvPr/>
        </p:nvSpPr>
        <p:spPr bwMode="auto">
          <a:xfrm>
            <a:off x="1403350" y="5445125"/>
            <a:ext cx="2519363" cy="0"/>
          </a:xfrm>
          <a:prstGeom prst="line">
            <a:avLst/>
          </a:prstGeom>
          <a:noFill/>
          <a:ln w="38100">
            <a:solidFill>
              <a:schemeClr val="bg1"/>
            </a:solidFill>
            <a:round/>
            <a:headEnd/>
            <a:tailEnd/>
          </a:ln>
          <a:effectLst/>
        </p:spPr>
        <p:txBody>
          <a:bodyPr/>
          <a:lstStyle/>
          <a:p>
            <a:endParaRPr lang="es-ES" sz="1100"/>
          </a:p>
        </p:txBody>
      </p:sp>
      <p:sp>
        <p:nvSpPr>
          <p:cNvPr id="2509832" name="Rectangle 8"/>
          <p:cNvSpPr>
            <a:spLocks noChangeArrowheads="1"/>
          </p:cNvSpPr>
          <p:nvPr/>
        </p:nvSpPr>
        <p:spPr bwMode="auto">
          <a:xfrm>
            <a:off x="-36513" y="5805488"/>
            <a:ext cx="4895851" cy="863600"/>
          </a:xfrm>
          <a:prstGeom prst="rect">
            <a:avLst/>
          </a:prstGeom>
          <a:solidFill>
            <a:schemeClr val="accent1"/>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a:solidFill>
                  <a:srgbClr val="FFFFFF"/>
                </a:solidFill>
                <a:cs typeface="Arial" pitchFamily="34" charset="0"/>
              </a:rPr>
              <a:t>Los trabajadores de la salud </a:t>
            </a:r>
            <a:r>
              <a:rPr lang="en-GB" b="0">
                <a:solidFill>
                  <a:srgbClr val="000000"/>
                </a:solidFill>
                <a:cs typeface="Arial" pitchFamily="34" charset="0"/>
              </a:rPr>
              <a:t>en los 4 distritos más pobres</a:t>
            </a:r>
            <a:r>
              <a:rPr lang="en-GB" b="0">
                <a:solidFill>
                  <a:srgbClr val="FFFFFF"/>
                </a:solidFill>
                <a:cs typeface="Arial" pitchFamily="34" charset="0"/>
              </a:rPr>
              <a:t> son más capaces de X</a:t>
            </a:r>
          </a:p>
        </p:txBody>
      </p:sp>
      <p:sp>
        <p:nvSpPr>
          <p:cNvPr id="2509833" name="Rectangle 9"/>
          <p:cNvSpPr>
            <a:spLocks noChangeArrowheads="1"/>
          </p:cNvSpPr>
          <p:nvPr/>
        </p:nvSpPr>
        <p:spPr bwMode="auto">
          <a:xfrm>
            <a:off x="5329238" y="909638"/>
            <a:ext cx="3851275" cy="863600"/>
          </a:xfrm>
          <a:prstGeom prst="rect">
            <a:avLst/>
          </a:prstGeom>
          <a:solidFill>
            <a:srgbClr val="FFFF00"/>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b="0" i="1">
                <a:solidFill>
                  <a:srgbClr val="000000"/>
                </a:solidFill>
                <a:cs typeface="Arial" pitchFamily="34" charset="0"/>
              </a:rPr>
              <a:t>Vamos a utilizar el lenguaje de resultados para acentuar la condición futura que queremos alcanzar.</a:t>
            </a:r>
          </a:p>
        </p:txBody>
      </p:sp>
      <p:sp>
        <p:nvSpPr>
          <p:cNvPr id="2509834" name="Rectangle 10"/>
          <p:cNvSpPr>
            <a:spLocks noChangeArrowheads="1"/>
          </p:cNvSpPr>
          <p:nvPr/>
        </p:nvSpPr>
        <p:spPr bwMode="auto">
          <a:xfrm>
            <a:off x="5364163" y="2132013"/>
            <a:ext cx="3851275" cy="1512887"/>
          </a:xfrm>
          <a:prstGeom prst="rect">
            <a:avLst/>
          </a:prstGeom>
          <a:solidFill>
            <a:srgbClr val="FFFF00"/>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b="0" i="1">
                <a:solidFill>
                  <a:srgbClr val="000000"/>
                </a:solidFill>
                <a:cs typeface="Arial" pitchFamily="34" charset="0"/>
              </a:rPr>
              <a:t>¿Todos los trabajadores de la salud, en todas partes? ¿Puede ser más específico? ¿Hay trabajadores de la salud particularmente débiles o con menos recursos que haya que destacar?</a:t>
            </a:r>
          </a:p>
        </p:txBody>
      </p:sp>
      <p:sp>
        <p:nvSpPr>
          <p:cNvPr id="2509835" name="Rectangle 11"/>
          <p:cNvSpPr>
            <a:spLocks noChangeArrowheads="1"/>
          </p:cNvSpPr>
          <p:nvPr/>
        </p:nvSpPr>
        <p:spPr bwMode="auto">
          <a:xfrm>
            <a:off x="5616575" y="3935413"/>
            <a:ext cx="3527425" cy="1077912"/>
          </a:xfrm>
          <a:prstGeom prst="rect">
            <a:avLst/>
          </a:prstGeom>
          <a:solidFill>
            <a:srgbClr val="FFFF00"/>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b="0" i="1">
                <a:solidFill>
                  <a:srgbClr val="000000"/>
                </a:solidFill>
                <a:cs typeface="Arial" pitchFamily="34" charset="0"/>
              </a:rPr>
              <a:t>Podemos sacar la información que se relacione con cualquiera de estas estrategias o actividades. </a:t>
            </a:r>
          </a:p>
        </p:txBody>
      </p:sp>
      <p:sp>
        <p:nvSpPr>
          <p:cNvPr id="2509836" name="Rectangle 12"/>
          <p:cNvSpPr>
            <a:spLocks noChangeArrowheads="1"/>
          </p:cNvSpPr>
          <p:nvPr/>
        </p:nvSpPr>
        <p:spPr bwMode="auto">
          <a:xfrm>
            <a:off x="4789488" y="5302250"/>
            <a:ext cx="4354512" cy="1008063"/>
          </a:xfrm>
          <a:prstGeom prst="rect">
            <a:avLst/>
          </a:prstGeom>
          <a:solidFill>
            <a:srgbClr val="FFFF00"/>
          </a:solid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400" b="0" i="1">
                <a:solidFill>
                  <a:srgbClr val="000000"/>
                </a:solidFill>
                <a:cs typeface="Arial" pitchFamily="34" charset="0"/>
              </a:rPr>
              <a:t>Ahora, vamos a intentar llevar el tema del cambio al frente, y cambiar la voz pasiva por la activa </a:t>
            </a:r>
          </a:p>
        </p:txBody>
      </p:sp>
    </p:spTree>
    <p:extLst>
      <p:ext uri="{BB962C8B-B14F-4D97-AF65-F5344CB8AC3E}">
        <p14:creationId xmlns:p14="http://schemas.microsoft.com/office/powerpoint/2010/main" val="37278640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09833"/>
                                        </p:tgtEl>
                                        <p:attrNameLst>
                                          <p:attrName>style.visibility</p:attrName>
                                        </p:attrNameLst>
                                      </p:cBhvr>
                                      <p:to>
                                        <p:strVal val="visible"/>
                                      </p:to>
                                    </p:set>
                                    <p:anim calcmode="lin" valueType="num">
                                      <p:cBhvr additive="base">
                                        <p:cTn id="7" dur="500" fill="hold"/>
                                        <p:tgtEl>
                                          <p:spTgt spid="2509833"/>
                                        </p:tgtEl>
                                        <p:attrNameLst>
                                          <p:attrName>ppt_x</p:attrName>
                                        </p:attrNameLst>
                                      </p:cBhvr>
                                      <p:tavLst>
                                        <p:tav tm="0">
                                          <p:val>
                                            <p:strVal val="1+#ppt_w/2"/>
                                          </p:val>
                                        </p:tav>
                                        <p:tav tm="100000">
                                          <p:val>
                                            <p:strVal val="#ppt_x"/>
                                          </p:val>
                                        </p:tav>
                                      </p:tavLst>
                                    </p:anim>
                                    <p:anim calcmode="lin" valueType="num">
                                      <p:cBhvr additive="base">
                                        <p:cTn id="8" dur="500" fill="hold"/>
                                        <p:tgtEl>
                                          <p:spTgt spid="250983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0982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509834"/>
                                        </p:tgtEl>
                                        <p:attrNameLst>
                                          <p:attrName>style.visibility</p:attrName>
                                        </p:attrNameLst>
                                      </p:cBhvr>
                                      <p:to>
                                        <p:strVal val="visible"/>
                                      </p:to>
                                    </p:set>
                                    <p:anim calcmode="lin" valueType="num">
                                      <p:cBhvr additive="base">
                                        <p:cTn id="17" dur="500" fill="hold"/>
                                        <p:tgtEl>
                                          <p:spTgt spid="2509834"/>
                                        </p:tgtEl>
                                        <p:attrNameLst>
                                          <p:attrName>ppt_x</p:attrName>
                                        </p:attrNameLst>
                                      </p:cBhvr>
                                      <p:tavLst>
                                        <p:tav tm="0">
                                          <p:val>
                                            <p:strVal val="1+#ppt_w/2"/>
                                          </p:val>
                                        </p:tav>
                                        <p:tav tm="100000">
                                          <p:val>
                                            <p:strVal val="#ppt_x"/>
                                          </p:val>
                                        </p:tav>
                                      </p:tavLst>
                                    </p:anim>
                                    <p:anim calcmode="lin" valueType="num">
                                      <p:cBhvr additive="base">
                                        <p:cTn id="18" dur="500" fill="hold"/>
                                        <p:tgtEl>
                                          <p:spTgt spid="250983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0982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509835"/>
                                        </p:tgtEl>
                                        <p:attrNameLst>
                                          <p:attrName>style.visibility</p:attrName>
                                        </p:attrNameLst>
                                      </p:cBhvr>
                                      <p:to>
                                        <p:strVal val="visible"/>
                                      </p:to>
                                    </p:set>
                                    <p:anim calcmode="lin" valueType="num">
                                      <p:cBhvr additive="base">
                                        <p:cTn id="27" dur="500" fill="hold"/>
                                        <p:tgtEl>
                                          <p:spTgt spid="2509835"/>
                                        </p:tgtEl>
                                        <p:attrNameLst>
                                          <p:attrName>ppt_x</p:attrName>
                                        </p:attrNameLst>
                                      </p:cBhvr>
                                      <p:tavLst>
                                        <p:tav tm="0">
                                          <p:val>
                                            <p:strVal val="1+#ppt_w/2"/>
                                          </p:val>
                                        </p:tav>
                                        <p:tav tm="100000">
                                          <p:val>
                                            <p:strVal val="#ppt_x"/>
                                          </p:val>
                                        </p:tav>
                                      </p:tavLst>
                                    </p:anim>
                                    <p:anim calcmode="lin" valueType="num">
                                      <p:cBhvr additive="base">
                                        <p:cTn id="28" dur="500" fill="hold"/>
                                        <p:tgtEl>
                                          <p:spTgt spid="2509835"/>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09830"/>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09836"/>
                                        </p:tgtEl>
                                        <p:attrNameLst>
                                          <p:attrName>style.visibility</p:attrName>
                                        </p:attrNameLst>
                                      </p:cBhvr>
                                      <p:to>
                                        <p:strVal val="visible"/>
                                      </p:to>
                                    </p:set>
                                    <p:anim calcmode="lin" valueType="num">
                                      <p:cBhvr additive="base">
                                        <p:cTn id="37" dur="500" fill="hold"/>
                                        <p:tgtEl>
                                          <p:spTgt spid="2509836"/>
                                        </p:tgtEl>
                                        <p:attrNameLst>
                                          <p:attrName>ppt_x</p:attrName>
                                        </p:attrNameLst>
                                      </p:cBhvr>
                                      <p:tavLst>
                                        <p:tav tm="0">
                                          <p:val>
                                            <p:strVal val="1+#ppt_w/2"/>
                                          </p:val>
                                        </p:tav>
                                        <p:tav tm="100000">
                                          <p:val>
                                            <p:strVal val="#ppt_x"/>
                                          </p:val>
                                        </p:tav>
                                      </p:tavLst>
                                    </p:anim>
                                    <p:anim calcmode="lin" valueType="num">
                                      <p:cBhvr additive="base">
                                        <p:cTn id="38" dur="500" fill="hold"/>
                                        <p:tgtEl>
                                          <p:spTgt spid="250983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098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9828" grpId="0" animBg="1"/>
      <p:bldP spid="2509830" grpId="0" animBg="1"/>
      <p:bldP spid="2509832" grpId="0" animBg="1"/>
      <p:bldP spid="2509833" grpId="0" animBg="1"/>
      <p:bldP spid="2509834" grpId="0" animBg="1"/>
      <p:bldP spid="2509835" grpId="0" animBg="1"/>
      <p:bldP spid="250983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026501934"/>
              </p:ext>
            </p:extLst>
          </p:nvPr>
        </p:nvGraphicFramePr>
        <p:xfrm>
          <a:off x="395536" y="119675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760413" y="115888"/>
            <a:ext cx="7772400" cy="1143000"/>
          </a:xfrm>
        </p:spPr>
        <p:txBody>
          <a:bodyPr/>
          <a:lstStyle/>
          <a:p>
            <a:pPr>
              <a:buSzPct val="100000"/>
              <a:defRPr/>
            </a:pPr>
            <a:r>
              <a:rPr lang="en-GB" smtClean="0"/>
              <a:t>PROCESO MANUD</a:t>
            </a:r>
          </a:p>
        </p:txBody>
      </p:sp>
      <p:sp>
        <p:nvSpPr>
          <p:cNvPr id="3076" name="Rectangle 3"/>
          <p:cNvSpPr>
            <a:spLocks noChangeArrowheads="1"/>
          </p:cNvSpPr>
          <p:nvPr/>
        </p:nvSpPr>
        <p:spPr bwMode="auto">
          <a:xfrm>
            <a:off x="6480175" y="4292600"/>
            <a:ext cx="2663825" cy="5847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ofrece</a:t>
            </a:r>
            <a:r>
              <a:rPr lang="en-GB" sz="1600" dirty="0">
                <a:solidFill>
                  <a:srgbClr val="000000"/>
                </a:solidFill>
              </a:rPr>
              <a:t> </a:t>
            </a:r>
            <a:r>
              <a:rPr lang="en-GB" sz="1600" dirty="0" err="1">
                <a:solidFill>
                  <a:srgbClr val="000000"/>
                </a:solidFill>
              </a:rPr>
              <a:t>las</a:t>
            </a:r>
            <a:r>
              <a:rPr lang="en-GB" sz="1600" dirty="0">
                <a:solidFill>
                  <a:srgbClr val="000000"/>
                </a:solidFill>
              </a:rPr>
              <a:t> </a:t>
            </a:r>
            <a:r>
              <a:rPr lang="en-GB" sz="1600" dirty="0" err="1">
                <a:solidFill>
                  <a:srgbClr val="000000"/>
                </a:solidFill>
              </a:rPr>
              <a:t>preguntas</a:t>
            </a:r>
            <a:r>
              <a:rPr lang="en-GB" sz="1600" dirty="0">
                <a:solidFill>
                  <a:srgbClr val="000000"/>
                </a:solidFill>
              </a:rPr>
              <a:t> </a:t>
            </a:r>
            <a:r>
              <a:rPr lang="en-GB" sz="1600" dirty="0" err="1">
                <a:solidFill>
                  <a:srgbClr val="000000"/>
                </a:solidFill>
              </a:rPr>
              <a:t>correctas</a:t>
            </a:r>
            <a:endParaRPr lang="en-GB" sz="1600" dirty="0">
              <a:solidFill>
                <a:srgbClr val="000000"/>
              </a:solidFill>
            </a:endParaRPr>
          </a:p>
        </p:txBody>
      </p:sp>
      <p:sp>
        <p:nvSpPr>
          <p:cNvPr id="3077" name="Rectangle 5"/>
          <p:cNvSpPr>
            <a:spLocks noChangeArrowheads="1"/>
          </p:cNvSpPr>
          <p:nvPr/>
        </p:nvSpPr>
        <p:spPr bwMode="auto">
          <a:xfrm>
            <a:off x="106363" y="1230313"/>
            <a:ext cx="2665412" cy="13239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guía</a:t>
            </a:r>
            <a:r>
              <a:rPr lang="en-GB" sz="1600" dirty="0">
                <a:solidFill>
                  <a:srgbClr val="000000"/>
                </a:solidFill>
              </a:rPr>
              <a:t> el </a:t>
            </a:r>
            <a:r>
              <a:rPr lang="en-GB" sz="1600" dirty="0" err="1">
                <a:solidFill>
                  <a:srgbClr val="000000"/>
                </a:solidFill>
              </a:rPr>
              <a:t>proceso</a:t>
            </a:r>
            <a:r>
              <a:rPr lang="en-GB" sz="1600" dirty="0">
                <a:solidFill>
                  <a:srgbClr val="000000"/>
                </a:solidFill>
              </a:rPr>
              <a:t> </a:t>
            </a:r>
            <a:r>
              <a:rPr lang="en-GB" sz="1600" dirty="0" err="1">
                <a:solidFill>
                  <a:srgbClr val="000000"/>
                </a:solidFill>
              </a:rPr>
              <a:t>para</a:t>
            </a:r>
            <a:r>
              <a:rPr lang="en-GB" sz="1600" dirty="0">
                <a:solidFill>
                  <a:srgbClr val="000000"/>
                </a:solidFill>
              </a:rPr>
              <a:t> </a:t>
            </a:r>
            <a:r>
              <a:rPr lang="en-GB" sz="1600" dirty="0" err="1">
                <a:solidFill>
                  <a:srgbClr val="000000"/>
                </a:solidFill>
              </a:rPr>
              <a:t>medir</a:t>
            </a:r>
            <a:r>
              <a:rPr lang="en-GB" sz="1600" dirty="0">
                <a:solidFill>
                  <a:srgbClr val="000000"/>
                </a:solidFill>
              </a:rPr>
              <a:t>, </a:t>
            </a:r>
            <a:r>
              <a:rPr lang="en-GB" sz="1600" dirty="0" err="1" smtClean="0">
                <a:solidFill>
                  <a:srgbClr val="000000"/>
                </a:solidFill>
              </a:rPr>
              <a:t>dar</a:t>
            </a:r>
            <a:r>
              <a:rPr lang="en-GB" sz="1600" dirty="0" smtClean="0">
                <a:solidFill>
                  <a:srgbClr val="000000"/>
                </a:solidFill>
              </a:rPr>
              <a:t> </a:t>
            </a:r>
            <a:r>
              <a:rPr lang="en-GB" sz="1600" dirty="0" err="1" smtClean="0">
                <a:solidFill>
                  <a:srgbClr val="000000"/>
                </a:solidFill>
              </a:rPr>
              <a:t>seguimiento</a:t>
            </a:r>
            <a:r>
              <a:rPr lang="en-GB" sz="1600" dirty="0" smtClean="0">
                <a:solidFill>
                  <a:srgbClr val="000000"/>
                </a:solidFill>
              </a:rPr>
              <a:t> </a:t>
            </a:r>
            <a:r>
              <a:rPr lang="en-GB" sz="1600" dirty="0">
                <a:solidFill>
                  <a:srgbClr val="000000"/>
                </a:solidFill>
              </a:rPr>
              <a:t>e </a:t>
            </a:r>
            <a:r>
              <a:rPr lang="en-GB" sz="1600" dirty="0" err="1">
                <a:solidFill>
                  <a:srgbClr val="000000"/>
                </a:solidFill>
              </a:rPr>
              <a:t>informar</a:t>
            </a:r>
            <a:r>
              <a:rPr lang="en-GB" sz="1600" dirty="0">
                <a:solidFill>
                  <a:srgbClr val="000000"/>
                </a:solidFill>
              </a:rPr>
              <a:t> </a:t>
            </a:r>
            <a:r>
              <a:rPr lang="en-GB" sz="1600" dirty="0" err="1">
                <a:solidFill>
                  <a:srgbClr val="000000"/>
                </a:solidFill>
              </a:rPr>
              <a:t>sobre</a:t>
            </a:r>
            <a:r>
              <a:rPr lang="en-GB" sz="1600" dirty="0">
                <a:solidFill>
                  <a:srgbClr val="000000"/>
                </a:solidFill>
              </a:rPr>
              <a:t> la </a:t>
            </a:r>
            <a:r>
              <a:rPr lang="en-GB" sz="1600" dirty="0" err="1">
                <a:solidFill>
                  <a:srgbClr val="000000"/>
                </a:solidFill>
              </a:rPr>
              <a:t>evolución</a:t>
            </a:r>
            <a:r>
              <a:rPr lang="en-GB" sz="1600" dirty="0">
                <a:solidFill>
                  <a:srgbClr val="000000"/>
                </a:solidFill>
              </a:rPr>
              <a:t> de </a:t>
            </a:r>
            <a:r>
              <a:rPr lang="en-GB" sz="1600" u="sng" dirty="0" err="1">
                <a:solidFill>
                  <a:srgbClr val="000000"/>
                </a:solidFill>
              </a:rPr>
              <a:t>todas</a:t>
            </a:r>
            <a:r>
              <a:rPr lang="en-GB" sz="1600" u="sng" dirty="0">
                <a:solidFill>
                  <a:srgbClr val="000000"/>
                </a:solidFill>
              </a:rPr>
              <a:t> </a:t>
            </a:r>
            <a:r>
              <a:rPr lang="en-GB" sz="1600" u="sng" dirty="0" err="1">
                <a:solidFill>
                  <a:srgbClr val="000000"/>
                </a:solidFill>
              </a:rPr>
              <a:t>las</a:t>
            </a:r>
            <a:r>
              <a:rPr lang="en-GB" sz="1600" dirty="0">
                <a:solidFill>
                  <a:srgbClr val="000000"/>
                </a:solidFill>
              </a:rPr>
              <a:t> </a:t>
            </a:r>
            <a:r>
              <a:rPr lang="en-GB" sz="1600" dirty="0" err="1">
                <a:solidFill>
                  <a:srgbClr val="000000"/>
                </a:solidFill>
              </a:rPr>
              <a:t>partes</a:t>
            </a:r>
            <a:r>
              <a:rPr lang="en-GB" sz="1600" dirty="0">
                <a:solidFill>
                  <a:srgbClr val="000000"/>
                </a:solidFill>
              </a:rPr>
              <a:t> </a:t>
            </a:r>
            <a:r>
              <a:rPr lang="en-GB" sz="1600" dirty="0" err="1">
                <a:solidFill>
                  <a:srgbClr val="000000"/>
                </a:solidFill>
              </a:rPr>
              <a:t>interesadas</a:t>
            </a:r>
            <a:endParaRPr lang="en-GB" sz="1600" dirty="0">
              <a:solidFill>
                <a:srgbClr val="000000"/>
              </a:solidFill>
            </a:endParaRPr>
          </a:p>
        </p:txBody>
      </p:sp>
      <p:sp>
        <p:nvSpPr>
          <p:cNvPr id="3078" name="Rectangle 6"/>
          <p:cNvSpPr>
            <a:spLocks noChangeArrowheads="1"/>
          </p:cNvSpPr>
          <p:nvPr/>
        </p:nvSpPr>
        <p:spPr bwMode="auto">
          <a:xfrm>
            <a:off x="1978025" y="5673725"/>
            <a:ext cx="2665413" cy="83099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nos</a:t>
            </a:r>
            <a:r>
              <a:rPr lang="en-GB" sz="1600" dirty="0">
                <a:solidFill>
                  <a:srgbClr val="000000"/>
                </a:solidFill>
              </a:rPr>
              <a:t> dice </a:t>
            </a:r>
            <a:r>
              <a:rPr lang="en-GB" sz="1600" dirty="0" err="1">
                <a:solidFill>
                  <a:srgbClr val="000000"/>
                </a:solidFill>
              </a:rPr>
              <a:t>qué</a:t>
            </a:r>
            <a:r>
              <a:rPr lang="en-GB" sz="1600" dirty="0">
                <a:solidFill>
                  <a:srgbClr val="000000"/>
                </a:solidFill>
              </a:rPr>
              <a:t> </a:t>
            </a:r>
            <a:r>
              <a:rPr lang="en-GB" sz="1600" dirty="0" err="1">
                <a:solidFill>
                  <a:srgbClr val="000000"/>
                </a:solidFill>
              </a:rPr>
              <a:t>clases</a:t>
            </a:r>
            <a:r>
              <a:rPr lang="en-GB" sz="1600" dirty="0">
                <a:solidFill>
                  <a:srgbClr val="000000"/>
                </a:solidFill>
              </a:rPr>
              <a:t> de </a:t>
            </a:r>
            <a:r>
              <a:rPr lang="en-GB" sz="1600" dirty="0" err="1">
                <a:solidFill>
                  <a:srgbClr val="000000"/>
                </a:solidFill>
              </a:rPr>
              <a:t>cambio</a:t>
            </a:r>
            <a:r>
              <a:rPr lang="en-GB" sz="1600" dirty="0">
                <a:solidFill>
                  <a:srgbClr val="000000"/>
                </a:solidFill>
              </a:rPr>
              <a:t> </a:t>
            </a:r>
            <a:r>
              <a:rPr lang="en-GB" sz="1600" dirty="0" err="1">
                <a:solidFill>
                  <a:srgbClr val="000000"/>
                </a:solidFill>
              </a:rPr>
              <a:t>debemos</a:t>
            </a:r>
            <a:r>
              <a:rPr lang="en-GB" sz="1600" dirty="0">
                <a:solidFill>
                  <a:srgbClr val="000000"/>
                </a:solidFill>
              </a:rPr>
              <a:t> </a:t>
            </a:r>
            <a:r>
              <a:rPr lang="en-GB" sz="1600" dirty="0" err="1">
                <a:solidFill>
                  <a:srgbClr val="000000"/>
                </a:solidFill>
              </a:rPr>
              <a:t>fijarnos</a:t>
            </a:r>
            <a:r>
              <a:rPr lang="en-GB" sz="1600" dirty="0">
                <a:solidFill>
                  <a:srgbClr val="000000"/>
                </a:solidFill>
              </a:rPr>
              <a:t> </a:t>
            </a:r>
            <a:r>
              <a:rPr lang="en-GB" sz="1600" dirty="0" err="1">
                <a:solidFill>
                  <a:srgbClr val="000000"/>
                </a:solidFill>
              </a:rPr>
              <a:t>como</a:t>
            </a:r>
            <a:r>
              <a:rPr lang="en-GB" sz="1600" dirty="0">
                <a:solidFill>
                  <a:srgbClr val="000000"/>
                </a:solidFill>
              </a:rPr>
              <a:t> </a:t>
            </a:r>
            <a:r>
              <a:rPr lang="en-GB" sz="1600" dirty="0" err="1">
                <a:solidFill>
                  <a:srgbClr val="000000"/>
                </a:solidFill>
              </a:rPr>
              <a:t>objetivo</a:t>
            </a:r>
            <a:endParaRPr lang="en-GB" sz="1600" dirty="0">
              <a:solidFill>
                <a:srgbClr val="000000"/>
              </a:solidFill>
            </a:endParaRPr>
          </a:p>
        </p:txBody>
      </p:sp>
    </p:spTree>
    <p:extLst>
      <p:ext uri="{BB962C8B-B14F-4D97-AF65-F5344CB8AC3E}">
        <p14:creationId xmlns:p14="http://schemas.microsoft.com/office/powerpoint/2010/main" val="342582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524000" y="404664"/>
            <a:ext cx="6705600" cy="135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nchor="ctr"/>
          <a:lstStyle/>
          <a:p>
            <a:pPr algn="ctr" eaLnBrk="0" hangingPunct="0">
              <a:lnSpc>
                <a:spcPct val="100000"/>
              </a:lnSpc>
              <a:spcBef>
                <a:spcPct val="0"/>
              </a:spcBef>
              <a:buClrTx/>
              <a:buSzPct val="100000"/>
              <a:buFont typeface="Arial" pitchFamily="34" charset="0"/>
              <a:buNone/>
            </a:pPr>
            <a:r>
              <a:rPr lang="en-GB" sz="4000" b="1" dirty="0"/>
              <a:t>¿</a:t>
            </a:r>
            <a:r>
              <a:rPr lang="en-GB" sz="4000" b="1" dirty="0" err="1"/>
              <a:t>Qué</a:t>
            </a:r>
            <a:r>
              <a:rPr lang="en-GB" sz="4000" b="1" dirty="0"/>
              <a:t> </a:t>
            </a:r>
            <a:r>
              <a:rPr lang="en-GB" sz="4000" b="1" dirty="0" err="1"/>
              <a:t>es</a:t>
            </a:r>
            <a:r>
              <a:rPr lang="en-GB" sz="4000" b="1" dirty="0"/>
              <a:t> la </a:t>
            </a:r>
            <a:r>
              <a:rPr lang="en-GB" sz="4000" b="1" dirty="0" err="1"/>
              <a:t>gestión</a:t>
            </a:r>
            <a:r>
              <a:rPr lang="en-GB" sz="4000" b="1" dirty="0"/>
              <a:t> </a:t>
            </a:r>
            <a:r>
              <a:rPr lang="en-GB" sz="4000" b="1" dirty="0" err="1"/>
              <a:t>basada</a:t>
            </a:r>
            <a:r>
              <a:rPr lang="en-GB" sz="4000" b="1" dirty="0"/>
              <a:t> en </a:t>
            </a:r>
            <a:r>
              <a:rPr lang="en-GB" sz="4000" b="1" dirty="0" err="1"/>
              <a:t>resultados</a:t>
            </a:r>
            <a:r>
              <a:rPr lang="en-GB" sz="4000" b="1" dirty="0"/>
              <a:t>?</a:t>
            </a:r>
          </a:p>
        </p:txBody>
      </p:sp>
      <p:sp>
        <p:nvSpPr>
          <p:cNvPr id="3" name="Text Box 4"/>
          <p:cNvSpPr txBox="1">
            <a:spLocks noChangeArrowheads="1"/>
          </p:cNvSpPr>
          <p:nvPr/>
        </p:nvSpPr>
        <p:spPr bwMode="auto">
          <a:xfrm>
            <a:off x="179388" y="1758950"/>
            <a:ext cx="8804275" cy="2246313"/>
          </a:xfrm>
          <a:prstGeom prst="rect">
            <a:avLst/>
          </a:prstGeom>
          <a:noFill/>
          <a:ln w="12700" cap="sq">
            <a:no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2400" dirty="0" err="1">
                <a:solidFill>
                  <a:srgbClr val="3333CC"/>
                </a:solidFill>
              </a:rPr>
              <a:t>Una</a:t>
            </a:r>
            <a:r>
              <a:rPr lang="en-GB" sz="2400" dirty="0">
                <a:solidFill>
                  <a:srgbClr val="3333CC"/>
                </a:solidFill>
              </a:rPr>
              <a:t> </a:t>
            </a:r>
            <a:r>
              <a:rPr lang="en-GB" sz="2400" dirty="0" err="1">
                <a:solidFill>
                  <a:srgbClr val="3333CC"/>
                </a:solidFill>
              </a:rPr>
              <a:t>estrategia</a:t>
            </a:r>
            <a:r>
              <a:rPr lang="en-GB" sz="2400" dirty="0">
                <a:solidFill>
                  <a:srgbClr val="3333CC"/>
                </a:solidFill>
              </a:rPr>
              <a:t> de </a:t>
            </a:r>
            <a:r>
              <a:rPr lang="en-GB" sz="2400" dirty="0" err="1">
                <a:solidFill>
                  <a:srgbClr val="3333CC"/>
                </a:solidFill>
              </a:rPr>
              <a:t>gestión</a:t>
            </a:r>
            <a:r>
              <a:rPr lang="en-GB" sz="2400" dirty="0">
                <a:solidFill>
                  <a:srgbClr val="3333CC"/>
                </a:solidFill>
              </a:rPr>
              <a:t> </a:t>
            </a:r>
            <a:r>
              <a:rPr lang="en-GB" sz="2400" dirty="0" err="1">
                <a:solidFill>
                  <a:srgbClr val="3333CC"/>
                </a:solidFill>
              </a:rPr>
              <a:t>encaminada</a:t>
            </a:r>
            <a:r>
              <a:rPr lang="en-GB" sz="2400" dirty="0">
                <a:solidFill>
                  <a:srgbClr val="3333CC"/>
                </a:solidFill>
              </a:rPr>
              <a:t> a </a:t>
            </a:r>
            <a:r>
              <a:rPr lang="en-GB" sz="2400" dirty="0" err="1">
                <a:solidFill>
                  <a:srgbClr val="3333CC"/>
                </a:solidFill>
              </a:rPr>
              <a:t>garantizar</a:t>
            </a:r>
            <a:endParaRPr lang="en-GB" sz="2400" dirty="0">
              <a:solidFill>
                <a:srgbClr val="3333CC"/>
              </a:solidFill>
            </a:endParaRPr>
          </a:p>
          <a:p>
            <a:pPr algn="ctr" eaLnBrk="0" hangingPunct="0">
              <a:lnSpc>
                <a:spcPct val="100000"/>
              </a:lnSpc>
              <a:spcBef>
                <a:spcPct val="0"/>
              </a:spcBef>
              <a:buClrTx/>
              <a:buSzPct val="100000"/>
              <a:buFont typeface="Arial" pitchFamily="34" charset="0"/>
              <a:buNone/>
            </a:pPr>
            <a:r>
              <a:rPr lang="en-GB" sz="2400" dirty="0" err="1">
                <a:solidFill>
                  <a:srgbClr val="3333CC"/>
                </a:solidFill>
              </a:rPr>
              <a:t>que</a:t>
            </a:r>
            <a:r>
              <a:rPr lang="en-GB" sz="2400" dirty="0">
                <a:solidFill>
                  <a:srgbClr val="3333CC"/>
                </a:solidFill>
              </a:rPr>
              <a:t> </a:t>
            </a:r>
            <a:r>
              <a:rPr lang="en-GB" sz="2400" dirty="0" err="1">
                <a:solidFill>
                  <a:srgbClr val="3333CC"/>
                </a:solidFill>
              </a:rPr>
              <a:t>las</a:t>
            </a:r>
            <a:r>
              <a:rPr lang="en-GB" sz="2400" dirty="0">
                <a:solidFill>
                  <a:srgbClr val="3333CC"/>
                </a:solidFill>
              </a:rPr>
              <a:t> </a:t>
            </a:r>
            <a:r>
              <a:rPr lang="en-GB" sz="2400" dirty="0" err="1">
                <a:solidFill>
                  <a:srgbClr val="3333CC"/>
                </a:solidFill>
              </a:rPr>
              <a:t>actividades</a:t>
            </a:r>
            <a:r>
              <a:rPr lang="en-GB" sz="2400" dirty="0">
                <a:solidFill>
                  <a:srgbClr val="3333CC"/>
                </a:solidFill>
              </a:rPr>
              <a:t> </a:t>
            </a:r>
            <a:r>
              <a:rPr lang="en-GB" sz="2400" dirty="0" err="1">
                <a:solidFill>
                  <a:srgbClr val="3333CC"/>
                </a:solidFill>
              </a:rPr>
              <a:t>logren</a:t>
            </a:r>
            <a:r>
              <a:rPr lang="en-GB" sz="2400" dirty="0">
                <a:solidFill>
                  <a:srgbClr val="3333CC"/>
                </a:solidFill>
              </a:rPr>
              <a:t> los </a:t>
            </a:r>
            <a:r>
              <a:rPr lang="en-GB" sz="2400" dirty="0" err="1">
                <a:solidFill>
                  <a:srgbClr val="3333CC"/>
                </a:solidFill>
              </a:rPr>
              <a:t>resultados</a:t>
            </a:r>
            <a:r>
              <a:rPr lang="en-GB" sz="2400" dirty="0">
                <a:solidFill>
                  <a:srgbClr val="3333CC"/>
                </a:solidFill>
              </a:rPr>
              <a:t> </a:t>
            </a:r>
            <a:r>
              <a:rPr lang="en-GB" sz="2400" dirty="0" err="1">
                <a:solidFill>
                  <a:srgbClr val="3333CC"/>
                </a:solidFill>
              </a:rPr>
              <a:t>deseados</a:t>
            </a:r>
            <a:endParaRPr lang="en-GB" sz="2400" dirty="0">
              <a:solidFill>
                <a:srgbClr val="3333CC"/>
              </a:solidFill>
            </a:endParaRPr>
          </a:p>
          <a:p>
            <a:pPr algn="ctr" eaLnBrk="0" hangingPunct="0">
              <a:lnSpc>
                <a:spcPct val="100000"/>
              </a:lnSpc>
              <a:spcBef>
                <a:spcPct val="0"/>
              </a:spcBef>
              <a:buClrTx/>
              <a:buSzPct val="100000"/>
              <a:buFont typeface="Arial" pitchFamily="34" charset="0"/>
              <a:buNone/>
            </a:pPr>
            <a:endParaRPr lang="en-GB" sz="2400" dirty="0">
              <a:solidFill>
                <a:srgbClr val="3333CC"/>
              </a:solidFill>
            </a:endParaRPr>
          </a:p>
          <a:p>
            <a:pPr algn="ctr" eaLnBrk="0" hangingPunct="0">
              <a:lnSpc>
                <a:spcPct val="100000"/>
              </a:lnSpc>
              <a:spcBef>
                <a:spcPct val="0"/>
              </a:spcBef>
              <a:buClrTx/>
              <a:buSzPct val="100000"/>
              <a:buFont typeface="Arial" pitchFamily="34" charset="0"/>
              <a:buNone/>
            </a:pPr>
            <a:r>
              <a:rPr lang="en-GB" sz="2400" dirty="0">
                <a:solidFill>
                  <a:srgbClr val="3333CC"/>
                </a:solidFill>
              </a:rPr>
              <a:t> </a:t>
            </a:r>
          </a:p>
        </p:txBody>
      </p:sp>
      <p:sp>
        <p:nvSpPr>
          <p:cNvPr id="4" name="Text Box 2"/>
          <p:cNvSpPr txBox="1">
            <a:spLocks noChangeArrowheads="1"/>
          </p:cNvSpPr>
          <p:nvPr/>
        </p:nvSpPr>
        <p:spPr bwMode="auto">
          <a:xfrm>
            <a:off x="323850" y="3501008"/>
            <a:ext cx="8496300" cy="2554545"/>
          </a:xfrm>
          <a:prstGeom prst="rect">
            <a:avLst/>
          </a:prstGeom>
          <a:noFill/>
          <a:ln w="12700" cap="sq">
            <a:noFill/>
            <a:miter lim="800000"/>
            <a:headEnd/>
            <a:tailEnd/>
          </a:ln>
          <a:effectLst/>
        </p:spPr>
        <p:txBody>
          <a:bodyPr anchor="ctr">
            <a:spAutoFit/>
          </a:bodyPr>
          <a:lstStyle/>
          <a:p>
            <a:pPr algn="ctr" eaLnBrk="0" hangingPunct="0">
              <a:lnSpc>
                <a:spcPct val="100000"/>
              </a:lnSpc>
              <a:spcBef>
                <a:spcPct val="0"/>
              </a:spcBef>
              <a:buClrTx/>
              <a:buSzPct val="100000"/>
              <a:buFont typeface="Arial" pitchFamily="34" charset="0"/>
              <a:buNone/>
            </a:pPr>
            <a:r>
              <a:rPr lang="en-GB" sz="2400" b="0" dirty="0">
                <a:solidFill>
                  <a:srgbClr val="3333CC"/>
                </a:solidFill>
              </a:rPr>
              <a:t>El</a:t>
            </a:r>
            <a:r>
              <a:rPr lang="en-GB" sz="1800" dirty="0">
                <a:solidFill>
                  <a:srgbClr val="000000"/>
                </a:solidFill>
              </a:rPr>
              <a:t> </a:t>
            </a:r>
            <a:r>
              <a:rPr lang="en-GB" sz="2400" i="1" dirty="0" err="1" smtClean="0">
                <a:solidFill>
                  <a:srgbClr val="3333CC"/>
                </a:solidFill>
              </a:rPr>
              <a:t>seguimiento</a:t>
            </a:r>
            <a:r>
              <a:rPr lang="en-GB" sz="2400" i="1" dirty="0" smtClean="0">
                <a:solidFill>
                  <a:srgbClr val="3333CC"/>
                </a:solidFill>
              </a:rPr>
              <a:t> </a:t>
            </a:r>
            <a:r>
              <a:rPr lang="en-GB" sz="2400" i="1" dirty="0">
                <a:solidFill>
                  <a:srgbClr val="3333CC"/>
                </a:solidFill>
              </a:rPr>
              <a:t>de </a:t>
            </a:r>
            <a:r>
              <a:rPr lang="en-GB" sz="2400" i="1" dirty="0" err="1">
                <a:solidFill>
                  <a:srgbClr val="3333CC"/>
                </a:solidFill>
              </a:rPr>
              <a:t>rendimiento</a:t>
            </a:r>
            <a:r>
              <a:rPr lang="en-GB" sz="1800" dirty="0">
                <a:solidFill>
                  <a:srgbClr val="000000"/>
                </a:solidFill>
              </a:rPr>
              <a:t> </a:t>
            </a:r>
            <a:r>
              <a:rPr lang="en-GB" sz="2400" b="0" dirty="0" err="1">
                <a:solidFill>
                  <a:srgbClr val="3333CC"/>
                </a:solidFill>
              </a:rPr>
              <a:t>es</a:t>
            </a:r>
            <a:r>
              <a:rPr lang="en-GB" sz="2400" b="0" dirty="0">
                <a:solidFill>
                  <a:srgbClr val="3333CC"/>
                </a:solidFill>
              </a:rPr>
              <a:t> un </a:t>
            </a:r>
            <a:r>
              <a:rPr lang="en-GB" sz="2400" b="0" dirty="0" err="1">
                <a:solidFill>
                  <a:srgbClr val="3333CC"/>
                </a:solidFill>
              </a:rPr>
              <a:t>elemento</a:t>
            </a:r>
            <a:r>
              <a:rPr lang="en-GB" sz="2400" b="0" dirty="0">
                <a:solidFill>
                  <a:srgbClr val="3333CC"/>
                </a:solidFill>
              </a:rPr>
              <a:t> </a:t>
            </a:r>
            <a:r>
              <a:rPr lang="en-GB" sz="2400" b="0" dirty="0" err="1">
                <a:solidFill>
                  <a:srgbClr val="3333CC"/>
                </a:solidFill>
              </a:rPr>
              <a:t>crítico</a:t>
            </a:r>
            <a:endParaRPr lang="en-GB" sz="2400" b="0" dirty="0">
              <a:solidFill>
                <a:srgbClr val="3333CC"/>
              </a:solidFill>
            </a:endParaRPr>
          </a:p>
          <a:p>
            <a:pPr algn="ctr" eaLnBrk="0" hangingPunct="0">
              <a:lnSpc>
                <a:spcPct val="100000"/>
              </a:lnSpc>
              <a:spcBef>
                <a:spcPct val="0"/>
              </a:spcBef>
              <a:buClrTx/>
              <a:buFontTx/>
              <a:buChar char="•"/>
            </a:pPr>
            <a:r>
              <a:rPr lang="en-GB" sz="2400" b="0" dirty="0">
                <a:solidFill>
                  <a:srgbClr val="3333CC"/>
                </a:solidFill>
              </a:rPr>
              <a:t> ¿</a:t>
            </a:r>
            <a:r>
              <a:rPr lang="en-GB" sz="2400" b="0" dirty="0" err="1">
                <a:solidFill>
                  <a:srgbClr val="3333CC"/>
                </a:solidFill>
              </a:rPr>
              <a:t>Qué</a:t>
            </a:r>
            <a:r>
              <a:rPr lang="en-GB" sz="2400" b="0" dirty="0">
                <a:solidFill>
                  <a:srgbClr val="3333CC"/>
                </a:solidFill>
              </a:rPr>
              <a:t> tan </a:t>
            </a:r>
            <a:r>
              <a:rPr lang="en-GB" sz="2400" b="0" dirty="0" err="1">
                <a:solidFill>
                  <a:srgbClr val="3333CC"/>
                </a:solidFill>
              </a:rPr>
              <a:t>bien</a:t>
            </a:r>
            <a:r>
              <a:rPr lang="en-GB" sz="2400" b="0" dirty="0">
                <a:solidFill>
                  <a:srgbClr val="3333CC"/>
                </a:solidFill>
              </a:rPr>
              <a:t> se </a:t>
            </a:r>
            <a:r>
              <a:rPr lang="en-GB" sz="2400" b="0" dirty="0" err="1">
                <a:solidFill>
                  <a:srgbClr val="3333CC"/>
                </a:solidFill>
              </a:rPr>
              <a:t>están</a:t>
            </a:r>
            <a:r>
              <a:rPr lang="en-GB" sz="2400" b="0" dirty="0">
                <a:solidFill>
                  <a:srgbClr val="3333CC"/>
                </a:solidFill>
              </a:rPr>
              <a:t> </a:t>
            </a:r>
            <a:r>
              <a:rPr lang="en-GB" sz="2400" b="0" dirty="0" err="1">
                <a:solidFill>
                  <a:srgbClr val="3333CC"/>
                </a:solidFill>
              </a:rPr>
              <a:t>logrando</a:t>
            </a:r>
            <a:r>
              <a:rPr lang="en-GB" sz="2400" b="0" dirty="0">
                <a:solidFill>
                  <a:srgbClr val="3333CC"/>
                </a:solidFill>
              </a:rPr>
              <a:t> </a:t>
            </a:r>
            <a:r>
              <a:rPr lang="en-GB" sz="2400" b="0" dirty="0" err="1">
                <a:solidFill>
                  <a:srgbClr val="3333CC"/>
                </a:solidFill>
              </a:rPr>
              <a:t>resultados</a:t>
            </a:r>
            <a:r>
              <a:rPr lang="en-GB" sz="2400" b="0" dirty="0">
                <a:solidFill>
                  <a:srgbClr val="3333CC"/>
                </a:solidFill>
              </a:rPr>
              <a:t>?</a:t>
            </a:r>
          </a:p>
          <a:p>
            <a:pPr algn="ctr" eaLnBrk="0" hangingPunct="0">
              <a:lnSpc>
                <a:spcPct val="100000"/>
              </a:lnSpc>
              <a:spcBef>
                <a:spcPct val="0"/>
              </a:spcBef>
              <a:buClrTx/>
              <a:buFontTx/>
              <a:buChar char="•"/>
            </a:pPr>
            <a:r>
              <a:rPr lang="en-GB" sz="2400" b="0" dirty="0">
                <a:solidFill>
                  <a:srgbClr val="3333CC"/>
                </a:solidFill>
              </a:rPr>
              <a:t>  ¿</a:t>
            </a:r>
            <a:r>
              <a:rPr lang="en-GB" sz="2400" b="0" dirty="0" err="1">
                <a:solidFill>
                  <a:srgbClr val="3333CC"/>
                </a:solidFill>
              </a:rPr>
              <a:t>Qué</a:t>
            </a:r>
            <a:r>
              <a:rPr lang="en-GB" sz="2400" b="0" dirty="0">
                <a:solidFill>
                  <a:srgbClr val="3333CC"/>
                </a:solidFill>
              </a:rPr>
              <a:t> </a:t>
            </a:r>
            <a:r>
              <a:rPr lang="en-GB" sz="2400" b="0" dirty="0" err="1">
                <a:solidFill>
                  <a:srgbClr val="3333CC"/>
                </a:solidFill>
              </a:rPr>
              <a:t>medidas</a:t>
            </a:r>
            <a:r>
              <a:rPr lang="en-GB" sz="2400" b="0" dirty="0">
                <a:solidFill>
                  <a:srgbClr val="3333CC"/>
                </a:solidFill>
              </a:rPr>
              <a:t> son </a:t>
            </a:r>
            <a:r>
              <a:rPr lang="en-GB" sz="2400" b="0" dirty="0" err="1">
                <a:solidFill>
                  <a:srgbClr val="3333CC"/>
                </a:solidFill>
              </a:rPr>
              <a:t>necesarias</a:t>
            </a:r>
            <a:r>
              <a:rPr lang="en-GB" sz="2400" b="0" dirty="0">
                <a:solidFill>
                  <a:srgbClr val="3333CC"/>
                </a:solidFill>
              </a:rPr>
              <a:t> </a:t>
            </a:r>
            <a:r>
              <a:rPr lang="en-GB" sz="2400" b="0" dirty="0" err="1">
                <a:solidFill>
                  <a:srgbClr val="3333CC"/>
                </a:solidFill>
              </a:rPr>
              <a:t>para</a:t>
            </a:r>
            <a:r>
              <a:rPr lang="en-GB" sz="2400" b="0" dirty="0">
                <a:solidFill>
                  <a:srgbClr val="3333CC"/>
                </a:solidFill>
              </a:rPr>
              <a:t> </a:t>
            </a:r>
            <a:r>
              <a:rPr lang="en-GB" sz="2400" b="0" dirty="0" err="1">
                <a:solidFill>
                  <a:srgbClr val="3333CC"/>
                </a:solidFill>
              </a:rPr>
              <a:t>mejorar</a:t>
            </a:r>
            <a:r>
              <a:rPr lang="en-GB" sz="2400" b="0" dirty="0">
                <a:solidFill>
                  <a:srgbClr val="3333CC"/>
                </a:solidFill>
              </a:rPr>
              <a:t> el </a:t>
            </a:r>
            <a:r>
              <a:rPr lang="en-GB" sz="2400" b="0" dirty="0" err="1">
                <a:solidFill>
                  <a:srgbClr val="3333CC"/>
                </a:solidFill>
              </a:rPr>
              <a:t>proceso</a:t>
            </a:r>
            <a:r>
              <a:rPr lang="en-GB" sz="2400" b="0" dirty="0">
                <a:solidFill>
                  <a:srgbClr val="3333CC"/>
                </a:solidFill>
              </a:rPr>
              <a:t>?</a:t>
            </a:r>
          </a:p>
          <a:p>
            <a:pPr eaLnBrk="0" hangingPunct="0">
              <a:lnSpc>
                <a:spcPct val="100000"/>
              </a:lnSpc>
              <a:spcBef>
                <a:spcPct val="0"/>
              </a:spcBef>
              <a:buClrTx/>
              <a:buSzPct val="100000"/>
              <a:buFont typeface="Arial" pitchFamily="34" charset="0"/>
              <a:buNone/>
            </a:pPr>
            <a:endParaRPr lang="en-GB" sz="2400" b="0" dirty="0">
              <a:solidFill>
                <a:srgbClr val="3333CC"/>
              </a:solidFill>
            </a:endParaRPr>
          </a:p>
          <a:p>
            <a:pPr eaLnBrk="0" hangingPunct="0">
              <a:lnSpc>
                <a:spcPct val="100000"/>
              </a:lnSpc>
              <a:spcBef>
                <a:spcPct val="0"/>
              </a:spcBef>
              <a:spcAft>
                <a:spcPts val="600"/>
              </a:spcAft>
              <a:buClrTx/>
              <a:buSzPct val="100000"/>
              <a:buFont typeface="Arial" pitchFamily="34" charset="0"/>
              <a:buNone/>
            </a:pPr>
            <a:r>
              <a:rPr lang="en-GB" sz="1800" i="1" dirty="0">
                <a:solidFill>
                  <a:srgbClr val="000000"/>
                </a:solidFill>
              </a:rPr>
              <a:t>En </a:t>
            </a:r>
            <a:r>
              <a:rPr lang="en-GB" sz="1800" i="1" dirty="0" err="1">
                <a:solidFill>
                  <a:srgbClr val="000000"/>
                </a:solidFill>
              </a:rPr>
              <a:t>lenguaje</a:t>
            </a:r>
            <a:r>
              <a:rPr lang="en-GB" sz="1800" i="1" dirty="0">
                <a:solidFill>
                  <a:srgbClr val="000000"/>
                </a:solidFill>
              </a:rPr>
              <a:t> llano ... </a:t>
            </a:r>
          </a:p>
          <a:p>
            <a:pPr algn="ctr" eaLnBrk="0" hangingPunct="0">
              <a:lnSpc>
                <a:spcPct val="100000"/>
              </a:lnSpc>
              <a:spcBef>
                <a:spcPct val="0"/>
              </a:spcBef>
              <a:spcAft>
                <a:spcPts val="600"/>
              </a:spcAft>
              <a:buClrTx/>
              <a:buSzPct val="100000"/>
              <a:buFont typeface="Arial" pitchFamily="34" charset="0"/>
              <a:buNone/>
            </a:pPr>
            <a:r>
              <a:rPr lang="en-GB" sz="1800" dirty="0">
                <a:solidFill>
                  <a:srgbClr val="000000"/>
                </a:solidFill>
              </a:rPr>
              <a:t>la GBR </a:t>
            </a:r>
            <a:r>
              <a:rPr lang="en-GB" sz="1800" dirty="0" err="1">
                <a:solidFill>
                  <a:srgbClr val="000000"/>
                </a:solidFill>
              </a:rPr>
              <a:t>nos</a:t>
            </a:r>
            <a:r>
              <a:rPr lang="en-GB" sz="1800" dirty="0">
                <a:solidFill>
                  <a:srgbClr val="000000"/>
                </a:solidFill>
              </a:rPr>
              <a:t> </a:t>
            </a:r>
            <a:r>
              <a:rPr lang="en-GB" sz="1800" dirty="0" err="1">
                <a:solidFill>
                  <a:srgbClr val="000000"/>
                </a:solidFill>
              </a:rPr>
              <a:t>ayuda</a:t>
            </a:r>
            <a:r>
              <a:rPr lang="en-GB" sz="1800" dirty="0">
                <a:solidFill>
                  <a:srgbClr val="000000"/>
                </a:solidFill>
              </a:rPr>
              <a:t> a </a:t>
            </a:r>
            <a:r>
              <a:rPr lang="en-GB" sz="1800" dirty="0" err="1">
                <a:solidFill>
                  <a:srgbClr val="000000"/>
                </a:solidFill>
              </a:rPr>
              <a:t>conectar</a:t>
            </a:r>
            <a:r>
              <a:rPr lang="en-GB" sz="1800" dirty="0">
                <a:solidFill>
                  <a:srgbClr val="000000"/>
                </a:solidFill>
              </a:rPr>
              <a:t> lo </a:t>
            </a:r>
            <a:r>
              <a:rPr lang="en-GB" sz="1800" dirty="0" err="1">
                <a:solidFill>
                  <a:srgbClr val="000000"/>
                </a:solidFill>
              </a:rPr>
              <a:t>que</a:t>
            </a:r>
            <a:r>
              <a:rPr lang="en-GB" sz="1800" dirty="0">
                <a:solidFill>
                  <a:srgbClr val="000000"/>
                </a:solidFill>
              </a:rPr>
              <a:t> </a:t>
            </a:r>
            <a:r>
              <a:rPr lang="en-GB" sz="1800" dirty="0" err="1">
                <a:solidFill>
                  <a:srgbClr val="000000"/>
                </a:solidFill>
              </a:rPr>
              <a:t>hacemos</a:t>
            </a:r>
            <a:r>
              <a:rPr lang="en-GB" sz="1800" dirty="0">
                <a:solidFill>
                  <a:srgbClr val="000000"/>
                </a:solidFill>
              </a:rPr>
              <a:t> a</a:t>
            </a:r>
            <a:r>
              <a:rPr lang="en-GB" sz="1800" u="sng" dirty="0">
                <a:solidFill>
                  <a:srgbClr val="000000"/>
                </a:solidFill>
              </a:rPr>
              <a:t> lo </a:t>
            </a:r>
            <a:r>
              <a:rPr lang="en-GB" sz="1800" u="sng" dirty="0" err="1">
                <a:solidFill>
                  <a:srgbClr val="000000"/>
                </a:solidFill>
              </a:rPr>
              <a:t>que</a:t>
            </a:r>
            <a:r>
              <a:rPr lang="en-GB" sz="1800" u="sng" dirty="0">
                <a:solidFill>
                  <a:srgbClr val="000000"/>
                </a:solidFill>
              </a:rPr>
              <a:t> </a:t>
            </a:r>
            <a:r>
              <a:rPr lang="en-GB" sz="1800" u="sng" dirty="0" err="1">
                <a:solidFill>
                  <a:srgbClr val="000000"/>
                </a:solidFill>
              </a:rPr>
              <a:t>queremos</a:t>
            </a:r>
            <a:r>
              <a:rPr lang="en-GB" sz="1800" u="sng" dirty="0">
                <a:solidFill>
                  <a:srgbClr val="000000"/>
                </a:solidFill>
              </a:rPr>
              <a:t> </a:t>
            </a:r>
            <a:r>
              <a:rPr lang="en-GB" sz="1800" u="sng" dirty="0" err="1">
                <a:solidFill>
                  <a:srgbClr val="000000"/>
                </a:solidFill>
              </a:rPr>
              <a:t>lograr</a:t>
            </a:r>
            <a:r>
              <a:rPr lang="en-GB" sz="1800" u="sng" dirty="0">
                <a:solidFill>
                  <a:srgbClr val="000000"/>
                </a:solidFill>
              </a:rPr>
              <a:t> </a:t>
            </a:r>
          </a:p>
          <a:p>
            <a:pPr algn="ctr" eaLnBrk="0" hangingPunct="0">
              <a:lnSpc>
                <a:spcPct val="100000"/>
              </a:lnSpc>
              <a:spcBef>
                <a:spcPct val="0"/>
              </a:spcBef>
              <a:spcAft>
                <a:spcPts val="600"/>
              </a:spcAft>
              <a:buClrTx/>
              <a:buSzPct val="100000"/>
              <a:buFont typeface="Arial" pitchFamily="34" charset="0"/>
              <a:buNone/>
            </a:pPr>
            <a:r>
              <a:rPr lang="en-GB" sz="1800" dirty="0">
                <a:solidFill>
                  <a:srgbClr val="000000"/>
                </a:solidFill>
              </a:rPr>
              <a:t>La GBR </a:t>
            </a:r>
            <a:r>
              <a:rPr lang="en-GB" sz="1800" dirty="0" err="1">
                <a:solidFill>
                  <a:srgbClr val="000000"/>
                </a:solidFill>
              </a:rPr>
              <a:t>nos</a:t>
            </a:r>
            <a:r>
              <a:rPr lang="en-GB" sz="1800" dirty="0">
                <a:solidFill>
                  <a:srgbClr val="000000"/>
                </a:solidFill>
              </a:rPr>
              <a:t> dice</a:t>
            </a:r>
            <a:r>
              <a:rPr lang="en-GB" sz="1800" u="sng" dirty="0">
                <a:solidFill>
                  <a:srgbClr val="000000"/>
                </a:solidFill>
              </a:rPr>
              <a:t> </a:t>
            </a:r>
            <a:r>
              <a:rPr lang="en-GB" sz="1800" u="sng" dirty="0" err="1">
                <a:solidFill>
                  <a:srgbClr val="000000"/>
                </a:solidFill>
              </a:rPr>
              <a:t>cómo</a:t>
            </a:r>
            <a:r>
              <a:rPr lang="en-GB" sz="1800" u="sng" dirty="0">
                <a:solidFill>
                  <a:srgbClr val="000000"/>
                </a:solidFill>
              </a:rPr>
              <a:t> </a:t>
            </a:r>
            <a:r>
              <a:rPr lang="en-GB" sz="1800" u="sng" dirty="0" err="1">
                <a:solidFill>
                  <a:srgbClr val="000000"/>
                </a:solidFill>
              </a:rPr>
              <a:t>sabremos</a:t>
            </a:r>
            <a:r>
              <a:rPr lang="en-GB" sz="1800" dirty="0">
                <a:solidFill>
                  <a:srgbClr val="000000"/>
                </a:solidFill>
              </a:rPr>
              <a:t> </a:t>
            </a:r>
            <a:r>
              <a:rPr lang="en-GB" sz="1800" dirty="0" err="1">
                <a:solidFill>
                  <a:srgbClr val="000000"/>
                </a:solidFill>
              </a:rPr>
              <a:t>si</a:t>
            </a:r>
            <a:r>
              <a:rPr lang="en-GB" sz="1800" dirty="0">
                <a:solidFill>
                  <a:srgbClr val="000000"/>
                </a:solidFill>
              </a:rPr>
              <a:t> lo </a:t>
            </a:r>
            <a:r>
              <a:rPr lang="en-GB" sz="1800" dirty="0" err="1">
                <a:solidFill>
                  <a:srgbClr val="000000"/>
                </a:solidFill>
              </a:rPr>
              <a:t>hemos</a:t>
            </a:r>
            <a:r>
              <a:rPr lang="en-GB" sz="1800" dirty="0">
                <a:solidFill>
                  <a:srgbClr val="000000"/>
                </a:solidFill>
              </a:rPr>
              <a:t> </a:t>
            </a:r>
            <a:r>
              <a:rPr lang="en-GB" sz="1800" dirty="0" err="1">
                <a:solidFill>
                  <a:srgbClr val="000000"/>
                </a:solidFill>
              </a:rPr>
              <a:t>conseguido</a:t>
            </a:r>
            <a:r>
              <a:rPr lang="en-GB" sz="1800" dirty="0">
                <a:solidFill>
                  <a:srgbClr val="000000"/>
                </a:solidFill>
              </a:rPr>
              <a:t>, </a:t>
            </a:r>
          </a:p>
        </p:txBody>
      </p:sp>
    </p:spTree>
    <p:extLst>
      <p:ext uri="{BB962C8B-B14F-4D97-AF65-F5344CB8AC3E}">
        <p14:creationId xmlns:p14="http://schemas.microsoft.com/office/powerpoint/2010/main" val="15488553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685800" y="2130425"/>
            <a:ext cx="7772400" cy="147002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s-ES" smtClean="0"/>
              <a:t>Enfoque </a:t>
            </a:r>
            <a:r>
              <a:rPr lang="es-ES" smtClean="0"/>
              <a:t>Basado </a:t>
            </a:r>
            <a:r>
              <a:rPr lang="es-ES" dirty="0" smtClean="0"/>
              <a:t>en </a:t>
            </a:r>
            <a:r>
              <a:rPr lang="es-ES" smtClean="0"/>
              <a:t>los </a:t>
            </a:r>
            <a:r>
              <a:rPr lang="es-ES" smtClean="0"/>
              <a:t>Derechos Humanos </a:t>
            </a:r>
            <a:r>
              <a:rPr lang="es-ES" dirty="0" smtClean="0"/>
              <a:t>para </a:t>
            </a:r>
            <a:r>
              <a:rPr lang="es-ES" smtClean="0"/>
              <a:t>el </a:t>
            </a:r>
            <a:r>
              <a:rPr lang="es-ES" dirty="0"/>
              <a:t>S</a:t>
            </a:r>
            <a:r>
              <a:rPr lang="es-ES" smtClean="0"/>
              <a:t>eguimiento</a:t>
            </a:r>
            <a:endParaRPr lang="es-ES" dirty="0" smtClean="0"/>
          </a:p>
        </p:txBody>
      </p:sp>
    </p:spTree>
    <p:extLst>
      <p:ext uri="{BB962C8B-B14F-4D97-AF65-F5344CB8AC3E}">
        <p14:creationId xmlns:p14="http://schemas.microsoft.com/office/powerpoint/2010/main" val="3680158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250" name="Rectangle 2"/>
          <p:cNvSpPr>
            <a:spLocks noGrp="1" noChangeArrowheads="1"/>
          </p:cNvSpPr>
          <p:nvPr>
            <p:ph type="title"/>
          </p:nvPr>
        </p:nvSpPr>
        <p:spPr>
          <a:xfrm>
            <a:off x="903536" y="0"/>
            <a:ext cx="7772400" cy="431584"/>
          </a:xfrm>
        </p:spPr>
        <p:txBody>
          <a:bodyPr/>
          <a:lstStyle/>
          <a:p>
            <a:pPr>
              <a:buSzPct val="100000"/>
            </a:pPr>
            <a:r>
              <a:rPr lang="es-CL" sz="3600" dirty="0" smtClean="0"/>
              <a:t>Seguimiento</a:t>
            </a:r>
            <a:r>
              <a:rPr lang="es-CL" sz="3600" b="1" dirty="0" smtClean="0"/>
              <a:t> </a:t>
            </a:r>
            <a:r>
              <a:rPr lang="es-ES" sz="3600" noProof="0" dirty="0" smtClean="0"/>
              <a:t>vs </a:t>
            </a:r>
            <a:r>
              <a:rPr lang="es-ES" sz="3600" noProof="0" dirty="0" smtClean="0"/>
              <a:t>Evaluación</a:t>
            </a:r>
          </a:p>
        </p:txBody>
      </p:sp>
      <p:graphicFrame>
        <p:nvGraphicFramePr>
          <p:cNvPr id="2357277" name="Group 29"/>
          <p:cNvGraphicFramePr>
            <a:graphicFrameLocks noGrp="1"/>
          </p:cNvGraphicFramePr>
          <p:nvPr>
            <p:ph idx="1"/>
            <p:extLst>
              <p:ext uri="{D42A27DB-BD31-4B8C-83A1-F6EECF244321}">
                <p14:modId xmlns:p14="http://schemas.microsoft.com/office/powerpoint/2010/main" val="917212399"/>
              </p:ext>
            </p:extLst>
          </p:nvPr>
        </p:nvGraphicFramePr>
        <p:xfrm>
          <a:off x="395536" y="850899"/>
          <a:ext cx="8207375" cy="5471927"/>
        </p:xfrm>
        <a:graphic>
          <a:graphicData uri="http://schemas.openxmlformats.org/drawingml/2006/table">
            <a:tbl>
              <a:tblPr/>
              <a:tblGrid>
                <a:gridCol w="4011612"/>
                <a:gridCol w="4195763"/>
              </a:tblGrid>
              <a:tr h="318439">
                <a:tc>
                  <a:txBody>
                    <a:bodyPr/>
                    <a:lstStyle/>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pPr>
                      <a:r>
                        <a:rPr lang="es-CL" sz="1800" b="1" kern="1200" dirty="0" smtClean="0">
                          <a:solidFill>
                            <a:schemeClr val="tx1"/>
                          </a:solidFill>
                          <a:effectLst/>
                          <a:latin typeface="+mn-lt"/>
                          <a:ea typeface="+mn-ea"/>
                          <a:cs typeface="+mn-cs"/>
                        </a:rPr>
                        <a:t>Seguimiento</a:t>
                      </a:r>
                      <a:endParaRPr kumimoji="0" lang="en-GB" sz="16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txBody>
                  <a:tcPr marT="45705" marB="45705"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pPr>
                      <a:r>
                        <a:rPr kumimoji="0" lang="en-GB" sz="16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Evaluación</a:t>
                      </a:r>
                    </a:p>
                  </a:txBody>
                  <a:tcPr marT="45705" marB="45705"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r>
              <a:tr h="5106197">
                <a:tc>
                  <a:txBody>
                    <a:bodyPr/>
                    <a:lstStyle/>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Sistemático</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permanente</a:t>
                      </a:r>
                      <a:r>
                        <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Durante la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ejecución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del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programa</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Seguimiento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las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actividades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y el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progreso</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Según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el plan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trabajo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anual</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Para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medida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correctiva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corto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plazo</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Rendición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cuentas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por</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implementación</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Contribuye</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la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evaluación</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Realizado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0" u="sng"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por</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personal </a:t>
                      </a:r>
                      <a:r>
                        <a:rPr kumimoji="0" lang="en-GB" sz="1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interno</a:t>
                      </a:r>
                      <a:endPar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Tx/>
                        <a:buSzPct val="100000"/>
                        <a:buFont typeface="Arial" pitchFamily="34" charset="0"/>
                        <a:buNone/>
                        <a:tabLst>
                          <a:tab pos="228600" algn="l"/>
                        </a:tabLst>
                      </a:pP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Estamos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haciendo</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las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cosas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bien</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txBody>
                  <a:tcPr marT="45705" marB="45705"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Sistemática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y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periódica</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Durante </a:t>
                      </a:r>
                      <a:r>
                        <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y</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después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la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ejecución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del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programa</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Juicio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mérito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valor</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provecho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un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programa/proyecto</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En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comparación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con </a:t>
                      </a:r>
                      <a:r>
                        <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los </a:t>
                      </a:r>
                      <a:r>
                        <a:rPr kumimoji="0" lang="en-GB" sz="1400" b="0" i="0" u="sng" strike="noStrike" cap="none" normalizeH="0" baseline="0" dirty="0" err="1" smtClean="0">
                          <a:ln>
                            <a:noFill/>
                          </a:ln>
                          <a:solidFill>
                            <a:schemeClr val="tx1"/>
                          </a:solidFill>
                          <a:effectLst/>
                          <a:latin typeface="Arial" pitchFamily="34" charset="0"/>
                          <a:ea typeface="Times New Roman" pitchFamily="18" charset="0"/>
                          <a:cs typeface="Arial" pitchFamily="34" charset="0"/>
                        </a:rPr>
                        <a:t>criterios</a:t>
                      </a:r>
                      <a:r>
                        <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sng" strike="noStrike" cap="none" normalizeH="0" baseline="0" dirty="0" err="1" smtClean="0">
                          <a:ln>
                            <a:noFill/>
                          </a:ln>
                          <a:solidFill>
                            <a:schemeClr val="tx1"/>
                          </a:solidFill>
                          <a:effectLst/>
                          <a:latin typeface="Arial" pitchFamily="34" charset="0"/>
                          <a:ea typeface="Times New Roman" pitchFamily="18" charset="0"/>
                          <a:cs typeface="Arial" pitchFamily="34" charset="0"/>
                        </a:rPr>
                        <a:t>evaluación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pertinencia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eficacia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impacto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Para la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toma</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decisiones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sobre</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los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futuros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programas</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Rendición</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cuentas</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 </a:t>
                      </a:r>
                      <a:r>
                        <a:rPr kumimoji="0" lang="en-GB" sz="1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acuerdo</a:t>
                      </a:r>
                      <a:r>
                        <a:rPr kumimoji="0" lang="en-GB"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Resultados</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Para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aprendizaje</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organizacional</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y de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oficina</a:t>
                      </a: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Realizado</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por</a:t>
                      </a:r>
                      <a:r>
                        <a:rPr kumimoji="0" lang="en-GB"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personas </a:t>
                      </a:r>
                      <a:r>
                        <a:rPr kumimoji="0" lang="en-GB" sz="1400" b="0" i="0" u="sng" strike="noStrike" cap="none" normalizeH="0" baseline="0" dirty="0" err="1" smtClean="0">
                          <a:ln>
                            <a:noFill/>
                          </a:ln>
                          <a:solidFill>
                            <a:schemeClr val="tx1"/>
                          </a:solidFill>
                          <a:effectLst/>
                          <a:latin typeface="Arial" pitchFamily="34" charset="0"/>
                          <a:ea typeface="Times New Roman" pitchFamily="18" charset="0"/>
                          <a:cs typeface="Arial" pitchFamily="34" charset="0"/>
                        </a:rPr>
                        <a:t>ajenas</a:t>
                      </a:r>
                      <a:r>
                        <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0" i="0" u="sng" strike="noStrike" cap="none" normalizeH="0" baseline="0" dirty="0" err="1" smtClean="0">
                          <a:ln>
                            <a:noFill/>
                          </a:ln>
                          <a:solidFill>
                            <a:schemeClr val="tx1"/>
                          </a:solidFill>
                          <a:effectLst/>
                          <a:latin typeface="Arial" pitchFamily="34" charset="0"/>
                          <a:ea typeface="Times New Roman" pitchFamily="18" charset="0"/>
                          <a:cs typeface="Arial" pitchFamily="34" charset="0"/>
                        </a:rPr>
                        <a:t>imparciales</a:t>
                      </a:r>
                      <a:endPar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l"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endParaRPr kumimoji="0" lang="en-GB" sz="14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342900" marR="0" lvl="0" indent="-342900" algn="ctr" defTabSz="914400" rtl="0" eaLnBrk="0" fontAlgn="base" latinLnBrk="0" hangingPunct="0">
                        <a:lnSpc>
                          <a:spcPct val="100000"/>
                        </a:lnSpc>
                        <a:spcBef>
                          <a:spcPct val="0"/>
                        </a:spcBef>
                        <a:spcAft>
                          <a:spcPct val="0"/>
                        </a:spcAft>
                        <a:buClr>
                          <a:srgbClr val="000000"/>
                        </a:buClr>
                        <a:buSzTx/>
                        <a:buFont typeface="Symbol" pitchFamily="18" charset="2"/>
                        <a:buChar char=""/>
                        <a:tabLst>
                          <a:tab pos="228600" algn="l"/>
                        </a:tabLst>
                      </a:pP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Hicimos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las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cosas</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GB" sz="1400" b="1" i="1"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bien</a:t>
                      </a:r>
                      <a:r>
                        <a:rPr kumimoji="0" lang="en-GB" sz="1400" b="1"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txBody>
                  <a:tcPr marT="45705" marB="45705"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3721453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70" name="Rectangle 2"/>
          <p:cNvSpPr>
            <a:spLocks noGrp="1"/>
          </p:cNvSpPr>
          <p:nvPr>
            <p:ph type="body" idx="4294967295"/>
          </p:nvPr>
        </p:nvSpPr>
        <p:spPr>
          <a:xfrm>
            <a:off x="457200" y="1295400"/>
            <a:ext cx="8520113" cy="5334000"/>
          </a:xfrm>
        </p:spPr>
        <p:txBody>
          <a:bodyPr/>
          <a:lstStyle/>
          <a:p>
            <a:pPr>
              <a:lnSpc>
                <a:spcPct val="80000"/>
              </a:lnSpc>
              <a:spcAft>
                <a:spcPct val="55000"/>
              </a:spcAft>
              <a:buSzPct val="100000"/>
              <a:buFontTx/>
              <a:buNone/>
            </a:pPr>
            <a:endParaRPr lang="es-ES" sz="2800" noProof="0" dirty="0" smtClean="0">
              <a:solidFill>
                <a:srgbClr val="000000"/>
              </a:solidFill>
            </a:endParaRPr>
          </a:p>
          <a:p>
            <a:pPr>
              <a:spcBef>
                <a:spcPct val="0"/>
              </a:spcBef>
              <a:spcAft>
                <a:spcPts val="600"/>
              </a:spcAft>
              <a:buClr>
                <a:srgbClr val="006699"/>
              </a:buClr>
              <a:buFont typeface="Wingdings" pitchFamily="2" charset="2"/>
              <a:buChar char="§"/>
            </a:pPr>
            <a:r>
              <a:rPr lang="es-ES" sz="2800" noProof="0" dirty="0" smtClean="0">
                <a:solidFill>
                  <a:srgbClr val="000000"/>
                </a:solidFill>
              </a:rPr>
              <a:t>Seguir el progreso hacia los resultados acordados en la matriz MANUD</a:t>
            </a:r>
          </a:p>
          <a:p>
            <a:pPr>
              <a:spcBef>
                <a:spcPct val="0"/>
              </a:spcBef>
              <a:spcAft>
                <a:spcPts val="600"/>
              </a:spcAft>
              <a:buClr>
                <a:srgbClr val="006699"/>
              </a:buClr>
              <a:buFont typeface="Wingdings" pitchFamily="2" charset="2"/>
              <a:buChar char="§"/>
            </a:pPr>
            <a:r>
              <a:rPr lang="es-ES" sz="2800" noProof="0" dirty="0" smtClean="0">
                <a:solidFill>
                  <a:srgbClr val="000000"/>
                </a:solidFill>
              </a:rPr>
              <a:t>Comprueba si siguen siendo válidos o es necesario revisar supuestos y riesgos identificados en la fase de diseño </a:t>
            </a:r>
          </a:p>
          <a:p>
            <a:pPr>
              <a:spcBef>
                <a:spcPct val="0"/>
              </a:spcBef>
              <a:spcAft>
                <a:spcPts val="600"/>
              </a:spcAft>
              <a:buClr>
                <a:srgbClr val="006699"/>
              </a:buClr>
              <a:buFont typeface="Wingdings" pitchFamily="2" charset="2"/>
              <a:buChar char="§"/>
            </a:pPr>
            <a:r>
              <a:rPr lang="es-ES" sz="2800" noProof="0" dirty="0" smtClean="0">
                <a:solidFill>
                  <a:srgbClr val="000000"/>
                </a:solidFill>
              </a:rPr>
              <a:t>Permite </a:t>
            </a:r>
            <a:r>
              <a:rPr lang="es-ES" sz="2800" noProof="0" dirty="0" smtClean="0"/>
              <a:t>que los Equipos de País </a:t>
            </a:r>
            <a:r>
              <a:rPr lang="es-ES" sz="2800" noProof="0" dirty="0" smtClean="0">
                <a:solidFill>
                  <a:srgbClr val="000000"/>
                </a:solidFill>
              </a:rPr>
              <a:t>y socios puedan hacer correcciones a mitad de curso como parte integrante de la gestión del programa</a:t>
            </a:r>
          </a:p>
        </p:txBody>
      </p:sp>
      <p:sp>
        <p:nvSpPr>
          <p:cNvPr id="2413571" name="Rectangle 3"/>
          <p:cNvSpPr>
            <a:spLocks noGrp="1"/>
          </p:cNvSpPr>
          <p:nvPr>
            <p:ph type="title" idx="4294967295"/>
          </p:nvPr>
        </p:nvSpPr>
        <p:spPr>
          <a:xfrm>
            <a:off x="684213" y="692150"/>
            <a:ext cx="7340600" cy="809625"/>
          </a:xfrm>
        </p:spPr>
        <p:txBody>
          <a:bodyPr/>
          <a:lstStyle/>
          <a:p>
            <a:pPr>
              <a:buSzPct val="100000"/>
            </a:pPr>
            <a:r>
              <a:rPr lang="es-ES" sz="4000" b="0" noProof="0" dirty="0" smtClean="0"/>
              <a:t/>
            </a:r>
            <a:br>
              <a:rPr lang="es-ES" sz="4000" b="0" noProof="0" dirty="0" smtClean="0"/>
            </a:br>
            <a:r>
              <a:rPr lang="es-ES" sz="4000" b="0" noProof="0" dirty="0" smtClean="0"/>
              <a:t>¿Qué es el </a:t>
            </a:r>
            <a:r>
              <a:rPr lang="es-ES" sz="4000" b="0" noProof="0" dirty="0" smtClean="0"/>
              <a:t>seguimiento?</a:t>
            </a:r>
            <a:r>
              <a:rPr lang="es-ES" sz="4000" b="0" noProof="0" dirty="0" smtClean="0"/>
              <a:t/>
            </a:r>
            <a:br>
              <a:rPr lang="es-ES" sz="4000" b="0" noProof="0" dirty="0" smtClean="0"/>
            </a:br>
            <a:endParaRPr lang="es-ES" sz="4000" b="0" noProof="0" dirty="0" smtClean="0"/>
          </a:p>
        </p:txBody>
      </p:sp>
    </p:spTree>
    <p:extLst>
      <p:ext uri="{BB962C8B-B14F-4D97-AF65-F5344CB8AC3E}">
        <p14:creationId xmlns:p14="http://schemas.microsoft.com/office/powerpoint/2010/main" val="938177235"/>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4594" name="Rectangle 2"/>
          <p:cNvSpPr>
            <a:spLocks noGrp="1"/>
          </p:cNvSpPr>
          <p:nvPr>
            <p:ph type="title" idx="4294967295"/>
          </p:nvPr>
        </p:nvSpPr>
        <p:spPr>
          <a:xfrm>
            <a:off x="685800" y="260350"/>
            <a:ext cx="7772400" cy="1143000"/>
          </a:xfrm>
        </p:spPr>
        <p:txBody>
          <a:bodyPr/>
          <a:lstStyle/>
          <a:p>
            <a:pPr>
              <a:buSzPct val="100000"/>
            </a:pPr>
            <a:r>
              <a:rPr lang="es-ES" sz="4000" b="0" noProof="0" smtClean="0"/>
              <a:t>Y ¿Por qué lo necesitamos?</a:t>
            </a:r>
          </a:p>
        </p:txBody>
      </p:sp>
      <p:sp>
        <p:nvSpPr>
          <p:cNvPr id="59395" name="Rectangle 3"/>
          <p:cNvSpPr>
            <a:spLocks noGrp="1"/>
          </p:cNvSpPr>
          <p:nvPr>
            <p:ph type="body" idx="4294967295"/>
          </p:nvPr>
        </p:nvSpPr>
        <p:spPr>
          <a:xfrm>
            <a:off x="685800" y="1484313"/>
            <a:ext cx="7772400" cy="4114800"/>
          </a:xfrm>
        </p:spPr>
        <p:txBody>
          <a:bodyPr/>
          <a:lstStyle/>
          <a:p>
            <a:pPr>
              <a:spcBef>
                <a:spcPct val="0"/>
              </a:spcBef>
              <a:spcAft>
                <a:spcPts val="600"/>
              </a:spcAft>
              <a:buClr>
                <a:srgbClr val="006699"/>
              </a:buClr>
              <a:buFont typeface="Wingdings" pitchFamily="2" charset="2"/>
              <a:buChar char="à"/>
            </a:pPr>
            <a:r>
              <a:rPr lang="es-ES" sz="2800" noProof="0" smtClean="0">
                <a:solidFill>
                  <a:srgbClr val="000000"/>
                </a:solidFill>
                <a:ea typeface="ＭＳ Ｐゴシック" pitchFamily="34" charset="-128"/>
              </a:rPr>
              <a:t>Evaluación regular y sistemática del progreso</a:t>
            </a:r>
          </a:p>
          <a:p>
            <a:pPr>
              <a:spcBef>
                <a:spcPct val="0"/>
              </a:spcBef>
              <a:spcAft>
                <a:spcPts val="600"/>
              </a:spcAft>
              <a:buClr>
                <a:srgbClr val="006699"/>
              </a:buClr>
              <a:buFont typeface="Wingdings" pitchFamily="2" charset="2"/>
              <a:buChar char="à"/>
            </a:pPr>
            <a:r>
              <a:rPr lang="es-ES" sz="2800" noProof="0" smtClean="0">
                <a:solidFill>
                  <a:srgbClr val="000000"/>
                </a:solidFill>
                <a:ea typeface="ＭＳ Ｐゴシック" pitchFamily="34" charset="-128"/>
              </a:rPr>
              <a:t>Revisión continua de las necesidades de capacidad de los socios  </a:t>
            </a:r>
          </a:p>
          <a:p>
            <a:pPr>
              <a:spcBef>
                <a:spcPct val="0"/>
              </a:spcBef>
              <a:spcAft>
                <a:spcPts val="600"/>
              </a:spcAft>
              <a:buClr>
                <a:srgbClr val="006699"/>
              </a:buClr>
              <a:buFont typeface="Wingdings" pitchFamily="2" charset="2"/>
              <a:buChar char="à"/>
            </a:pPr>
            <a:r>
              <a:rPr lang="es-ES" sz="2800" noProof="0" smtClean="0">
                <a:solidFill>
                  <a:srgbClr val="000000"/>
                </a:solidFill>
                <a:ea typeface="ＭＳ Ｐゴシック" pitchFamily="34" charset="-128"/>
              </a:rPr>
              <a:t>Mejorar la presentación de informes sobre logros con base en resultados</a:t>
            </a:r>
          </a:p>
          <a:p>
            <a:pPr>
              <a:spcBef>
                <a:spcPct val="0"/>
              </a:spcBef>
              <a:spcAft>
                <a:spcPts val="600"/>
              </a:spcAft>
              <a:buClr>
                <a:srgbClr val="006699"/>
              </a:buClr>
              <a:buFont typeface="Wingdings" pitchFamily="2" charset="2"/>
              <a:buChar char="à"/>
            </a:pPr>
            <a:r>
              <a:rPr lang="es-ES" sz="2800" noProof="0" smtClean="0">
                <a:solidFill>
                  <a:srgbClr val="000000"/>
                </a:solidFill>
                <a:ea typeface="ＭＳ Ｐゴシック" pitchFamily="34" charset="-128"/>
              </a:rPr>
              <a:t>Fortalecer trabajo en equipo y dominio del MANUD entre socios ejecutores</a:t>
            </a:r>
          </a:p>
        </p:txBody>
      </p:sp>
    </p:spTree>
    <p:extLst>
      <p:ext uri="{BB962C8B-B14F-4D97-AF65-F5344CB8AC3E}">
        <p14:creationId xmlns:p14="http://schemas.microsoft.com/office/powerpoint/2010/main" val="131377271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8" name="Rectangle 3"/>
          <p:cNvSpPr>
            <a:spLocks noGrp="1" noChangeArrowheads="1"/>
          </p:cNvSpPr>
          <p:nvPr>
            <p:ph type="body" idx="4294967295"/>
          </p:nvPr>
        </p:nvSpPr>
        <p:spPr>
          <a:xfrm>
            <a:off x="395288" y="1417638"/>
            <a:ext cx="8353425" cy="4891087"/>
          </a:xfrm>
        </p:spPr>
        <p:txBody>
          <a:bodyPr/>
          <a:lstStyle/>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rPr>
              <a:t>Es una función externa separada de la gestión de programas</a:t>
            </a:r>
          </a:p>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rPr>
              <a:t>Determina si los resultados han hecho una contribución valiosa a las prioridades nacionales de desarrollo</a:t>
            </a:r>
          </a:p>
          <a:p>
            <a:pPr>
              <a:lnSpc>
                <a:spcPct val="80000"/>
              </a:lnSpc>
              <a:spcAft>
                <a:spcPct val="55000"/>
              </a:spcAft>
              <a:buClr>
                <a:srgbClr val="006699"/>
              </a:buClr>
              <a:buFont typeface="Wingdings" pitchFamily="2" charset="2"/>
              <a:buChar char="§"/>
            </a:pPr>
            <a:r>
              <a:rPr lang="es-ES" sz="2400" b="1" noProof="0" dirty="0" smtClean="0">
                <a:solidFill>
                  <a:srgbClr val="000000"/>
                </a:solidFill>
                <a:ea typeface="ＭＳ Ｐゴシック" pitchFamily="34" charset="-128"/>
              </a:rPr>
              <a:t>3 preguntas clave:</a:t>
            </a:r>
          </a:p>
          <a:p>
            <a:pPr lvl="1">
              <a:lnSpc>
                <a:spcPct val="80000"/>
              </a:lnSpc>
              <a:spcAft>
                <a:spcPct val="55000"/>
              </a:spcAft>
              <a:buClr>
                <a:srgbClr val="006699"/>
              </a:buClr>
              <a:buFont typeface="Wingdings" pitchFamily="2" charset="2"/>
              <a:buChar char="à"/>
            </a:pPr>
            <a:r>
              <a:rPr lang="es-ES" sz="2400" noProof="0" dirty="0" smtClean="0">
                <a:solidFill>
                  <a:srgbClr val="000000"/>
                </a:solidFill>
                <a:ea typeface="ＭＳ Ｐゴシック" pitchFamily="34" charset="-128"/>
              </a:rPr>
              <a:t>¿El Marco de Asistencia aprovecha al máximo las ventajas comparativas </a:t>
            </a:r>
            <a:r>
              <a:rPr lang="es-ES" sz="2400" noProof="0" dirty="0" smtClean="0">
                <a:ea typeface="ＭＳ Ｐゴシック" pitchFamily="34" charset="-128"/>
              </a:rPr>
              <a:t>del Equipo de País?</a:t>
            </a:r>
          </a:p>
          <a:p>
            <a:pPr lvl="1">
              <a:lnSpc>
                <a:spcPct val="80000"/>
              </a:lnSpc>
              <a:spcAft>
                <a:spcPct val="55000"/>
              </a:spcAft>
              <a:buClr>
                <a:srgbClr val="006699"/>
              </a:buClr>
              <a:buFont typeface="Wingdings" pitchFamily="2" charset="2"/>
              <a:buChar char="à"/>
            </a:pPr>
            <a:r>
              <a:rPr lang="es-ES" sz="2400" noProof="0" dirty="0" smtClean="0">
                <a:ea typeface="ＭＳ Ｐゴシック" pitchFamily="34" charset="-128"/>
              </a:rPr>
              <a:t>¿El MANUD genera una respuesta coherente a las prioridades nacionales en el Equipo de País? </a:t>
            </a:r>
          </a:p>
          <a:p>
            <a:pPr lvl="1">
              <a:lnSpc>
                <a:spcPct val="80000"/>
              </a:lnSpc>
              <a:spcAft>
                <a:spcPct val="55000"/>
              </a:spcAft>
              <a:buClr>
                <a:srgbClr val="006699"/>
              </a:buClr>
              <a:buFont typeface="Wingdings" pitchFamily="2" charset="2"/>
              <a:buChar char="à"/>
            </a:pPr>
            <a:r>
              <a:rPr lang="es-ES" sz="2400" noProof="0" dirty="0" smtClean="0">
                <a:ea typeface="ＭＳ Ｐゴシック" pitchFamily="34" charset="-128"/>
              </a:rPr>
              <a:t>¿Contribuye el MANUD a la consecución de las prioridades seleccionadas en el marco de desarrollo nacional?</a:t>
            </a:r>
            <a:r>
              <a:rPr lang="es-ES" sz="3500" noProof="0" dirty="0" smtClean="0">
                <a:cs typeface="Arial" pitchFamily="34" charset="0"/>
              </a:rPr>
              <a:t> </a:t>
            </a:r>
          </a:p>
          <a:p>
            <a:pPr>
              <a:lnSpc>
                <a:spcPct val="80000"/>
              </a:lnSpc>
              <a:buSzPct val="100000"/>
              <a:buFontTx/>
              <a:buNone/>
            </a:pPr>
            <a:r>
              <a:rPr lang="es-ES" sz="2000" noProof="0" dirty="0" smtClean="0">
                <a:solidFill>
                  <a:srgbClr val="000000"/>
                </a:solidFill>
                <a:cs typeface="Arial" pitchFamily="34" charset="0"/>
              </a:rPr>
              <a:t>             </a:t>
            </a:r>
          </a:p>
          <a:p>
            <a:pPr>
              <a:lnSpc>
                <a:spcPct val="80000"/>
              </a:lnSpc>
              <a:spcAft>
                <a:spcPct val="55000"/>
              </a:spcAft>
              <a:buClr>
                <a:srgbClr val="006699"/>
              </a:buClr>
              <a:buFont typeface="Wingdings" pitchFamily="2" charset="2"/>
              <a:buChar char="§"/>
            </a:pPr>
            <a:endParaRPr lang="es-ES" sz="2000" noProof="0" dirty="0" smtClean="0">
              <a:solidFill>
                <a:srgbClr val="000000"/>
              </a:solidFill>
              <a:cs typeface="Arial" pitchFamily="34" charset="0"/>
            </a:endParaRPr>
          </a:p>
          <a:p>
            <a:pPr>
              <a:lnSpc>
                <a:spcPct val="80000"/>
              </a:lnSpc>
              <a:spcAft>
                <a:spcPct val="55000"/>
              </a:spcAft>
              <a:buClr>
                <a:srgbClr val="006699"/>
              </a:buClr>
              <a:buFont typeface="Wingdings" pitchFamily="2" charset="2"/>
              <a:buChar char="à"/>
            </a:pPr>
            <a:endParaRPr lang="es-ES" sz="2000" noProof="0" dirty="0" smtClean="0">
              <a:solidFill>
                <a:srgbClr val="000000"/>
              </a:solidFill>
              <a:cs typeface="Arial" pitchFamily="34" charset="0"/>
            </a:endParaRPr>
          </a:p>
        </p:txBody>
      </p:sp>
      <p:sp>
        <p:nvSpPr>
          <p:cNvPr id="2415619" name="Rectangle 4"/>
          <p:cNvSpPr>
            <a:spLocks noGrp="1" noChangeArrowheads="1"/>
          </p:cNvSpPr>
          <p:nvPr>
            <p:ph type="title" idx="4294967295"/>
          </p:nvPr>
        </p:nvSpPr>
        <p:spPr>
          <a:xfrm>
            <a:off x="687388" y="125413"/>
            <a:ext cx="7772400" cy="1143000"/>
          </a:xfrm>
        </p:spPr>
        <p:txBody>
          <a:bodyPr/>
          <a:lstStyle/>
          <a:p>
            <a:pPr>
              <a:buSzPct val="100000"/>
            </a:pPr>
            <a:r>
              <a:rPr lang="es-ES" sz="4000" b="0" noProof="0" smtClean="0"/>
              <a:t/>
            </a:r>
            <a:br>
              <a:rPr lang="es-ES" sz="4000" b="0" noProof="0" smtClean="0"/>
            </a:br>
            <a:r>
              <a:rPr lang="es-ES" sz="4000" b="0" noProof="0" smtClean="0"/>
              <a:t>¿Qué es evaluación?</a:t>
            </a:r>
            <a:br>
              <a:rPr lang="es-ES" sz="4000" b="0" noProof="0" smtClean="0"/>
            </a:br>
            <a:endParaRPr lang="es-ES" sz="4000" b="0" noProof="0" smtClean="0"/>
          </a:p>
        </p:txBody>
      </p:sp>
    </p:spTree>
    <p:extLst>
      <p:ext uri="{BB962C8B-B14F-4D97-AF65-F5344CB8AC3E}">
        <p14:creationId xmlns:p14="http://schemas.microsoft.com/office/powerpoint/2010/main" val="215211191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7666" name="Rectangle 2"/>
          <p:cNvSpPr>
            <a:spLocks noGrp="1"/>
          </p:cNvSpPr>
          <p:nvPr>
            <p:ph type="title" idx="4294967295"/>
          </p:nvPr>
        </p:nvSpPr>
        <p:spPr>
          <a:xfrm>
            <a:off x="1043608" y="188640"/>
            <a:ext cx="7772400" cy="1143000"/>
          </a:xfrm>
        </p:spPr>
        <p:txBody>
          <a:bodyPr/>
          <a:lstStyle/>
          <a:p>
            <a:pPr>
              <a:buSzPct val="100000"/>
            </a:pPr>
            <a:r>
              <a:rPr lang="es-ES" sz="4000" b="0" noProof="0" dirty="0" smtClean="0"/>
              <a:t>¿Y por qué tenemos que hacerlo?</a:t>
            </a:r>
          </a:p>
        </p:txBody>
      </p:sp>
      <p:sp>
        <p:nvSpPr>
          <p:cNvPr id="61443" name="Rectangle 3"/>
          <p:cNvSpPr>
            <a:spLocks noGrp="1"/>
          </p:cNvSpPr>
          <p:nvPr>
            <p:ph type="body" idx="4294967295"/>
          </p:nvPr>
        </p:nvSpPr>
        <p:spPr>
          <a:xfrm>
            <a:off x="395536" y="1412776"/>
            <a:ext cx="8229600" cy="4830763"/>
          </a:xfrm>
        </p:spPr>
        <p:txBody>
          <a:bodyPr/>
          <a:lstStyle/>
          <a:p>
            <a:pPr>
              <a:lnSpc>
                <a:spcPct val="80000"/>
              </a:lnSpc>
              <a:spcAft>
                <a:spcPct val="55000"/>
              </a:spcAft>
              <a:buClr>
                <a:srgbClr val="006699"/>
              </a:buClr>
              <a:buFont typeface="Wingdings" pitchFamily="2" charset="2"/>
              <a:buChar char="§"/>
            </a:pPr>
            <a:r>
              <a:rPr lang="es-ES" sz="2000" noProof="0" dirty="0" smtClean="0">
                <a:solidFill>
                  <a:srgbClr val="000000"/>
                </a:solidFill>
              </a:rPr>
              <a:t>Ver si se están </a:t>
            </a:r>
            <a:r>
              <a:rPr lang="es-ES" sz="2000" b="1" i="1" u="sng" noProof="0" dirty="0" smtClean="0">
                <a:solidFill>
                  <a:srgbClr val="000000"/>
                </a:solidFill>
              </a:rPr>
              <a:t>haciendo </a:t>
            </a:r>
            <a:r>
              <a:rPr lang="es-ES" sz="2000" b="1" i="1" u="sng" noProof="0" dirty="0" smtClean="0"/>
              <a:t>las cosas de manera correcta</a:t>
            </a:r>
          </a:p>
          <a:p>
            <a:pPr lvl="1">
              <a:lnSpc>
                <a:spcPct val="80000"/>
              </a:lnSpc>
            </a:pPr>
            <a:r>
              <a:rPr lang="es-ES" sz="2000" noProof="0" dirty="0" smtClean="0">
                <a:solidFill>
                  <a:srgbClr val="000000"/>
                </a:solidFill>
              </a:rPr>
              <a:t>Relevancia/fundamento/justificación</a:t>
            </a:r>
          </a:p>
          <a:p>
            <a:pPr lvl="1">
              <a:lnSpc>
                <a:spcPct val="80000"/>
              </a:lnSpc>
            </a:pPr>
            <a:r>
              <a:rPr lang="es-ES" sz="2000" noProof="0" dirty="0" smtClean="0">
                <a:solidFill>
                  <a:srgbClr val="000000"/>
                </a:solidFill>
              </a:rPr>
              <a:t>Satisfacción de los clientes</a:t>
            </a:r>
          </a:p>
          <a:p>
            <a:pPr>
              <a:lnSpc>
                <a:spcPct val="80000"/>
              </a:lnSpc>
            </a:pPr>
            <a:endParaRPr lang="es-ES" sz="2000" noProof="0" dirty="0" smtClean="0">
              <a:solidFill>
                <a:srgbClr val="000000"/>
              </a:solidFill>
            </a:endParaRPr>
          </a:p>
          <a:p>
            <a:pPr>
              <a:lnSpc>
                <a:spcPct val="80000"/>
              </a:lnSpc>
              <a:spcAft>
                <a:spcPct val="55000"/>
              </a:spcAft>
              <a:buClr>
                <a:srgbClr val="006699"/>
              </a:buClr>
              <a:buFont typeface="Wingdings" pitchFamily="2" charset="2"/>
              <a:buChar char="§"/>
            </a:pPr>
            <a:r>
              <a:rPr lang="es-ES" sz="2000" noProof="0" dirty="0" smtClean="0">
                <a:solidFill>
                  <a:srgbClr val="000000"/>
                </a:solidFill>
              </a:rPr>
              <a:t>Ver si se </a:t>
            </a:r>
            <a:r>
              <a:rPr lang="es-ES" sz="2000" noProof="0" dirty="0" smtClean="0"/>
              <a:t>está </a:t>
            </a:r>
            <a:r>
              <a:rPr lang="es-ES" sz="2000" b="1" u="sng" dirty="0" err="1" smtClean="0"/>
              <a:t>h</a:t>
            </a:r>
            <a:r>
              <a:rPr lang="es-ES" sz="2000" b="1" u="sng" noProof="0" dirty="0" err="1" smtClean="0"/>
              <a:t>aciéndo</a:t>
            </a:r>
            <a:r>
              <a:rPr lang="es-ES" sz="2000" b="1" u="sng" noProof="0" dirty="0" smtClean="0"/>
              <a:t> bien</a:t>
            </a:r>
          </a:p>
          <a:p>
            <a:pPr lvl="1">
              <a:lnSpc>
                <a:spcPct val="80000"/>
              </a:lnSpc>
            </a:pPr>
            <a:r>
              <a:rPr lang="es-ES" sz="2000" noProof="0" dirty="0" smtClean="0">
                <a:solidFill>
                  <a:srgbClr val="000000"/>
                </a:solidFill>
              </a:rPr>
              <a:t>Eficacia y coherencia</a:t>
            </a:r>
          </a:p>
          <a:p>
            <a:pPr lvl="1">
              <a:lnSpc>
                <a:spcPct val="80000"/>
              </a:lnSpc>
            </a:pPr>
            <a:r>
              <a:rPr lang="es-ES" sz="2000" noProof="0" dirty="0" smtClean="0">
                <a:solidFill>
                  <a:srgbClr val="000000"/>
                </a:solidFill>
              </a:rPr>
              <a:t>Eficiencia: optimizar los recursos</a:t>
            </a:r>
          </a:p>
          <a:p>
            <a:pPr lvl="1">
              <a:lnSpc>
                <a:spcPct val="80000"/>
              </a:lnSpc>
            </a:pPr>
            <a:r>
              <a:rPr lang="es-ES" sz="2000" noProof="0" dirty="0" smtClean="0">
                <a:solidFill>
                  <a:srgbClr val="000000"/>
                </a:solidFill>
              </a:rPr>
              <a:t>Sostenibilidad</a:t>
            </a:r>
          </a:p>
          <a:p>
            <a:pPr lvl="1">
              <a:lnSpc>
                <a:spcPct val="80000"/>
              </a:lnSpc>
            </a:pPr>
            <a:r>
              <a:rPr lang="es-ES" sz="2000" noProof="0" dirty="0" smtClean="0">
                <a:solidFill>
                  <a:srgbClr val="000000"/>
                </a:solidFill>
              </a:rPr>
              <a:t>Impacto</a:t>
            </a:r>
          </a:p>
          <a:p>
            <a:pPr>
              <a:lnSpc>
                <a:spcPct val="80000"/>
              </a:lnSpc>
            </a:pPr>
            <a:endParaRPr lang="es-ES" sz="2000" noProof="0" dirty="0" smtClean="0">
              <a:solidFill>
                <a:srgbClr val="000000"/>
              </a:solidFill>
            </a:endParaRPr>
          </a:p>
          <a:p>
            <a:pPr>
              <a:lnSpc>
                <a:spcPct val="80000"/>
              </a:lnSpc>
              <a:spcAft>
                <a:spcPct val="55000"/>
              </a:spcAft>
              <a:buClr>
                <a:srgbClr val="006699"/>
              </a:buClr>
              <a:buFont typeface="Wingdings" pitchFamily="2" charset="2"/>
              <a:buChar char="§"/>
            </a:pPr>
            <a:r>
              <a:rPr lang="es-ES" sz="2000" noProof="0" dirty="0" smtClean="0">
                <a:solidFill>
                  <a:srgbClr val="000000"/>
                </a:solidFill>
              </a:rPr>
              <a:t>Ver si hay </a:t>
            </a:r>
            <a:r>
              <a:rPr lang="es-ES" sz="2000" b="1" i="1" u="sng" noProof="0" dirty="0" smtClean="0">
                <a:solidFill>
                  <a:srgbClr val="000000"/>
                </a:solidFill>
              </a:rPr>
              <a:t>mejores formas de hacerlo</a:t>
            </a:r>
          </a:p>
          <a:p>
            <a:pPr lvl="1">
              <a:lnSpc>
                <a:spcPct val="80000"/>
              </a:lnSpc>
            </a:pPr>
            <a:r>
              <a:rPr lang="es-ES" sz="2000" noProof="0" dirty="0" smtClean="0">
                <a:solidFill>
                  <a:srgbClr val="000000"/>
                </a:solidFill>
              </a:rPr>
              <a:t>Alternativas</a:t>
            </a:r>
          </a:p>
          <a:p>
            <a:pPr lvl="1">
              <a:lnSpc>
                <a:spcPct val="80000"/>
              </a:lnSpc>
            </a:pPr>
            <a:r>
              <a:rPr lang="es-ES" sz="2000" noProof="0" dirty="0" smtClean="0">
                <a:solidFill>
                  <a:srgbClr val="000000"/>
                </a:solidFill>
              </a:rPr>
              <a:t>Buenas prácticas</a:t>
            </a:r>
          </a:p>
          <a:p>
            <a:pPr lvl="1">
              <a:lnSpc>
                <a:spcPct val="80000"/>
              </a:lnSpc>
            </a:pPr>
            <a:r>
              <a:rPr lang="es-ES" sz="2000" noProof="0" dirty="0" smtClean="0">
                <a:solidFill>
                  <a:srgbClr val="000000"/>
                </a:solidFill>
              </a:rPr>
              <a:t>Enseñanzas aprendidas</a:t>
            </a:r>
          </a:p>
          <a:p>
            <a:pPr lvl="1">
              <a:lnSpc>
                <a:spcPct val="80000"/>
              </a:lnSpc>
            </a:pPr>
            <a:r>
              <a:rPr lang="es-ES" sz="2000" noProof="0" dirty="0" smtClean="0">
                <a:solidFill>
                  <a:srgbClr val="000000"/>
                </a:solidFill>
              </a:rPr>
              <a:t>Posicionamiento mejorado para influir en el próximo marco de planificación del desarrollo</a:t>
            </a:r>
          </a:p>
        </p:txBody>
      </p:sp>
    </p:spTree>
    <p:extLst>
      <p:ext uri="{BB962C8B-B14F-4D97-AF65-F5344CB8AC3E}">
        <p14:creationId xmlns:p14="http://schemas.microsoft.com/office/powerpoint/2010/main" val="266823746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08450" name="Rectangle 2"/>
          <p:cNvSpPr>
            <a:spLocks noGrp="1"/>
          </p:cNvSpPr>
          <p:nvPr>
            <p:ph type="title" idx="4294967295"/>
          </p:nvPr>
        </p:nvSpPr>
        <p:spPr>
          <a:xfrm>
            <a:off x="971600" y="188640"/>
            <a:ext cx="7772400" cy="658813"/>
          </a:xfrm>
        </p:spPr>
        <p:txBody>
          <a:bodyPr/>
          <a:lstStyle/>
          <a:p>
            <a:pPr>
              <a:buSzPct val="100000"/>
            </a:pPr>
            <a:r>
              <a:rPr lang="es-ES" b="0" noProof="0" dirty="0" smtClean="0"/>
              <a:t>Experiencia de Campo</a:t>
            </a:r>
          </a:p>
        </p:txBody>
      </p:sp>
      <p:sp>
        <p:nvSpPr>
          <p:cNvPr id="62467" name="Rectangle 3"/>
          <p:cNvSpPr>
            <a:spLocks noGrp="1"/>
          </p:cNvSpPr>
          <p:nvPr>
            <p:ph type="body" idx="4294967295"/>
          </p:nvPr>
        </p:nvSpPr>
        <p:spPr>
          <a:xfrm>
            <a:off x="467544" y="980728"/>
            <a:ext cx="8280400" cy="5877272"/>
          </a:xfrm>
        </p:spPr>
        <p:txBody>
          <a:bodyPr/>
          <a:lstStyle/>
          <a:p>
            <a:pPr>
              <a:lnSpc>
                <a:spcPct val="90000"/>
              </a:lnSpc>
              <a:buSzPct val="100000"/>
              <a:buFontTx/>
              <a:buNone/>
            </a:pPr>
            <a:endParaRPr lang="es-ES" sz="2400" b="1" u="sng" noProof="0" dirty="0" smtClean="0">
              <a:solidFill>
                <a:srgbClr val="000000"/>
              </a:solidFill>
              <a:ea typeface="ＭＳ Ｐゴシック" pitchFamily="34" charset="-128"/>
              <a:sym typeface="Wingdings" pitchFamily="2" charset="2"/>
            </a:endParaRPr>
          </a:p>
          <a:p>
            <a:pPr>
              <a:lnSpc>
                <a:spcPct val="90000"/>
              </a:lnSpc>
              <a:buSzPct val="100000"/>
              <a:buFontTx/>
              <a:buNone/>
            </a:pPr>
            <a:r>
              <a:rPr lang="es-ES" sz="2400" b="1" u="sng" noProof="0" dirty="0" smtClean="0">
                <a:solidFill>
                  <a:srgbClr val="000000"/>
                </a:solidFill>
                <a:ea typeface="ＭＳ Ｐゴシック" pitchFamily="34" charset="-128"/>
                <a:sym typeface="Wingdings" pitchFamily="2" charset="2"/>
              </a:rPr>
              <a:t>Supervisión del MANUD no es operativa</a:t>
            </a:r>
            <a:r>
              <a:rPr lang="es-ES" sz="2400" noProof="0" dirty="0" smtClean="0">
                <a:solidFill>
                  <a:srgbClr val="000000"/>
                </a:solidFill>
                <a:ea typeface="ＭＳ Ｐゴシック" pitchFamily="34" charset="-128"/>
                <a:sym typeface="Wingdings" pitchFamily="2" charset="2"/>
              </a:rPr>
              <a:t> </a:t>
            </a:r>
          </a:p>
          <a:p>
            <a:pPr lvl="1">
              <a:lnSpc>
                <a:spcPct val="80000"/>
              </a:lnSpc>
            </a:pPr>
            <a:endParaRPr lang="es-ES" sz="2400" noProof="0" dirty="0" smtClean="0">
              <a:solidFill>
                <a:srgbClr val="000000"/>
              </a:solidFill>
              <a:ea typeface="ＭＳ Ｐゴシック" pitchFamily="34" charset="-128"/>
              <a:sym typeface="Wingdings" pitchFamily="2" charset="2"/>
            </a:endParaRPr>
          </a:p>
          <a:p>
            <a:pPr>
              <a:lnSpc>
                <a:spcPct val="80000"/>
              </a:lnSpc>
              <a:spcAft>
                <a:spcPct val="55000"/>
              </a:spcAft>
              <a:buClr>
                <a:srgbClr val="006699"/>
              </a:buClr>
              <a:buFont typeface="Wingdings" pitchFamily="2" charset="2"/>
              <a:buChar char="à"/>
            </a:pPr>
            <a:r>
              <a:rPr lang="es-ES" sz="2400" noProof="0" dirty="0" smtClean="0">
                <a:ea typeface="ＭＳ Ｐゴシック" pitchFamily="34" charset="-128"/>
                <a:sym typeface="Wingdings" pitchFamily="2" charset="2"/>
              </a:rPr>
              <a:t>Grupos de Efectos Directos MANUD no se forman o rara vez se juntan</a:t>
            </a:r>
          </a:p>
          <a:p>
            <a:pPr>
              <a:lnSpc>
                <a:spcPct val="80000"/>
              </a:lnSpc>
              <a:spcAft>
                <a:spcPct val="55000"/>
              </a:spcAft>
              <a:buClr>
                <a:srgbClr val="006699"/>
              </a:buClr>
              <a:buFont typeface="Wingdings" pitchFamily="2" charset="2"/>
              <a:buChar char="à"/>
            </a:pPr>
            <a:r>
              <a:rPr lang="es-ES" sz="2400" noProof="0" dirty="0" smtClean="0">
                <a:ea typeface="ＭＳ Ｐゴシック" pitchFamily="34" charset="-128"/>
                <a:sym typeface="Wingdings" pitchFamily="2" charset="2"/>
              </a:rPr>
              <a:t>Responsabilidades no en instrumentos de evaluación del rendimiento</a:t>
            </a:r>
          </a:p>
          <a:p>
            <a:pPr>
              <a:lnSpc>
                <a:spcPct val="80000"/>
              </a:lnSpc>
              <a:spcAft>
                <a:spcPct val="55000"/>
              </a:spcAft>
              <a:buClr>
                <a:srgbClr val="006699"/>
              </a:buClr>
              <a:buFont typeface="Wingdings" pitchFamily="2" charset="2"/>
              <a:buChar char="à"/>
            </a:pPr>
            <a:r>
              <a:rPr lang="es-ES" sz="2400" noProof="0" dirty="0" smtClean="0">
                <a:ea typeface="ＭＳ Ｐゴシック" pitchFamily="34" charset="-128"/>
                <a:sym typeface="Wingdings" pitchFamily="2" charset="2"/>
              </a:rPr>
              <a:t>Miembros del grupo no recompensados por sus esfuerzos de </a:t>
            </a:r>
            <a:r>
              <a:rPr lang="es-ES" sz="2400" noProof="0" dirty="0" smtClean="0">
                <a:ea typeface="ＭＳ Ｐゴシック" pitchFamily="34" charset="-128"/>
                <a:sym typeface="Wingdings" pitchFamily="2" charset="2"/>
              </a:rPr>
              <a:t>seguimiento </a:t>
            </a:r>
            <a:r>
              <a:rPr lang="es-ES" sz="2400" noProof="0" dirty="0" smtClean="0">
                <a:ea typeface="ＭＳ Ｐゴシック" pitchFamily="34" charset="-128"/>
                <a:sym typeface="Wingdings" pitchFamily="2" charset="2"/>
              </a:rPr>
              <a:t>del MANUD </a:t>
            </a:r>
          </a:p>
          <a:p>
            <a:pPr>
              <a:lnSpc>
                <a:spcPct val="80000"/>
              </a:lnSpc>
              <a:spcAft>
                <a:spcPct val="55000"/>
              </a:spcAft>
              <a:buClr>
                <a:srgbClr val="006699"/>
              </a:buClr>
              <a:buFont typeface="Wingdings" pitchFamily="2" charset="2"/>
              <a:buChar char="à"/>
            </a:pPr>
            <a:r>
              <a:rPr lang="es-CL" sz="2400" dirty="0"/>
              <a:t>Grupos de Efectos Directos </a:t>
            </a:r>
            <a:r>
              <a:rPr lang="es-CL" sz="2400" dirty="0" smtClean="0"/>
              <a:t>del </a:t>
            </a:r>
            <a:r>
              <a:rPr lang="es-CL" sz="2400" dirty="0"/>
              <a:t>MANUD que solo existen en el </a:t>
            </a:r>
            <a:r>
              <a:rPr lang="es-CL" sz="2400" dirty="0" smtClean="0"/>
              <a:t>papel</a:t>
            </a:r>
          </a:p>
          <a:p>
            <a:pPr>
              <a:lnSpc>
                <a:spcPct val="80000"/>
              </a:lnSpc>
              <a:spcAft>
                <a:spcPct val="55000"/>
              </a:spcAft>
              <a:buClr>
                <a:srgbClr val="006699"/>
              </a:buClr>
              <a:buFont typeface="Wingdings" pitchFamily="2" charset="2"/>
              <a:buChar char="à"/>
            </a:pPr>
            <a:r>
              <a:rPr lang="es-ES" sz="2400" b="1" noProof="0" dirty="0" smtClean="0">
                <a:ea typeface="ＭＳ Ｐゴシック" pitchFamily="34" charset="-128"/>
                <a:sym typeface="Wingdings" pitchFamily="2" charset="2"/>
              </a:rPr>
              <a:t>Lo </a:t>
            </a:r>
            <a:r>
              <a:rPr lang="es-ES" sz="2400" b="1" noProof="0" dirty="0" smtClean="0">
                <a:ea typeface="ＭＳ Ｐゴシック" pitchFamily="34" charset="-128"/>
                <a:sym typeface="Wingdings" pitchFamily="2" charset="2"/>
              </a:rPr>
              <a:t>más importante</a:t>
            </a:r>
            <a:r>
              <a:rPr lang="es-ES" sz="2400" b="1" noProof="0" dirty="0" smtClean="0">
                <a:ea typeface="ＭＳ Ｐゴシック" pitchFamily="34" charset="-128"/>
                <a:sym typeface="Wingdings" pitchFamily="2" charset="2"/>
              </a:rPr>
              <a:t>…</a:t>
            </a:r>
          </a:p>
          <a:p>
            <a:pPr>
              <a:lnSpc>
                <a:spcPct val="80000"/>
              </a:lnSpc>
              <a:spcAft>
                <a:spcPct val="55000"/>
              </a:spcAft>
              <a:buClr>
                <a:srgbClr val="006699"/>
              </a:buClr>
              <a:buFont typeface="Wingdings" pitchFamily="2" charset="2"/>
              <a:buChar char="à"/>
            </a:pPr>
            <a:r>
              <a:rPr lang="es-ES" sz="2400" noProof="0" dirty="0" smtClean="0">
                <a:ea typeface="ＭＳ Ｐゴシック" pitchFamily="34" charset="-128"/>
                <a:sym typeface="Wingdings" pitchFamily="2" charset="2"/>
              </a:rPr>
              <a:t>	Faltan informes periódicos o coherentes a los </a:t>
            </a:r>
            <a:r>
              <a:rPr lang="es-ES" sz="2400" noProof="0" dirty="0" err="1" smtClean="0">
                <a:ea typeface="ＭＳ Ｐゴシック" pitchFamily="34" charset="-128"/>
                <a:sym typeface="Wingdings" pitchFamily="2" charset="2"/>
              </a:rPr>
              <a:t>UNCTs</a:t>
            </a:r>
            <a:r>
              <a:rPr lang="es-ES" sz="2400" noProof="0" dirty="0" smtClean="0">
                <a:ea typeface="ＭＳ Ｐゴシック" pitchFamily="34" charset="-128"/>
                <a:sym typeface="Wingdings" pitchFamily="2" charset="2"/>
              </a:rPr>
              <a:t> sobre el progreso global hacia los resultados del MANUD</a:t>
            </a:r>
          </a:p>
          <a:p>
            <a:pPr>
              <a:lnSpc>
                <a:spcPct val="80000"/>
              </a:lnSpc>
              <a:buSzPct val="100000"/>
              <a:buFontTx/>
              <a:buNone/>
            </a:pPr>
            <a:endParaRPr lang="es-ES" sz="2400" noProof="0" dirty="0" smtClean="0">
              <a:solidFill>
                <a:srgbClr val="000000"/>
              </a:solidFill>
              <a:ea typeface="ＭＳ Ｐゴシック" pitchFamily="34" charset="-128"/>
              <a:sym typeface="Wingdings" pitchFamily="2" charset="2"/>
            </a:endParaRPr>
          </a:p>
        </p:txBody>
      </p:sp>
    </p:spTree>
    <p:extLst>
      <p:ext uri="{BB962C8B-B14F-4D97-AF65-F5344CB8AC3E}">
        <p14:creationId xmlns:p14="http://schemas.microsoft.com/office/powerpoint/2010/main" val="1846113057"/>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09474" name="Rectangle 2"/>
          <p:cNvSpPr>
            <a:spLocks noGrp="1"/>
          </p:cNvSpPr>
          <p:nvPr>
            <p:ph type="title" idx="4294967295"/>
          </p:nvPr>
        </p:nvSpPr>
        <p:spPr>
          <a:xfrm>
            <a:off x="685800" y="44450"/>
            <a:ext cx="7772400" cy="658813"/>
          </a:xfrm>
        </p:spPr>
        <p:txBody>
          <a:bodyPr/>
          <a:lstStyle/>
          <a:p>
            <a:pPr>
              <a:buSzPct val="100000"/>
            </a:pPr>
            <a:r>
              <a:rPr lang="es-ES" sz="3600" b="0" noProof="0" smtClean="0"/>
              <a:t/>
            </a:r>
            <a:br>
              <a:rPr lang="es-ES" sz="3600" b="0" noProof="0" smtClean="0"/>
            </a:br>
            <a:r>
              <a:rPr lang="es-ES" sz="3600" b="0" noProof="0" smtClean="0"/>
              <a:t/>
            </a:r>
            <a:br>
              <a:rPr lang="es-ES" sz="3600" b="0" noProof="0" smtClean="0"/>
            </a:br>
            <a:r>
              <a:rPr lang="es-ES" sz="3600" b="0" noProof="0" smtClean="0"/>
              <a:t>Respuesta del GNUD</a:t>
            </a:r>
          </a:p>
        </p:txBody>
      </p:sp>
      <p:sp>
        <p:nvSpPr>
          <p:cNvPr id="63491" name="Rectangle 3"/>
          <p:cNvSpPr>
            <a:spLocks noGrp="1"/>
          </p:cNvSpPr>
          <p:nvPr>
            <p:ph type="body" idx="4294967295"/>
          </p:nvPr>
        </p:nvSpPr>
        <p:spPr>
          <a:xfrm>
            <a:off x="395288" y="476672"/>
            <a:ext cx="8569325" cy="6120978"/>
          </a:xfrm>
        </p:spPr>
        <p:txBody>
          <a:bodyPr/>
          <a:lstStyle/>
          <a:p>
            <a:pPr>
              <a:lnSpc>
                <a:spcPct val="90000"/>
              </a:lnSpc>
              <a:spcAft>
                <a:spcPct val="55000"/>
              </a:spcAft>
              <a:buSzPct val="100000"/>
              <a:buFontTx/>
              <a:buNone/>
            </a:pPr>
            <a:endParaRPr lang="es-ES" sz="2400" b="1" noProof="0" dirty="0" smtClean="0">
              <a:solidFill>
                <a:srgbClr val="C00000"/>
              </a:solidFill>
              <a:ea typeface="ＭＳ Ｐゴシック" pitchFamily="34" charset="-128"/>
              <a:sym typeface="Wingdings" pitchFamily="2" charset="2"/>
            </a:endParaRPr>
          </a:p>
          <a:p>
            <a:pPr>
              <a:lnSpc>
                <a:spcPct val="90000"/>
              </a:lnSpc>
              <a:spcAft>
                <a:spcPct val="55000"/>
              </a:spcAft>
              <a:buSzPct val="100000"/>
              <a:buFontTx/>
              <a:buNone/>
            </a:pPr>
            <a:endParaRPr lang="es-ES" sz="2400" b="1" noProof="0" dirty="0" smtClean="0">
              <a:solidFill>
                <a:srgbClr val="000000"/>
              </a:solidFill>
              <a:ea typeface="ＭＳ Ｐゴシック" pitchFamily="34" charset="-128"/>
              <a:sym typeface="Wingdings" pitchFamily="2" charset="2"/>
            </a:endParaRPr>
          </a:p>
          <a:p>
            <a:pPr>
              <a:lnSpc>
                <a:spcPct val="90000"/>
              </a:lnSpc>
              <a:spcAft>
                <a:spcPct val="55000"/>
              </a:spcAft>
              <a:buSzPct val="100000"/>
              <a:buFontTx/>
              <a:buNone/>
            </a:pPr>
            <a:r>
              <a:rPr lang="es-ES" sz="2400" b="1" noProof="0" dirty="0" smtClean="0">
                <a:solidFill>
                  <a:srgbClr val="000000"/>
                </a:solidFill>
                <a:ea typeface="ＭＳ Ｐゴシック" pitchFamily="34" charset="-128"/>
                <a:sym typeface="Wingdings" pitchFamily="2" charset="2"/>
              </a:rPr>
              <a:t>Proceso de </a:t>
            </a:r>
            <a:r>
              <a:rPr lang="es-ES" sz="2400" b="1" noProof="0" dirty="0" smtClean="0">
                <a:solidFill>
                  <a:srgbClr val="000000"/>
                </a:solidFill>
                <a:ea typeface="ＭＳ Ｐゴシック" pitchFamily="34" charset="-128"/>
                <a:sym typeface="Wingdings" pitchFamily="2" charset="2"/>
              </a:rPr>
              <a:t>S&amp;E </a:t>
            </a:r>
            <a:r>
              <a:rPr lang="es-ES" sz="2400" b="1" noProof="0" dirty="0" smtClean="0">
                <a:solidFill>
                  <a:srgbClr val="000000"/>
                </a:solidFill>
                <a:ea typeface="ＭＳ Ｐゴシック" pitchFamily="34" charset="-128"/>
                <a:sym typeface="Wingdings" pitchFamily="2" charset="2"/>
              </a:rPr>
              <a:t>Simplificado  </a:t>
            </a: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Plan de </a:t>
            </a:r>
            <a:r>
              <a:rPr lang="es-ES" sz="2400" noProof="0" dirty="0" smtClean="0">
                <a:solidFill>
                  <a:srgbClr val="000000"/>
                </a:solidFill>
                <a:ea typeface="ＭＳ Ｐゴシック" pitchFamily="34" charset="-128"/>
                <a:sym typeface="Wingdings" pitchFamily="2" charset="2"/>
              </a:rPr>
              <a:t>S&amp;E</a:t>
            </a:r>
            <a:endParaRPr lang="es-ES" sz="2400" noProof="0" dirty="0" smtClean="0">
              <a:solidFill>
                <a:srgbClr val="000000"/>
              </a:solidFill>
              <a:ea typeface="ＭＳ Ｐゴシック" pitchFamily="34" charset="-128"/>
              <a:sym typeface="Wingdings" pitchFamily="2" charset="2"/>
            </a:endParaRP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Proceso de revisión anual</a:t>
            </a: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Informe de situación individual por cada ciclo del MANUD</a:t>
            </a: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Evaluación</a:t>
            </a:r>
          </a:p>
          <a:p>
            <a:pPr>
              <a:lnSpc>
                <a:spcPct val="90000"/>
              </a:lnSpc>
              <a:spcAft>
                <a:spcPct val="55000"/>
              </a:spcAft>
              <a:buSzPct val="100000"/>
              <a:buFontTx/>
              <a:buNone/>
            </a:pPr>
            <a:r>
              <a:rPr lang="es-ES" sz="2400" noProof="0" dirty="0" smtClean="0">
                <a:solidFill>
                  <a:srgbClr val="000000"/>
                </a:solidFill>
                <a:ea typeface="ＭＳ Ｐゴシック" pitchFamily="34" charset="-128"/>
                <a:sym typeface="Wingdings" pitchFamily="2" charset="2"/>
              </a:rPr>
              <a:t>¿Qué ha cambiado?</a:t>
            </a: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No se requieren más informes anuales al GNUD</a:t>
            </a:r>
          </a:p>
          <a:p>
            <a:pPr>
              <a:lnSpc>
                <a:spcPct val="9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Matriz de </a:t>
            </a:r>
            <a:r>
              <a:rPr lang="es-ES" sz="2400" noProof="0" dirty="0" smtClean="0">
                <a:solidFill>
                  <a:srgbClr val="000000"/>
                </a:solidFill>
                <a:ea typeface="ＭＳ Ｐゴシック" pitchFamily="34" charset="-128"/>
                <a:sym typeface="Wingdings" pitchFamily="2" charset="2"/>
              </a:rPr>
              <a:t>S&amp;E </a:t>
            </a:r>
            <a:r>
              <a:rPr lang="es-ES" sz="2400" noProof="0" dirty="0" smtClean="0">
                <a:solidFill>
                  <a:srgbClr val="000000"/>
                </a:solidFill>
                <a:ea typeface="ＭＳ Ｐゴシック" pitchFamily="34" charset="-128"/>
                <a:sym typeface="Wingdings" pitchFamily="2" charset="2"/>
              </a:rPr>
              <a:t>se fusiona con la Matriz de Resultados MANUD</a:t>
            </a:r>
          </a:p>
        </p:txBody>
      </p:sp>
    </p:spTree>
    <p:extLst>
      <p:ext uri="{BB962C8B-B14F-4D97-AF65-F5344CB8AC3E}">
        <p14:creationId xmlns:p14="http://schemas.microsoft.com/office/powerpoint/2010/main" val="3606174509"/>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0498" name="Rectangle 2"/>
          <p:cNvSpPr>
            <a:spLocks noGrp="1"/>
          </p:cNvSpPr>
          <p:nvPr>
            <p:ph type="title" idx="4294967295"/>
          </p:nvPr>
        </p:nvSpPr>
        <p:spPr>
          <a:xfrm>
            <a:off x="685800" y="115888"/>
            <a:ext cx="7772400" cy="1143000"/>
          </a:xfrm>
        </p:spPr>
        <p:txBody>
          <a:bodyPr/>
          <a:lstStyle/>
          <a:p>
            <a:pPr>
              <a:buSzPct val="100000"/>
            </a:pPr>
            <a:r>
              <a:rPr lang="es-ES" sz="3600" b="0" noProof="0" dirty="0" smtClean="0"/>
              <a:t>Plan de </a:t>
            </a:r>
            <a:r>
              <a:rPr lang="es-ES" sz="3600" b="0" noProof="0" dirty="0" smtClean="0"/>
              <a:t>S&amp;E</a:t>
            </a:r>
            <a:endParaRPr lang="es-ES" sz="3600" b="0" noProof="0" dirty="0" smtClean="0"/>
          </a:p>
        </p:txBody>
      </p:sp>
      <p:sp>
        <p:nvSpPr>
          <p:cNvPr id="64515" name="Rectangle 3"/>
          <p:cNvSpPr>
            <a:spLocks noGrp="1"/>
          </p:cNvSpPr>
          <p:nvPr>
            <p:ph type="body" idx="4294967295"/>
          </p:nvPr>
        </p:nvSpPr>
        <p:spPr>
          <a:xfrm>
            <a:off x="683568" y="1484784"/>
            <a:ext cx="7772400" cy="4827587"/>
          </a:xfrm>
        </p:spPr>
        <p:txBody>
          <a:bodyPr/>
          <a:lstStyle/>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Diseñado al mismo tiempo que la Matriz de Resultados MANUD</a:t>
            </a:r>
          </a:p>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Destaca los mecanismos o modalidades para supervisar la obtención de Productos y la contribución a los Efectos Directos</a:t>
            </a:r>
          </a:p>
          <a:p>
            <a:pPr>
              <a:lnSpc>
                <a:spcPct val="80000"/>
              </a:lnSpc>
              <a:spcAft>
                <a:spcPct val="55000"/>
              </a:spcAft>
              <a:buSzPct val="100000"/>
              <a:buFontTx/>
              <a:buNone/>
            </a:pPr>
            <a:r>
              <a:rPr lang="es-ES" sz="2400" b="1" noProof="0" dirty="0" smtClean="0">
                <a:solidFill>
                  <a:srgbClr val="000000"/>
                </a:solidFill>
                <a:ea typeface="ＭＳ Ｐゴシック" pitchFamily="34" charset="-128"/>
                <a:sym typeface="Wingdings" pitchFamily="2" charset="2"/>
              </a:rPr>
              <a:t>Consideraciones clave</a:t>
            </a:r>
          </a:p>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Datos de indicadores de resultados MANUD deben extraerse de los sistemas nacionales.</a:t>
            </a:r>
          </a:p>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Si no hay datos disponibles, se pueden apoyar estudios de línea de base</a:t>
            </a:r>
          </a:p>
          <a:p>
            <a:pPr>
              <a:lnSpc>
                <a:spcPct val="80000"/>
              </a:lnSpc>
              <a:spcAft>
                <a:spcPct val="55000"/>
              </a:spcAft>
              <a:buClr>
                <a:srgbClr val="006699"/>
              </a:buClr>
              <a:buFont typeface="Wingdings" pitchFamily="2" charset="2"/>
              <a:buChar char="§"/>
            </a:pPr>
            <a:r>
              <a:rPr lang="es-ES" sz="2400" noProof="0" dirty="0" smtClean="0">
                <a:solidFill>
                  <a:srgbClr val="000000"/>
                </a:solidFill>
                <a:ea typeface="ＭＳ Ｐゴシック" pitchFamily="34" charset="-128"/>
                <a:sym typeface="Wingdings" pitchFamily="2" charset="2"/>
              </a:rPr>
              <a:t>El Plan de </a:t>
            </a:r>
            <a:r>
              <a:rPr lang="es-ES" sz="2400" noProof="0" dirty="0" smtClean="0">
                <a:solidFill>
                  <a:srgbClr val="000000"/>
                </a:solidFill>
                <a:ea typeface="ＭＳ Ｐゴシック" pitchFamily="34" charset="-128"/>
                <a:sym typeface="Wingdings" pitchFamily="2" charset="2"/>
              </a:rPr>
              <a:t>S&amp;E </a:t>
            </a:r>
            <a:r>
              <a:rPr lang="es-ES" sz="2400" noProof="0" dirty="0" smtClean="0">
                <a:solidFill>
                  <a:srgbClr val="000000"/>
                </a:solidFill>
                <a:ea typeface="ＭＳ Ｐゴシック" pitchFamily="34" charset="-128"/>
                <a:sym typeface="Wingdings" pitchFamily="2" charset="2"/>
              </a:rPr>
              <a:t>se puede reflejar en una tabla o en la descripción del documento del MANUD</a:t>
            </a:r>
          </a:p>
        </p:txBody>
      </p:sp>
    </p:spTree>
    <p:extLst>
      <p:ext uri="{BB962C8B-B14F-4D97-AF65-F5344CB8AC3E}">
        <p14:creationId xmlns:p14="http://schemas.microsoft.com/office/powerpoint/2010/main" val="3354986054"/>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75010" name="Rectangle 2"/>
          <p:cNvSpPr>
            <a:spLocks noGrp="1" noChangeArrowheads="1"/>
          </p:cNvSpPr>
          <p:nvPr>
            <p:ph type="title"/>
          </p:nvPr>
        </p:nvSpPr>
        <p:spPr>
          <a:xfrm>
            <a:off x="903288" y="115888"/>
            <a:ext cx="7772400" cy="1143000"/>
          </a:xfrm>
        </p:spPr>
        <p:txBody>
          <a:bodyPr/>
          <a:lstStyle/>
          <a:p>
            <a:pPr>
              <a:buSzPct val="100000"/>
            </a:pPr>
            <a:r>
              <a:rPr lang="es-ES" sz="4000" noProof="0" dirty="0" smtClean="0"/>
              <a:t>Grupos de Efectos Directos MANUD...</a:t>
            </a:r>
          </a:p>
        </p:txBody>
      </p:sp>
      <p:sp>
        <p:nvSpPr>
          <p:cNvPr id="67587" name="Rectangle 3"/>
          <p:cNvSpPr>
            <a:spLocks noGrp="1" noChangeArrowheads="1"/>
          </p:cNvSpPr>
          <p:nvPr>
            <p:ph idx="1"/>
          </p:nvPr>
        </p:nvSpPr>
        <p:spPr>
          <a:xfrm>
            <a:off x="685800" y="1196975"/>
            <a:ext cx="7772400" cy="5256213"/>
          </a:xfrm>
        </p:spPr>
        <p:txBody>
          <a:bodyPr>
            <a:normAutofit/>
          </a:bodyPr>
          <a:lstStyle/>
          <a:p>
            <a:pPr>
              <a:lnSpc>
                <a:spcPct val="80000"/>
              </a:lnSpc>
            </a:pPr>
            <a:r>
              <a:rPr lang="es-ES" sz="2400" noProof="0" dirty="0" smtClean="0">
                <a:solidFill>
                  <a:srgbClr val="000000"/>
                </a:solidFill>
                <a:sym typeface="Wingdings" pitchFamily="2" charset="2"/>
              </a:rPr>
              <a:t>Expectativas de Efectos Directos MANUD/grupos temáticos:</a:t>
            </a:r>
          </a:p>
          <a:p>
            <a:pPr lvl="1">
              <a:lnSpc>
                <a:spcPct val="80000"/>
              </a:lnSpc>
            </a:pPr>
            <a:r>
              <a:rPr lang="es-ES" sz="2000" noProof="0" dirty="0" smtClean="0">
                <a:solidFill>
                  <a:srgbClr val="000000"/>
                </a:solidFill>
                <a:sym typeface="Wingdings" pitchFamily="2" charset="2"/>
              </a:rPr>
              <a:t>Celebrar reuniones periódicas con los asociados para evaluar los progresos;</a:t>
            </a:r>
          </a:p>
          <a:p>
            <a:pPr lvl="1">
              <a:lnSpc>
                <a:spcPct val="80000"/>
              </a:lnSpc>
            </a:pPr>
            <a:r>
              <a:rPr lang="es-ES" sz="2000" noProof="0" dirty="0" smtClean="0">
                <a:solidFill>
                  <a:srgbClr val="000000"/>
                </a:solidFill>
                <a:sym typeface="Wingdings" pitchFamily="2" charset="2"/>
              </a:rPr>
              <a:t>Llevar a cabo misiones de vigilancia conjunta (según corresponda)</a:t>
            </a:r>
          </a:p>
          <a:p>
            <a:pPr lvl="1">
              <a:lnSpc>
                <a:spcPct val="80000"/>
              </a:lnSpc>
            </a:pPr>
            <a:r>
              <a:rPr lang="es-CL" sz="2000" dirty="0"/>
              <a:t>Informar periódicamente al Equipo de País sobre lo anterior, y ayudarle a visibilizar lecciones y buenas prácticas ante los responsables </a:t>
            </a:r>
            <a:r>
              <a:rPr lang="es-CL" sz="2000" dirty="0" smtClean="0"/>
              <a:t>políticos</a:t>
            </a:r>
          </a:p>
          <a:p>
            <a:pPr lvl="1">
              <a:lnSpc>
                <a:spcPct val="80000"/>
              </a:lnSpc>
            </a:pPr>
            <a:r>
              <a:rPr lang="es-ES" sz="2000" noProof="0" dirty="0" smtClean="0">
                <a:sym typeface="Wingdings" pitchFamily="2" charset="2"/>
              </a:rPr>
              <a:t>Examen </a:t>
            </a:r>
            <a:r>
              <a:rPr lang="es-ES" sz="2000" noProof="0" dirty="0" smtClean="0">
                <a:sym typeface="Wingdings" pitchFamily="2" charset="2"/>
              </a:rPr>
              <a:t>y documentación de progresos anuales del MANUD (sobre la base del plan de </a:t>
            </a:r>
            <a:r>
              <a:rPr lang="es-ES" sz="2000" noProof="0" dirty="0" smtClean="0">
                <a:sym typeface="Wingdings" pitchFamily="2" charset="2"/>
              </a:rPr>
              <a:t>S&amp;E)</a:t>
            </a:r>
            <a:endParaRPr lang="es-ES" sz="2000" noProof="0" dirty="0" smtClean="0">
              <a:sym typeface="Wingdings" pitchFamily="2" charset="2"/>
            </a:endParaRPr>
          </a:p>
          <a:p>
            <a:pPr>
              <a:lnSpc>
                <a:spcPct val="80000"/>
              </a:lnSpc>
            </a:pPr>
            <a:endParaRPr lang="es-ES" sz="2000" noProof="0" dirty="0" smtClean="0">
              <a:sym typeface="Wingdings" pitchFamily="2" charset="2"/>
            </a:endParaRPr>
          </a:p>
          <a:p>
            <a:pPr>
              <a:lnSpc>
                <a:spcPct val="80000"/>
              </a:lnSpc>
            </a:pPr>
            <a:r>
              <a:rPr lang="es-ES" sz="2400" noProof="0" dirty="0" smtClean="0">
                <a:sym typeface="Wingdings" pitchFamily="2" charset="2"/>
              </a:rPr>
              <a:t>Los UNCT deben asegurar...</a:t>
            </a:r>
          </a:p>
          <a:p>
            <a:pPr lvl="1">
              <a:lnSpc>
                <a:spcPct val="80000"/>
              </a:lnSpc>
            </a:pPr>
            <a:r>
              <a:rPr lang="es-ES" sz="2000" noProof="0" dirty="0" smtClean="0">
                <a:sym typeface="Wingdings" pitchFamily="2" charset="2"/>
              </a:rPr>
              <a:t>Que los miembros del grupo reconozcan sus responsabilidades en la evaluación de instrumentos de rendimiento</a:t>
            </a:r>
          </a:p>
          <a:p>
            <a:pPr lvl="1">
              <a:lnSpc>
                <a:spcPct val="80000"/>
              </a:lnSpc>
            </a:pPr>
            <a:r>
              <a:rPr lang="es-ES" sz="2000" dirty="0" smtClean="0">
                <a:sym typeface="Wingdings" pitchFamily="2" charset="2"/>
              </a:rPr>
              <a:t>Q</a:t>
            </a:r>
            <a:r>
              <a:rPr lang="es-ES" sz="2000" noProof="0" dirty="0" err="1" smtClean="0">
                <a:sym typeface="Wingdings" pitchFamily="2" charset="2"/>
              </a:rPr>
              <a:t>ue</a:t>
            </a:r>
            <a:r>
              <a:rPr lang="es-ES" sz="2000" noProof="0" dirty="0" smtClean="0">
                <a:sym typeface="Wingdings" pitchFamily="2" charset="2"/>
              </a:rPr>
              <a:t> los grupos MANUD cuenten con recursos y apoyo de la secretaría para funcionar</a:t>
            </a:r>
          </a:p>
        </p:txBody>
      </p:sp>
    </p:spTree>
    <p:extLst>
      <p:ext uri="{BB962C8B-B14F-4D97-AF65-F5344CB8AC3E}">
        <p14:creationId xmlns:p14="http://schemas.microsoft.com/office/powerpoint/2010/main" val="38877215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15616" y="476672"/>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Elementos de la GBR (1)</a:t>
            </a:r>
            <a:endParaRPr lang="es-ES" dirty="0" smtClean="0"/>
          </a:p>
        </p:txBody>
      </p:sp>
      <p:sp>
        <p:nvSpPr>
          <p:cNvPr id="4" name="Rectangle 3"/>
          <p:cNvSpPr txBox="1">
            <a:spLocks noChangeArrowheads="1"/>
          </p:cNvSpPr>
          <p:nvPr/>
        </p:nvSpPr>
        <p:spPr>
          <a:xfrm>
            <a:off x="611188" y="1981200"/>
            <a:ext cx="7921625" cy="4114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800" smtClean="0">
                <a:solidFill>
                  <a:srgbClr val="000000"/>
                </a:solidFill>
              </a:rPr>
              <a:t>Análisis de problemas para entender las causas</a:t>
            </a:r>
          </a:p>
          <a:p>
            <a:endParaRPr lang="es-ES" sz="2800" smtClean="0">
              <a:solidFill>
                <a:srgbClr val="000000"/>
              </a:solidFill>
            </a:endParaRPr>
          </a:p>
          <a:p>
            <a:pPr>
              <a:buSzPct val="100000"/>
              <a:buFontTx/>
              <a:buNone/>
            </a:pPr>
            <a:r>
              <a:rPr lang="es-ES" sz="2800" b="1" i="1" smtClean="0">
                <a:solidFill>
                  <a:srgbClr val="000000"/>
                </a:solidFill>
                <a:sym typeface="Wingdings" pitchFamily="2" charset="2"/>
              </a:rPr>
              <a:t> </a:t>
            </a:r>
            <a:r>
              <a:rPr lang="es-ES" sz="2800" b="1" i="1" smtClean="0">
                <a:solidFill>
                  <a:srgbClr val="000000"/>
                </a:solidFill>
              </a:rPr>
              <a:t>Vinculación</a:t>
            </a:r>
          </a:p>
          <a:p>
            <a:pPr>
              <a:buSzPct val="100000"/>
              <a:buFontTx/>
              <a:buNone/>
            </a:pPr>
            <a:r>
              <a:rPr lang="es-ES" sz="2800" smtClean="0">
                <a:solidFill>
                  <a:srgbClr val="000000"/>
                </a:solidFill>
              </a:rPr>
              <a:t>La GBR </a:t>
            </a:r>
            <a:r>
              <a:rPr lang="es-ES" sz="2800" u="sng" smtClean="0">
                <a:solidFill>
                  <a:srgbClr val="000000"/>
                </a:solidFill>
              </a:rPr>
              <a:t>no</a:t>
            </a:r>
            <a:r>
              <a:rPr lang="es-ES" sz="2800" smtClean="0">
                <a:solidFill>
                  <a:srgbClr val="000000"/>
                </a:solidFill>
              </a:rPr>
              <a:t> nos indica las </a:t>
            </a:r>
            <a:r>
              <a:rPr lang="es-ES" sz="2800" b="1" smtClean="0">
                <a:solidFill>
                  <a:srgbClr val="000000"/>
                </a:solidFill>
              </a:rPr>
              <a:t>preguntas correctas</a:t>
            </a:r>
            <a:r>
              <a:rPr lang="es-ES" sz="2800" smtClean="0">
                <a:solidFill>
                  <a:srgbClr val="000000"/>
                </a:solidFill>
              </a:rPr>
              <a:t> </a:t>
            </a:r>
          </a:p>
          <a:p>
            <a:endParaRPr lang="es-ES" sz="2800" smtClean="0">
              <a:solidFill>
                <a:srgbClr val="000000"/>
              </a:solidFill>
            </a:endParaRPr>
          </a:p>
          <a:p>
            <a:pPr>
              <a:buSzPct val="100000"/>
              <a:buFontTx/>
              <a:buNone/>
            </a:pPr>
            <a:r>
              <a:rPr lang="es-ES" sz="2800" smtClean="0">
                <a:solidFill>
                  <a:srgbClr val="000000"/>
                </a:solidFill>
              </a:rPr>
              <a:t>Un EBDH sí ...</a:t>
            </a:r>
          </a:p>
        </p:txBody>
      </p:sp>
    </p:spTree>
    <p:extLst>
      <p:ext uri="{BB962C8B-B14F-4D97-AF65-F5344CB8AC3E}">
        <p14:creationId xmlns:p14="http://schemas.microsoft.com/office/powerpoint/2010/main" val="223416051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3"/>
          <p:cNvSpPr txBox="1">
            <a:spLocks noChangeArrowheads="1"/>
          </p:cNvSpPr>
          <p:nvPr/>
        </p:nvSpPr>
        <p:spPr>
          <a:xfrm>
            <a:off x="685800" y="1484784"/>
            <a:ext cx="7772400" cy="4968404"/>
          </a:xfrm>
          <a:prstGeom prst="rect">
            <a:avLst/>
          </a:prstGeom>
        </p:spPr>
        <p:txBody>
          <a:bodyPr>
            <a:norm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s-ES" sz="2400" dirty="0" smtClean="0">
                <a:solidFill>
                  <a:srgbClr val="000000"/>
                </a:solidFill>
                <a:sym typeface="Wingdings" pitchFamily="2" charset="2"/>
              </a:rPr>
              <a:t>Expectativas de Efectos Directos MANUD/grupos temáticos:</a:t>
            </a:r>
          </a:p>
          <a:p>
            <a:pPr lvl="1">
              <a:lnSpc>
                <a:spcPct val="80000"/>
              </a:lnSpc>
            </a:pPr>
            <a:r>
              <a:rPr lang="es-ES" sz="2000" dirty="0" smtClean="0">
                <a:solidFill>
                  <a:srgbClr val="000000"/>
                </a:solidFill>
                <a:sym typeface="Wingdings" pitchFamily="2" charset="2"/>
              </a:rPr>
              <a:t>Celebrar reuniones periódicas con los asociados para evaluar los progresos;</a:t>
            </a:r>
          </a:p>
          <a:p>
            <a:pPr lvl="1">
              <a:lnSpc>
                <a:spcPct val="80000"/>
              </a:lnSpc>
            </a:pPr>
            <a:r>
              <a:rPr lang="es-ES" sz="2000" dirty="0" smtClean="0">
                <a:solidFill>
                  <a:srgbClr val="000000"/>
                </a:solidFill>
                <a:sym typeface="Wingdings" pitchFamily="2" charset="2"/>
              </a:rPr>
              <a:t>Llevar a cabo misiones de vigilancia conjunta (según corresponda)</a:t>
            </a:r>
          </a:p>
          <a:p>
            <a:pPr lvl="1">
              <a:lnSpc>
                <a:spcPct val="80000"/>
              </a:lnSpc>
            </a:pPr>
            <a:r>
              <a:rPr lang="es-ES" sz="2000" dirty="0" smtClean="0">
                <a:solidFill>
                  <a:srgbClr val="000000"/>
                </a:solidFill>
                <a:sym typeface="Wingdings" pitchFamily="2" charset="2"/>
              </a:rPr>
              <a:t>Informar periódicamente al Equipo de País sobre lo anterior, y ayudar a los UNCT a traer lecciones y buenas prácticas a la atención de los responsables políticos</a:t>
            </a:r>
          </a:p>
          <a:p>
            <a:pPr lvl="1">
              <a:lnSpc>
                <a:spcPct val="80000"/>
              </a:lnSpc>
            </a:pPr>
            <a:r>
              <a:rPr lang="es-ES" sz="2000" dirty="0" smtClean="0">
                <a:solidFill>
                  <a:srgbClr val="000000"/>
                </a:solidFill>
                <a:sym typeface="Wingdings" pitchFamily="2" charset="2"/>
              </a:rPr>
              <a:t>Examen y </a:t>
            </a:r>
            <a:r>
              <a:rPr lang="es-ES" sz="2000" dirty="0" smtClean="0">
                <a:sym typeface="Wingdings" pitchFamily="2" charset="2"/>
              </a:rPr>
              <a:t>documentación de progresos anuales del MANUD (sobre la base del plan de </a:t>
            </a:r>
            <a:r>
              <a:rPr lang="es-ES" sz="2000" dirty="0" smtClean="0">
                <a:sym typeface="Wingdings" pitchFamily="2" charset="2"/>
              </a:rPr>
              <a:t>S&amp;E)</a:t>
            </a:r>
            <a:endParaRPr lang="es-ES" sz="2000" dirty="0" smtClean="0">
              <a:sym typeface="Wingdings" pitchFamily="2" charset="2"/>
            </a:endParaRPr>
          </a:p>
          <a:p>
            <a:pPr>
              <a:lnSpc>
                <a:spcPct val="80000"/>
              </a:lnSpc>
            </a:pPr>
            <a:endParaRPr lang="es-ES" sz="2000" dirty="0" smtClean="0">
              <a:sym typeface="Wingdings" pitchFamily="2" charset="2"/>
            </a:endParaRPr>
          </a:p>
          <a:p>
            <a:pPr>
              <a:lnSpc>
                <a:spcPct val="80000"/>
              </a:lnSpc>
            </a:pPr>
            <a:r>
              <a:rPr lang="es-ES" sz="2400" dirty="0" smtClean="0">
                <a:sym typeface="Wingdings" pitchFamily="2" charset="2"/>
              </a:rPr>
              <a:t>Los UNCT deben asegurar...</a:t>
            </a:r>
          </a:p>
          <a:p>
            <a:pPr lvl="1">
              <a:lnSpc>
                <a:spcPct val="80000"/>
              </a:lnSpc>
            </a:pPr>
            <a:r>
              <a:rPr lang="es-ES" sz="2000" dirty="0" smtClean="0">
                <a:sym typeface="Wingdings" pitchFamily="2" charset="2"/>
              </a:rPr>
              <a:t>Que los miembros del grupo reconozcan sus responsabilidades en la evaluación de instrumentos de rendimiento</a:t>
            </a:r>
          </a:p>
          <a:p>
            <a:pPr lvl="1">
              <a:lnSpc>
                <a:spcPct val="80000"/>
              </a:lnSpc>
            </a:pPr>
            <a:r>
              <a:rPr lang="es-ES" sz="2000" dirty="0" smtClean="0">
                <a:sym typeface="Wingdings" pitchFamily="2" charset="2"/>
              </a:rPr>
              <a:t>Que los grupos MANUD cuenten </a:t>
            </a:r>
            <a:r>
              <a:rPr lang="es-ES" sz="2000" dirty="0" smtClean="0">
                <a:solidFill>
                  <a:srgbClr val="000000"/>
                </a:solidFill>
                <a:sym typeface="Wingdings" pitchFamily="2" charset="2"/>
              </a:rPr>
              <a:t>con recursos y apoyo de la secretaría para funcionar</a:t>
            </a:r>
          </a:p>
        </p:txBody>
      </p:sp>
      <p:sp>
        <p:nvSpPr>
          <p:cNvPr id="3" name="Rectangle 2"/>
          <p:cNvSpPr txBox="1">
            <a:spLocks noChangeArrowheads="1"/>
          </p:cNvSpPr>
          <p:nvPr/>
        </p:nvSpPr>
        <p:spPr>
          <a:xfrm>
            <a:off x="903288" y="115888"/>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Grupos de Efectos Directos MANUD...</a:t>
            </a:r>
            <a:endParaRPr lang="es-ES" sz="4000" dirty="0" smtClean="0"/>
          </a:p>
        </p:txBody>
      </p:sp>
    </p:spTree>
    <p:extLst>
      <p:ext uri="{BB962C8B-B14F-4D97-AF65-F5344CB8AC3E}">
        <p14:creationId xmlns:p14="http://schemas.microsoft.com/office/powerpoint/2010/main" val="2007754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p:cNvSpPr>
          <p:nvPr>
            <p:ph type="title" idx="4294967295"/>
          </p:nvPr>
        </p:nvSpPr>
        <p:spPr>
          <a:xfrm>
            <a:off x="468313" y="620713"/>
            <a:ext cx="8135937" cy="750887"/>
          </a:xfrm>
        </p:spPr>
        <p:txBody>
          <a:bodyPr/>
          <a:lstStyle/>
          <a:p>
            <a:pPr>
              <a:buSzPct val="100000"/>
            </a:pPr>
            <a:r>
              <a:rPr lang="es-ES" sz="3200" noProof="0" dirty="0" smtClean="0"/>
              <a:t>Elementos clave del proceso de </a:t>
            </a:r>
            <a:r>
              <a:rPr lang="es-ES" sz="3200" noProof="0" dirty="0" smtClean="0"/>
              <a:t>S&amp;E </a:t>
            </a:r>
            <a:r>
              <a:rPr lang="es-ES" sz="3200" noProof="0" dirty="0" smtClean="0"/>
              <a:t>simplificado</a:t>
            </a:r>
          </a:p>
        </p:txBody>
      </p:sp>
      <p:sp>
        <p:nvSpPr>
          <p:cNvPr id="66563" name="Oval 4"/>
          <p:cNvSpPr>
            <a:spLocks noChangeArrowheads="1"/>
          </p:cNvSpPr>
          <p:nvPr/>
        </p:nvSpPr>
        <p:spPr bwMode="auto">
          <a:xfrm>
            <a:off x="1905000" y="1905000"/>
            <a:ext cx="1828800" cy="1760538"/>
          </a:xfrm>
          <a:prstGeom prst="ellipse">
            <a:avLst/>
          </a:prstGeom>
          <a:solidFill>
            <a:srgbClr val="FFFFFF"/>
          </a:solidFill>
          <a:ln w="25400">
            <a:solidFill>
              <a:srgbClr val="003400"/>
            </a:solidFill>
            <a:round/>
            <a:headEnd/>
            <a:tailEnd/>
          </a:ln>
        </p:spPr>
        <p:txBody>
          <a:bodyPr wrap="none"/>
          <a:lstStyle/>
          <a:p>
            <a:endParaRPr lang="en-US" sz="1400"/>
          </a:p>
        </p:txBody>
      </p:sp>
      <p:sp>
        <p:nvSpPr>
          <p:cNvPr id="66564" name="Oval 5"/>
          <p:cNvSpPr>
            <a:spLocks noChangeArrowheads="1"/>
          </p:cNvSpPr>
          <p:nvPr/>
        </p:nvSpPr>
        <p:spPr bwMode="auto">
          <a:xfrm>
            <a:off x="3886200" y="3962400"/>
            <a:ext cx="1824038" cy="1817688"/>
          </a:xfrm>
          <a:prstGeom prst="ellipse">
            <a:avLst/>
          </a:prstGeom>
          <a:solidFill>
            <a:srgbClr val="FFFFFF"/>
          </a:solidFill>
          <a:ln w="25400">
            <a:solidFill>
              <a:srgbClr val="003400"/>
            </a:solidFill>
            <a:round/>
            <a:headEnd/>
            <a:tailEnd/>
          </a:ln>
        </p:spPr>
        <p:txBody>
          <a:bodyPr wrap="none"/>
          <a:lstStyle/>
          <a:p>
            <a:pPr eaLnBrk="0" hangingPunct="0"/>
            <a:endParaRPr lang="en-GB" sz="1400">
              <a:solidFill>
                <a:srgbClr val="000080"/>
              </a:solidFill>
              <a:cs typeface="Arial" pitchFamily="34" charset="0"/>
            </a:endParaRPr>
          </a:p>
          <a:p>
            <a:pPr eaLnBrk="0" hangingPunct="0"/>
            <a:endParaRPr lang="en-GB" sz="1400">
              <a:solidFill>
                <a:srgbClr val="000080"/>
              </a:solidFill>
              <a:cs typeface="Arial" pitchFamily="34" charset="0"/>
            </a:endParaRPr>
          </a:p>
          <a:p>
            <a:pPr eaLnBrk="0" hangingPunct="0">
              <a:buClrTx/>
              <a:buSzPct val="100000"/>
              <a:buFont typeface="Arial" pitchFamily="34" charset="0"/>
              <a:buNone/>
            </a:pPr>
            <a:r>
              <a:rPr lang="en-GB" sz="1400">
                <a:solidFill>
                  <a:srgbClr val="000080"/>
                </a:solidFill>
                <a:cs typeface="Arial" pitchFamily="34" charset="0"/>
              </a:rPr>
              <a:t>Evaluación</a:t>
            </a:r>
          </a:p>
        </p:txBody>
      </p:sp>
      <p:sp>
        <p:nvSpPr>
          <p:cNvPr id="66565" name="Oval 6"/>
          <p:cNvSpPr>
            <a:spLocks noChangeArrowheads="1"/>
          </p:cNvSpPr>
          <p:nvPr/>
        </p:nvSpPr>
        <p:spPr bwMode="auto">
          <a:xfrm>
            <a:off x="6248400" y="1905000"/>
            <a:ext cx="1820863" cy="1817688"/>
          </a:xfrm>
          <a:prstGeom prst="ellipse">
            <a:avLst/>
          </a:prstGeom>
          <a:solidFill>
            <a:srgbClr val="FFFFFF"/>
          </a:solidFill>
          <a:ln w="25400">
            <a:solidFill>
              <a:srgbClr val="003400"/>
            </a:solidFill>
            <a:round/>
            <a:headEnd/>
            <a:tailEnd/>
          </a:ln>
        </p:spPr>
        <p:txBody>
          <a:bodyPr wrap="none"/>
          <a:lstStyle/>
          <a:p>
            <a:endParaRPr lang="en-US" sz="1400"/>
          </a:p>
        </p:txBody>
      </p:sp>
      <p:sp>
        <p:nvSpPr>
          <p:cNvPr id="66566" name="Text Box 7"/>
          <p:cNvSpPr txBox="1">
            <a:spLocks noChangeArrowheads="1"/>
          </p:cNvSpPr>
          <p:nvPr/>
        </p:nvSpPr>
        <p:spPr bwMode="auto">
          <a:xfrm>
            <a:off x="2438400" y="2438400"/>
            <a:ext cx="1012825" cy="517065"/>
          </a:xfrm>
          <a:prstGeom prst="rect">
            <a:avLst/>
          </a:prstGeom>
          <a:noFill/>
          <a:ln w="25400">
            <a:noFill/>
            <a:miter lim="800000"/>
            <a:headEnd/>
            <a:tailEnd/>
          </a:ln>
        </p:spPr>
        <p:txBody>
          <a:bodyPr lIns="0" tIns="0" rIns="0" bIns="0">
            <a:spAutoFit/>
          </a:bodyPr>
          <a:lstStyle/>
          <a:p>
            <a:pPr eaLnBrk="0" hangingPunct="0">
              <a:spcAft>
                <a:spcPct val="15000"/>
              </a:spcAft>
              <a:buClrTx/>
              <a:buSzPct val="100000"/>
              <a:buFont typeface="Arial" pitchFamily="34" charset="0"/>
              <a:buNone/>
            </a:pPr>
            <a:r>
              <a:rPr lang="en-GB" sz="1400">
                <a:solidFill>
                  <a:srgbClr val="000080"/>
                </a:solidFill>
                <a:cs typeface="Arial" pitchFamily="34" charset="0"/>
              </a:rPr>
              <a:t>Proceso de revisión anual</a:t>
            </a:r>
          </a:p>
        </p:txBody>
      </p:sp>
      <p:sp>
        <p:nvSpPr>
          <p:cNvPr id="66567" name="Text Box 8"/>
          <p:cNvSpPr txBox="1">
            <a:spLocks noChangeArrowheads="1"/>
          </p:cNvSpPr>
          <p:nvPr/>
        </p:nvSpPr>
        <p:spPr bwMode="auto">
          <a:xfrm>
            <a:off x="6400800" y="2438400"/>
            <a:ext cx="1481138" cy="420115"/>
          </a:xfrm>
          <a:prstGeom prst="rect">
            <a:avLst/>
          </a:prstGeom>
          <a:noFill/>
          <a:ln w="25400">
            <a:noFill/>
            <a:miter lim="800000"/>
            <a:headEnd/>
            <a:tailEnd/>
          </a:ln>
        </p:spPr>
        <p:txBody>
          <a:bodyPr lIns="0" tIns="0" rIns="0" bIns="0">
            <a:spAutoFit/>
          </a:bodyPr>
          <a:lstStyle/>
          <a:p>
            <a:pPr marL="290513" eaLnBrk="0" hangingPunct="0">
              <a:spcAft>
                <a:spcPct val="15000"/>
              </a:spcAft>
            </a:pPr>
            <a:endParaRPr lang="en-GB" sz="1400">
              <a:solidFill>
                <a:srgbClr val="000080"/>
              </a:solidFill>
              <a:cs typeface="Arial" pitchFamily="34" charset="0"/>
            </a:endParaRPr>
          </a:p>
          <a:p>
            <a:pPr marL="290513" eaLnBrk="0" hangingPunct="0">
              <a:spcAft>
                <a:spcPct val="15000"/>
              </a:spcAft>
              <a:buClrTx/>
              <a:buSzPct val="100000"/>
              <a:buFont typeface="Arial" pitchFamily="34" charset="0"/>
              <a:buNone/>
            </a:pPr>
            <a:r>
              <a:rPr lang="en-GB" sz="1400">
                <a:solidFill>
                  <a:srgbClr val="000080"/>
                </a:solidFill>
                <a:cs typeface="Arial" pitchFamily="34" charset="0"/>
              </a:rPr>
              <a:t>Notificación</a:t>
            </a:r>
          </a:p>
        </p:txBody>
      </p:sp>
      <p:sp>
        <p:nvSpPr>
          <p:cNvPr id="66568" name="Text Box 9"/>
          <p:cNvSpPr txBox="1">
            <a:spLocks noChangeArrowheads="1"/>
          </p:cNvSpPr>
          <p:nvPr/>
        </p:nvSpPr>
        <p:spPr bwMode="auto">
          <a:xfrm>
            <a:off x="228600" y="3733800"/>
            <a:ext cx="2530475" cy="1454244"/>
          </a:xfrm>
          <a:prstGeom prst="rect">
            <a:avLst/>
          </a:prstGeom>
          <a:noFill/>
          <a:ln w="25400">
            <a:noFill/>
            <a:miter lim="800000"/>
            <a:headEnd/>
            <a:tailEnd/>
          </a:ln>
        </p:spPr>
        <p:txBody>
          <a:bodyPr lIns="0" tIns="0" rIns="0" bIns="0">
            <a:spAutoFit/>
          </a:bodyPr>
          <a:lstStyle/>
          <a:p>
            <a:pPr eaLnBrk="0" hangingPunct="0">
              <a:spcAft>
                <a:spcPct val="15000"/>
              </a:spcAft>
              <a:buFontTx/>
              <a:buChar char="•"/>
            </a:pPr>
            <a:r>
              <a:rPr lang="en-GB" sz="1400">
                <a:solidFill>
                  <a:srgbClr val="000000"/>
                </a:solidFill>
                <a:cs typeface="Arial" pitchFamily="34" charset="0"/>
              </a:rPr>
              <a:t> Alinear el proceso de examen anual del MANUD con el proceso de revisión nacional.</a:t>
            </a:r>
          </a:p>
          <a:p>
            <a:pPr eaLnBrk="0" hangingPunct="0">
              <a:spcAft>
                <a:spcPct val="15000"/>
              </a:spcAft>
              <a:buFontTx/>
              <a:buChar char="•"/>
            </a:pPr>
            <a:r>
              <a:rPr lang="en-GB" sz="1400">
                <a:solidFill>
                  <a:srgbClr val="000000"/>
                </a:solidFill>
                <a:cs typeface="Arial" pitchFamily="34" charset="0"/>
              </a:rPr>
              <a:t> Para facilitar esto, se forman grupos interinstitucionales en torno a cada prioridad nacional</a:t>
            </a:r>
          </a:p>
        </p:txBody>
      </p:sp>
      <p:sp>
        <p:nvSpPr>
          <p:cNvPr id="66569" name="Text Box 10"/>
          <p:cNvSpPr txBox="1">
            <a:spLocks noChangeArrowheads="1"/>
          </p:cNvSpPr>
          <p:nvPr/>
        </p:nvSpPr>
        <p:spPr bwMode="auto">
          <a:xfrm>
            <a:off x="3124200" y="5943600"/>
            <a:ext cx="4014788" cy="764825"/>
          </a:xfrm>
          <a:prstGeom prst="rect">
            <a:avLst/>
          </a:prstGeom>
          <a:noFill/>
          <a:ln w="25400">
            <a:noFill/>
            <a:miter lim="800000"/>
            <a:headEnd/>
            <a:tailEnd/>
          </a:ln>
        </p:spPr>
        <p:txBody>
          <a:bodyPr lIns="0" tIns="0" rIns="0" bIns="0">
            <a:spAutoFit/>
          </a:bodyPr>
          <a:lstStyle/>
          <a:p>
            <a:pPr eaLnBrk="0" hangingPunct="0">
              <a:spcAft>
                <a:spcPct val="15000"/>
              </a:spcAft>
              <a:buFontTx/>
              <a:buChar char="•"/>
            </a:pPr>
            <a:r>
              <a:rPr lang="en-GB" sz="1400">
                <a:solidFill>
                  <a:srgbClr val="000000"/>
                </a:solidFill>
                <a:cs typeface="Arial" pitchFamily="34" charset="0"/>
              </a:rPr>
              <a:t> Evaluación del MANUD es OBLIGATORIA. </a:t>
            </a:r>
          </a:p>
          <a:p>
            <a:pPr eaLnBrk="0" hangingPunct="0">
              <a:spcAft>
                <a:spcPct val="15000"/>
              </a:spcAft>
              <a:buFontTx/>
              <a:buChar char="•"/>
            </a:pPr>
            <a:r>
              <a:rPr lang="en-GB" sz="1400">
                <a:solidFill>
                  <a:srgbClr val="000000"/>
                </a:solidFill>
                <a:cs typeface="Arial" pitchFamily="34" charset="0"/>
              </a:rPr>
              <a:t> Está relacionada con las evaluaciones nacionales. Sin embargo, las modalidades son flexibles.</a:t>
            </a:r>
          </a:p>
        </p:txBody>
      </p:sp>
      <p:sp>
        <p:nvSpPr>
          <p:cNvPr id="66570" name="Text Box 11"/>
          <p:cNvSpPr txBox="1">
            <a:spLocks noChangeArrowheads="1"/>
          </p:cNvSpPr>
          <p:nvPr/>
        </p:nvSpPr>
        <p:spPr bwMode="auto">
          <a:xfrm>
            <a:off x="6924675" y="3960813"/>
            <a:ext cx="1914525" cy="1281889"/>
          </a:xfrm>
          <a:prstGeom prst="rect">
            <a:avLst/>
          </a:prstGeom>
          <a:noFill/>
          <a:ln w="25400">
            <a:noFill/>
            <a:miter lim="800000"/>
            <a:headEnd/>
            <a:tailEnd/>
          </a:ln>
        </p:spPr>
        <p:txBody>
          <a:bodyPr lIns="0" tIns="0" rIns="0" bIns="0">
            <a:spAutoFit/>
          </a:bodyPr>
          <a:lstStyle/>
          <a:p>
            <a:pPr eaLnBrk="0" hangingPunct="0">
              <a:spcAft>
                <a:spcPct val="15000"/>
              </a:spcAft>
              <a:buFontTx/>
              <a:buChar char="•"/>
            </a:pPr>
            <a:r>
              <a:rPr lang="en-GB" sz="1400">
                <a:solidFill>
                  <a:srgbClr val="000000"/>
                </a:solidFill>
                <a:cs typeface="Arial" pitchFamily="34" charset="0"/>
              </a:rPr>
              <a:t> Presentación de informes anuales no es necesaria. </a:t>
            </a:r>
          </a:p>
          <a:p>
            <a:pPr eaLnBrk="0" hangingPunct="0">
              <a:spcAft>
                <a:spcPct val="15000"/>
              </a:spcAft>
              <a:buFontTx/>
              <a:buChar char="•"/>
            </a:pPr>
            <a:r>
              <a:rPr lang="en-GB" sz="1400">
                <a:solidFill>
                  <a:srgbClr val="000000"/>
                </a:solidFill>
                <a:cs typeface="Arial" pitchFamily="34" charset="0"/>
              </a:rPr>
              <a:t> Se requiere un único informe de los progresos del MANUD por ciclo MANUD.</a:t>
            </a:r>
          </a:p>
        </p:txBody>
      </p:sp>
      <p:sp>
        <p:nvSpPr>
          <p:cNvPr id="66571" name="Line 12"/>
          <p:cNvSpPr>
            <a:spLocks noChangeShapeType="1"/>
          </p:cNvSpPr>
          <p:nvPr/>
        </p:nvSpPr>
        <p:spPr bwMode="auto">
          <a:xfrm>
            <a:off x="3733800" y="2514600"/>
            <a:ext cx="2514600" cy="0"/>
          </a:xfrm>
          <a:prstGeom prst="line">
            <a:avLst/>
          </a:prstGeom>
          <a:noFill/>
          <a:ln w="57150">
            <a:solidFill>
              <a:srgbClr val="000080"/>
            </a:solidFill>
            <a:round/>
            <a:headEnd/>
            <a:tailEnd type="triangle" w="med" len="med"/>
          </a:ln>
        </p:spPr>
        <p:txBody>
          <a:bodyPr/>
          <a:lstStyle/>
          <a:p>
            <a:endParaRPr lang="es-ES" sz="1400"/>
          </a:p>
        </p:txBody>
      </p:sp>
      <p:sp>
        <p:nvSpPr>
          <p:cNvPr id="66572" name="Line 13"/>
          <p:cNvSpPr>
            <a:spLocks noChangeShapeType="1"/>
          </p:cNvSpPr>
          <p:nvPr/>
        </p:nvSpPr>
        <p:spPr bwMode="auto">
          <a:xfrm flipH="1">
            <a:off x="5638800" y="3581400"/>
            <a:ext cx="914400" cy="838200"/>
          </a:xfrm>
          <a:prstGeom prst="line">
            <a:avLst/>
          </a:prstGeom>
          <a:noFill/>
          <a:ln w="57150">
            <a:solidFill>
              <a:srgbClr val="000080"/>
            </a:solidFill>
            <a:round/>
            <a:headEnd/>
            <a:tailEnd type="triangle" w="med" len="med"/>
          </a:ln>
        </p:spPr>
        <p:txBody>
          <a:bodyPr/>
          <a:lstStyle/>
          <a:p>
            <a:endParaRPr lang="es-ES" sz="1400"/>
          </a:p>
        </p:txBody>
      </p:sp>
      <p:sp>
        <p:nvSpPr>
          <p:cNvPr id="66573" name="Line 14"/>
          <p:cNvSpPr>
            <a:spLocks noChangeShapeType="1"/>
          </p:cNvSpPr>
          <p:nvPr/>
        </p:nvSpPr>
        <p:spPr bwMode="auto">
          <a:xfrm flipH="1" flipV="1">
            <a:off x="3124200" y="3657600"/>
            <a:ext cx="838200" cy="762000"/>
          </a:xfrm>
          <a:prstGeom prst="line">
            <a:avLst/>
          </a:prstGeom>
          <a:noFill/>
          <a:ln w="57150">
            <a:solidFill>
              <a:srgbClr val="000080"/>
            </a:solidFill>
            <a:round/>
            <a:headEnd/>
            <a:tailEnd type="triangle" w="med" len="med"/>
          </a:ln>
        </p:spPr>
        <p:txBody>
          <a:bodyPr/>
          <a:lstStyle/>
          <a:p>
            <a:endParaRPr lang="es-ES" sz="1400"/>
          </a:p>
        </p:txBody>
      </p:sp>
    </p:spTree>
    <p:extLst>
      <p:ext uri="{BB962C8B-B14F-4D97-AF65-F5344CB8AC3E}">
        <p14:creationId xmlns:p14="http://schemas.microsoft.com/office/powerpoint/2010/main" val="3875171105"/>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331640" y="274638"/>
            <a:ext cx="735516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dirty="0" smtClean="0">
                <a:ea typeface="ＭＳ Ｐゴシック" pitchFamily="34" charset="-128"/>
              </a:rPr>
              <a:t>Enfoque basado en los derechos humanos para el </a:t>
            </a:r>
            <a:r>
              <a:rPr lang="es-ES" sz="3600" dirty="0" smtClean="0">
                <a:ea typeface="ＭＳ Ｐゴシック" pitchFamily="34" charset="-128"/>
              </a:rPr>
              <a:t>seguimiento</a:t>
            </a:r>
            <a:endParaRPr lang="es-ES" sz="3600" dirty="0" smtClean="0">
              <a:ea typeface="ＭＳ Ｐゴシック" pitchFamily="34" charset="-128"/>
            </a:endParaRPr>
          </a:p>
        </p:txBody>
      </p:sp>
      <p:sp>
        <p:nvSpPr>
          <p:cNvPr id="3" name="Rectangle 3"/>
          <p:cNvSpPr txBox="1">
            <a:spLocks noChangeArrowheads="1"/>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s-ES" sz="2400" dirty="0" smtClean="0">
                <a:solidFill>
                  <a:srgbClr val="000000"/>
                </a:solidFill>
                <a:ea typeface="ＭＳ Ｐゴシック" pitchFamily="34" charset="-128"/>
              </a:rPr>
              <a:t>Un amplio plan de </a:t>
            </a:r>
            <a:r>
              <a:rPr lang="es-ES" sz="2400" dirty="0" smtClean="0">
                <a:solidFill>
                  <a:srgbClr val="000000"/>
                </a:solidFill>
                <a:ea typeface="ＭＳ Ｐゴシック" pitchFamily="34" charset="-128"/>
              </a:rPr>
              <a:t>S&amp;E </a:t>
            </a:r>
            <a:r>
              <a:rPr lang="es-ES" sz="2400" dirty="0" smtClean="0">
                <a:solidFill>
                  <a:srgbClr val="000000"/>
                </a:solidFill>
                <a:ea typeface="ＭＳ Ｐゴシック" pitchFamily="34" charset="-128"/>
              </a:rPr>
              <a:t>sensible a cuestiones de derechos humanos aborda :</a:t>
            </a:r>
          </a:p>
          <a:p>
            <a:pPr lvl="1">
              <a:lnSpc>
                <a:spcPct val="90000"/>
              </a:lnSpc>
            </a:pPr>
            <a:r>
              <a:rPr lang="es-ES" sz="2000" dirty="0" smtClean="0">
                <a:solidFill>
                  <a:srgbClr val="000000"/>
                </a:solidFill>
                <a:ea typeface="ＭＳ Ｐゴシック" pitchFamily="34" charset="-128"/>
              </a:rPr>
              <a:t>Resultados e indicadores</a:t>
            </a:r>
          </a:p>
          <a:p>
            <a:pPr lvl="1">
              <a:lnSpc>
                <a:spcPct val="90000"/>
              </a:lnSpc>
            </a:pPr>
            <a:r>
              <a:rPr lang="es-ES" sz="2000" dirty="0" smtClean="0">
                <a:solidFill>
                  <a:srgbClr val="000000"/>
                </a:solidFill>
                <a:ea typeface="ＭＳ Ｐゴシック" pitchFamily="34" charset="-128"/>
              </a:rPr>
              <a:t>Procesos (tanto procesos de desarrollo como procesos de </a:t>
            </a:r>
            <a:r>
              <a:rPr lang="es-ES" sz="2000" dirty="0" smtClean="0">
                <a:solidFill>
                  <a:srgbClr val="000000"/>
                </a:solidFill>
                <a:ea typeface="ＭＳ Ｐゴシック" pitchFamily="34" charset="-128"/>
              </a:rPr>
              <a:t>seguimiento </a:t>
            </a:r>
            <a:r>
              <a:rPr lang="es-ES" sz="2000" dirty="0" smtClean="0">
                <a:solidFill>
                  <a:srgbClr val="000000"/>
                </a:solidFill>
                <a:ea typeface="ＭＳ Ｐゴシック" pitchFamily="34" charset="-128"/>
              </a:rPr>
              <a:t>y notificación)</a:t>
            </a:r>
          </a:p>
          <a:p>
            <a:pPr>
              <a:lnSpc>
                <a:spcPct val="90000"/>
              </a:lnSpc>
            </a:pPr>
            <a:endParaRPr lang="es-ES" sz="2000" dirty="0" smtClean="0">
              <a:solidFill>
                <a:srgbClr val="000000"/>
              </a:solidFill>
              <a:ea typeface="ＭＳ Ｐゴシック" pitchFamily="34" charset="-128"/>
            </a:endParaRPr>
          </a:p>
          <a:p>
            <a:pPr>
              <a:lnSpc>
                <a:spcPct val="90000"/>
              </a:lnSpc>
            </a:pPr>
            <a:r>
              <a:rPr lang="es-ES" sz="2400" b="1" dirty="0" smtClean="0">
                <a:ea typeface="ＭＳ Ｐゴシック" pitchFamily="34" charset="-128"/>
              </a:rPr>
              <a:t>seguimiento</a:t>
            </a:r>
            <a:r>
              <a:rPr lang="es-ES" sz="2400" dirty="0" smtClean="0">
                <a:ea typeface="ＭＳ Ｐゴシック" pitchFamily="34" charset="-128"/>
              </a:rPr>
              <a:t> </a:t>
            </a:r>
            <a:r>
              <a:rPr lang="es-ES" sz="2400" dirty="0" smtClean="0">
                <a:ea typeface="ＭＳ Ｐゴシック" pitchFamily="34" charset="-128"/>
              </a:rPr>
              <a:t>del </a:t>
            </a:r>
            <a:r>
              <a:rPr lang="es-ES" sz="2400" dirty="0" smtClean="0">
                <a:solidFill>
                  <a:srgbClr val="000000"/>
                </a:solidFill>
                <a:ea typeface="ＭＳ Ｐゴシック" pitchFamily="34" charset="-128"/>
              </a:rPr>
              <a:t>Proceso</a:t>
            </a:r>
          </a:p>
          <a:p>
            <a:pPr lvl="1">
              <a:lnSpc>
                <a:spcPct val="90000"/>
              </a:lnSpc>
            </a:pPr>
            <a:r>
              <a:rPr lang="es-ES" sz="2000" dirty="0" smtClean="0">
                <a:solidFill>
                  <a:srgbClr val="000000"/>
                </a:solidFill>
                <a:ea typeface="ＭＳ Ｐゴシック" pitchFamily="34" charset="-128"/>
              </a:rPr>
              <a:t>Comprueba que los grupos vulnerables están involucrados en la ejecución del programa y se benefician por igual de los resultados del programa</a:t>
            </a:r>
          </a:p>
          <a:p>
            <a:pPr lvl="1">
              <a:lnSpc>
                <a:spcPct val="90000"/>
              </a:lnSpc>
            </a:pPr>
            <a:r>
              <a:rPr lang="es-ES" sz="2000" dirty="0" smtClean="0">
                <a:solidFill>
                  <a:srgbClr val="000000"/>
                </a:solidFill>
                <a:ea typeface="ＭＳ Ｐゴシック" pitchFamily="34" charset="-128"/>
              </a:rPr>
              <a:t>Asegura que los beneficiarios puedan participar libremente en los procesos de </a:t>
            </a:r>
            <a:r>
              <a:rPr lang="es-ES" sz="2000" dirty="0" smtClean="0">
                <a:solidFill>
                  <a:srgbClr val="000000"/>
                </a:solidFill>
                <a:ea typeface="ＭＳ Ｐゴシック" pitchFamily="34" charset="-128"/>
              </a:rPr>
              <a:t>seguimiento </a:t>
            </a:r>
            <a:r>
              <a:rPr lang="es-ES" sz="2000" dirty="0" smtClean="0">
                <a:solidFill>
                  <a:srgbClr val="000000"/>
                </a:solidFill>
                <a:ea typeface="ＭＳ Ｐゴシック" pitchFamily="34" charset="-128"/>
              </a:rPr>
              <a:t>y presentación de informes</a:t>
            </a:r>
          </a:p>
        </p:txBody>
      </p:sp>
    </p:spTree>
    <p:extLst>
      <p:ext uri="{BB962C8B-B14F-4D97-AF65-F5344CB8AC3E}">
        <p14:creationId xmlns:p14="http://schemas.microsoft.com/office/powerpoint/2010/main" val="7090759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403648" y="274638"/>
            <a:ext cx="7283152"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ea typeface="ＭＳ Ｐゴシック" pitchFamily="34" charset="-128"/>
              </a:rPr>
              <a:t>Algunas preguntas fundamentales ...</a:t>
            </a:r>
            <a:endParaRPr lang="es-ES" dirty="0" smtClean="0">
              <a:ea typeface="ＭＳ Ｐゴシック" pitchFamily="34" charset="-128"/>
            </a:endParaRPr>
          </a:p>
        </p:txBody>
      </p:sp>
      <p:sp>
        <p:nvSpPr>
          <p:cNvPr id="3" name="Rectangle 3"/>
          <p:cNvSpPr txBox="1">
            <a:spLocks noChangeArrowheads="1"/>
          </p:cNvSpPr>
          <p:nvPr/>
        </p:nvSpPr>
        <p:spPr>
          <a:xfrm>
            <a:off x="457200" y="1844824"/>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s-ES" sz="2800" dirty="0" smtClean="0">
                <a:solidFill>
                  <a:srgbClr val="000000"/>
                </a:solidFill>
                <a:ea typeface="ＭＳ Ｐゴシック" pitchFamily="34" charset="-128"/>
              </a:rPr>
              <a:t>¿Qué se mide?</a:t>
            </a:r>
          </a:p>
          <a:p>
            <a:pPr>
              <a:lnSpc>
                <a:spcPct val="90000"/>
              </a:lnSpc>
            </a:pPr>
            <a:r>
              <a:rPr lang="es-ES" sz="2800" dirty="0" smtClean="0">
                <a:solidFill>
                  <a:srgbClr val="000000"/>
                </a:solidFill>
                <a:ea typeface="ＭＳ Ｐゴシック" pitchFamily="34" charset="-128"/>
              </a:rPr>
              <a:t>¿Quién debe participar?</a:t>
            </a:r>
          </a:p>
          <a:p>
            <a:pPr>
              <a:lnSpc>
                <a:spcPct val="90000"/>
              </a:lnSpc>
            </a:pPr>
            <a:r>
              <a:rPr lang="es-ES" sz="2800" dirty="0" smtClean="0">
                <a:solidFill>
                  <a:srgbClr val="000000"/>
                </a:solidFill>
                <a:ea typeface="ＭＳ Ｐゴシック" pitchFamily="34" charset="-128"/>
              </a:rPr>
              <a:t>¿Cómo medir?</a:t>
            </a:r>
          </a:p>
          <a:p>
            <a:pPr>
              <a:lnSpc>
                <a:spcPct val="90000"/>
              </a:lnSpc>
              <a:buSzPct val="100000"/>
              <a:buFontTx/>
              <a:buNone/>
            </a:pPr>
            <a:endParaRPr lang="es-ES" sz="2800" dirty="0" smtClean="0">
              <a:solidFill>
                <a:srgbClr val="000000"/>
              </a:solidFill>
              <a:ea typeface="ＭＳ Ｐゴシック" pitchFamily="34" charset="-128"/>
            </a:endParaRPr>
          </a:p>
          <a:p>
            <a:pPr>
              <a:lnSpc>
                <a:spcPct val="90000"/>
              </a:lnSpc>
              <a:buSzPct val="100000"/>
              <a:buFontTx/>
              <a:buNone/>
            </a:pPr>
            <a:r>
              <a:rPr lang="es-ES" sz="2800" dirty="0" smtClean="0">
                <a:solidFill>
                  <a:srgbClr val="000000"/>
                </a:solidFill>
                <a:ea typeface="ＭＳ Ｐゴシック" pitchFamily="34" charset="-128"/>
              </a:rPr>
              <a:t>Y</a:t>
            </a:r>
          </a:p>
          <a:p>
            <a:pPr>
              <a:lnSpc>
                <a:spcPct val="90000"/>
              </a:lnSpc>
              <a:buSzPct val="100000"/>
              <a:buFontTx/>
              <a:buNone/>
            </a:pPr>
            <a:endParaRPr lang="es-ES" sz="2800" dirty="0" smtClean="0">
              <a:solidFill>
                <a:srgbClr val="000000"/>
              </a:solidFill>
              <a:ea typeface="ＭＳ Ｐゴシック" pitchFamily="34" charset="-128"/>
            </a:endParaRPr>
          </a:p>
          <a:p>
            <a:pPr>
              <a:lnSpc>
                <a:spcPct val="90000"/>
              </a:lnSpc>
            </a:pPr>
            <a:r>
              <a:rPr lang="es-ES" sz="2800" dirty="0" smtClean="0">
                <a:solidFill>
                  <a:srgbClr val="000000"/>
                </a:solidFill>
                <a:ea typeface="ＭＳ Ｐゴシック" pitchFamily="34" charset="-128"/>
              </a:rPr>
              <a:t>¿Cómo aborda el proceso de </a:t>
            </a:r>
            <a:r>
              <a:rPr lang="es-ES" sz="2800" dirty="0" smtClean="0">
                <a:solidFill>
                  <a:srgbClr val="000000"/>
                </a:solidFill>
                <a:ea typeface="ＭＳ Ｐゴシック" pitchFamily="34" charset="-128"/>
              </a:rPr>
              <a:t>S&amp;E </a:t>
            </a:r>
            <a:r>
              <a:rPr lang="es-ES" sz="2800" dirty="0" smtClean="0">
                <a:solidFill>
                  <a:srgbClr val="000000"/>
                </a:solidFill>
                <a:ea typeface="ＭＳ Ｐゴシック" pitchFamily="34" charset="-128"/>
              </a:rPr>
              <a:t>la participación, no discriminación y la  rendición de cuentas? (Véase lista de verificación)</a:t>
            </a:r>
          </a:p>
        </p:txBody>
      </p:sp>
    </p:spTree>
    <p:extLst>
      <p:ext uri="{BB962C8B-B14F-4D97-AF65-F5344CB8AC3E}">
        <p14:creationId xmlns:p14="http://schemas.microsoft.com/office/powerpoint/2010/main" val="33928891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566863"/>
            <a:ext cx="8229600" cy="4525962"/>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s-ES" sz="3600" dirty="0" smtClean="0">
                <a:solidFill>
                  <a:srgbClr val="000000"/>
                </a:solidFill>
                <a:ea typeface="ＭＳ Ｐゴシック" pitchFamily="34" charset="-128"/>
              </a:rPr>
              <a:t>Lo ideal es:</a:t>
            </a:r>
          </a:p>
          <a:p>
            <a:pPr lvl="1">
              <a:lnSpc>
                <a:spcPct val="90000"/>
              </a:lnSpc>
            </a:pPr>
            <a:r>
              <a:rPr lang="es-ES" sz="3200" dirty="0" smtClean="0">
                <a:solidFill>
                  <a:srgbClr val="000000"/>
                </a:solidFill>
                <a:ea typeface="ＭＳ Ｐゴシック" pitchFamily="34" charset="-128"/>
              </a:rPr>
              <a:t> Resultados</a:t>
            </a:r>
          </a:p>
          <a:p>
            <a:pPr lvl="2">
              <a:lnSpc>
                <a:spcPct val="90000"/>
              </a:lnSpc>
              <a:buFont typeface="Wingdings" pitchFamily="2" charset="2"/>
              <a:buChar char="Ø"/>
            </a:pPr>
            <a:r>
              <a:rPr lang="es-ES" dirty="0" smtClean="0">
                <a:solidFill>
                  <a:srgbClr val="000000"/>
                </a:solidFill>
                <a:ea typeface="ＭＳ Ｐゴシック" pitchFamily="34" charset="-128"/>
              </a:rPr>
              <a:t>Productos</a:t>
            </a:r>
          </a:p>
          <a:p>
            <a:pPr lvl="2">
              <a:lnSpc>
                <a:spcPct val="90000"/>
              </a:lnSpc>
              <a:buFont typeface="Wingdings" pitchFamily="2" charset="2"/>
              <a:buChar char="Ø"/>
            </a:pPr>
            <a:r>
              <a:rPr lang="es-ES" dirty="0" smtClean="0">
                <a:solidFill>
                  <a:srgbClr val="000000"/>
                </a:solidFill>
                <a:ea typeface="ＭＳ Ｐゴシック" pitchFamily="34" charset="-128"/>
              </a:rPr>
              <a:t>Efectos Directos</a:t>
            </a:r>
          </a:p>
          <a:p>
            <a:pPr lvl="2">
              <a:lnSpc>
                <a:spcPct val="90000"/>
              </a:lnSpc>
              <a:buFont typeface="Wingdings" pitchFamily="2" charset="2"/>
              <a:buChar char="Ø"/>
            </a:pPr>
            <a:r>
              <a:rPr lang="es-ES" dirty="0" smtClean="0">
                <a:solidFill>
                  <a:srgbClr val="000000"/>
                </a:solidFill>
                <a:ea typeface="ＭＳ Ｐゴシック" pitchFamily="34" charset="-128"/>
              </a:rPr>
              <a:t>Impactos</a:t>
            </a:r>
            <a:r>
              <a:rPr lang="es-ES" sz="3200" dirty="0" smtClean="0">
                <a:solidFill>
                  <a:srgbClr val="000000"/>
                </a:solidFill>
                <a:ea typeface="ＭＳ Ｐゴシック" pitchFamily="34" charset="-128"/>
              </a:rPr>
              <a:t> </a:t>
            </a:r>
            <a:r>
              <a:rPr lang="es-ES" sz="2000" i="1" dirty="0" smtClean="0">
                <a:solidFill>
                  <a:srgbClr val="000000"/>
                </a:solidFill>
                <a:ea typeface="ＭＳ Ｐゴシック" pitchFamily="34" charset="-128"/>
              </a:rPr>
              <a:t>(a menudo vinculados a los sistemas de vigilancia nacional para los planes nacionales, ERP y ODM)</a:t>
            </a:r>
          </a:p>
          <a:p>
            <a:pPr lvl="1">
              <a:lnSpc>
                <a:spcPct val="90000"/>
              </a:lnSpc>
            </a:pPr>
            <a:endParaRPr lang="es-ES" sz="2000" i="1" dirty="0" smtClean="0">
              <a:solidFill>
                <a:srgbClr val="000000"/>
              </a:solidFill>
              <a:ea typeface="ＭＳ Ｐゴシック" pitchFamily="34" charset="-128"/>
            </a:endParaRPr>
          </a:p>
          <a:p>
            <a:pPr lvl="1">
              <a:lnSpc>
                <a:spcPct val="90000"/>
              </a:lnSpc>
            </a:pPr>
            <a:r>
              <a:rPr lang="es-ES" sz="3200" dirty="0" smtClean="0">
                <a:solidFill>
                  <a:srgbClr val="000000"/>
                </a:solidFill>
                <a:ea typeface="ＭＳ Ｐゴシック" pitchFamily="34" charset="-128"/>
              </a:rPr>
              <a:t> Mecanismos y procesos para la ejecución del programa, </a:t>
            </a:r>
            <a:r>
              <a:rPr lang="es-ES" sz="3200" dirty="0" smtClean="0">
                <a:solidFill>
                  <a:srgbClr val="000000"/>
                </a:solidFill>
                <a:ea typeface="ＭＳ Ｐゴシック" pitchFamily="34" charset="-128"/>
              </a:rPr>
              <a:t>seguimiento </a:t>
            </a:r>
            <a:r>
              <a:rPr lang="es-ES" sz="3200" dirty="0" smtClean="0">
                <a:solidFill>
                  <a:srgbClr val="000000"/>
                </a:solidFill>
                <a:ea typeface="ＭＳ Ｐゴシック" pitchFamily="34" charset="-128"/>
              </a:rPr>
              <a:t>y la presentación de informes</a:t>
            </a:r>
          </a:p>
          <a:p>
            <a:pPr lvl="1">
              <a:lnSpc>
                <a:spcPct val="90000"/>
              </a:lnSpc>
            </a:pPr>
            <a:endParaRPr lang="es-ES" sz="3200" dirty="0" smtClean="0">
              <a:solidFill>
                <a:srgbClr val="000000"/>
              </a:solidFill>
              <a:ea typeface="ＭＳ Ｐゴシック" pitchFamily="34" charset="-128"/>
            </a:endParaRPr>
          </a:p>
        </p:txBody>
      </p:sp>
      <p:sp>
        <p:nvSpPr>
          <p:cNvPr id="3" name="Rectangle 2"/>
          <p:cNvSpPr txBox="1">
            <a:spLocks noChangeArrowheads="1"/>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ea typeface="ＭＳ Ｐゴシック" pitchFamily="34" charset="-128"/>
              </a:rPr>
              <a:t>¿Qué se mide?</a:t>
            </a:r>
            <a:r>
              <a:rPr lang="es-ES" smtClean="0">
                <a:latin typeface="Helvetica" charset="0"/>
                <a:ea typeface="ＭＳ Ｐゴシック" pitchFamily="34" charset="-128"/>
              </a:rPr>
              <a:t> </a:t>
            </a:r>
            <a:endParaRPr lang="es-ES" dirty="0" smtClean="0">
              <a:latin typeface="Helvetica" charset="0"/>
              <a:ea typeface="ＭＳ Ｐゴシック" pitchFamily="34" charset="-128"/>
            </a:endParaRPr>
          </a:p>
        </p:txBody>
      </p:sp>
    </p:spTree>
    <p:extLst>
      <p:ext uri="{BB962C8B-B14F-4D97-AF65-F5344CB8AC3E}">
        <p14:creationId xmlns:p14="http://schemas.microsoft.com/office/powerpoint/2010/main" val="37548394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sz="2800" dirty="0" smtClean="0">
                <a:solidFill>
                  <a:srgbClr val="000000"/>
                </a:solidFill>
                <a:ea typeface="ＭＳ Ｐゴシック" pitchFamily="34" charset="-128"/>
              </a:rPr>
              <a:t>Otra forma de pensar acerca de cómo aplicar los principios de la participación e  inclusión al proceso de </a:t>
            </a:r>
            <a:r>
              <a:rPr lang="es-ES" sz="2800" dirty="0" smtClean="0">
                <a:solidFill>
                  <a:srgbClr val="000000"/>
                </a:solidFill>
                <a:ea typeface="ＭＳ Ｐゴシック" pitchFamily="34" charset="-128"/>
              </a:rPr>
              <a:t>S&amp;E</a:t>
            </a:r>
            <a:endParaRPr lang="es-ES" sz="2800" dirty="0" smtClean="0">
              <a:solidFill>
                <a:srgbClr val="000000"/>
              </a:solidFill>
              <a:ea typeface="ＭＳ Ｐゴシック" pitchFamily="34" charset="-128"/>
            </a:endParaRPr>
          </a:p>
          <a:p>
            <a:endParaRPr lang="es-ES" sz="2800" dirty="0" smtClean="0">
              <a:solidFill>
                <a:srgbClr val="000000"/>
              </a:solidFill>
              <a:ea typeface="ＭＳ Ｐゴシック" pitchFamily="34" charset="-128"/>
            </a:endParaRPr>
          </a:p>
          <a:p>
            <a:r>
              <a:rPr lang="es-ES" sz="2800" dirty="0" smtClean="0">
                <a:solidFill>
                  <a:srgbClr val="000000"/>
                </a:solidFill>
                <a:ea typeface="ＭＳ Ｐゴシック" pitchFamily="34" charset="-128"/>
              </a:rPr>
              <a:t>Un EBDH </a:t>
            </a:r>
          </a:p>
          <a:p>
            <a:pPr lvl="1"/>
            <a:r>
              <a:rPr lang="es-ES" sz="2400" dirty="0" smtClean="0">
                <a:ea typeface="ＭＳ Ｐゴシック" pitchFamily="34" charset="-128"/>
              </a:rPr>
              <a:t>Asegura que tanto los titulares de derechos como los portadores de deberes </a:t>
            </a:r>
            <a:r>
              <a:rPr lang="es-ES" sz="2400" dirty="0" smtClean="0">
                <a:solidFill>
                  <a:srgbClr val="000000"/>
                </a:solidFill>
                <a:ea typeface="ＭＳ Ｐゴシック" pitchFamily="34" charset="-128"/>
              </a:rPr>
              <a:t>deben participar en el </a:t>
            </a:r>
            <a:r>
              <a:rPr lang="es-ES" sz="2400" dirty="0" smtClean="0">
                <a:solidFill>
                  <a:srgbClr val="000000"/>
                </a:solidFill>
                <a:ea typeface="ＭＳ Ｐゴシック" pitchFamily="34" charset="-128"/>
              </a:rPr>
              <a:t>S&amp;E</a:t>
            </a:r>
            <a:endParaRPr lang="es-ES" sz="2400" dirty="0" smtClean="0">
              <a:solidFill>
                <a:srgbClr val="000000"/>
              </a:solidFill>
              <a:ea typeface="ＭＳ Ｐゴシック" pitchFamily="34" charset="-128"/>
            </a:endParaRPr>
          </a:p>
          <a:p>
            <a:pPr lvl="1"/>
            <a:r>
              <a:rPr lang="es-ES" sz="2400" dirty="0" smtClean="0">
                <a:solidFill>
                  <a:srgbClr val="000000"/>
                </a:solidFill>
                <a:ea typeface="ＭＳ Ｐゴシック" pitchFamily="34" charset="-128"/>
              </a:rPr>
              <a:t>Prestará especial atención a medidas que incluyan grupos vulnerables</a:t>
            </a:r>
          </a:p>
        </p:txBody>
      </p:sp>
      <p:sp>
        <p:nvSpPr>
          <p:cNvPr id="3" name="Rectangle 2"/>
          <p:cNvSpPr txBox="1">
            <a:spLocks noChangeArrowheads="1"/>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ea typeface="ＭＳ Ｐゴシック" pitchFamily="34" charset="-128"/>
              </a:rPr>
              <a:t>¿Quién debe participar?</a:t>
            </a:r>
            <a:endParaRPr lang="es-ES" dirty="0" smtClean="0">
              <a:ea typeface="ＭＳ Ｐゴシック" pitchFamily="34" charset="-128"/>
            </a:endParaRPr>
          </a:p>
        </p:txBody>
      </p:sp>
    </p:spTree>
    <p:extLst>
      <p:ext uri="{BB962C8B-B14F-4D97-AF65-F5344CB8AC3E}">
        <p14:creationId xmlns:p14="http://schemas.microsoft.com/office/powerpoint/2010/main" val="194796372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916832"/>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pPr>
            <a:r>
              <a:rPr lang="es-ES" sz="2000" dirty="0" smtClean="0">
                <a:solidFill>
                  <a:srgbClr val="000000"/>
                </a:solidFill>
                <a:ea typeface="ＭＳ Ｐゴシック" pitchFamily="34" charset="-128"/>
                <a:cs typeface="Arial" pitchFamily="34" charset="0"/>
              </a:rPr>
              <a:t>Principios y estándares de derechos humanos guían la selección de indicadores y el desarrollo de sistemas de información y vigilancia  </a:t>
            </a:r>
          </a:p>
          <a:p>
            <a:pPr>
              <a:spcBef>
                <a:spcPct val="0"/>
              </a:spcBef>
              <a:spcAft>
                <a:spcPts val="600"/>
              </a:spcAft>
            </a:pPr>
            <a:r>
              <a:rPr lang="es-ES" sz="2000" dirty="0" smtClean="0">
                <a:solidFill>
                  <a:srgbClr val="000000"/>
                </a:solidFill>
                <a:ea typeface="ＭＳ Ｐゴシック" pitchFamily="34" charset="-128"/>
                <a:cs typeface="Arial" pitchFamily="34" charset="0"/>
              </a:rPr>
              <a:t>Se deben elegir indicadores que:</a:t>
            </a:r>
          </a:p>
          <a:p>
            <a:pPr lvl="1">
              <a:spcBef>
                <a:spcPct val="0"/>
              </a:spcBef>
              <a:spcAft>
                <a:spcPts val="600"/>
              </a:spcAft>
            </a:pPr>
            <a:r>
              <a:rPr lang="es-ES" sz="2000" dirty="0" smtClean="0">
                <a:solidFill>
                  <a:srgbClr val="000000"/>
                </a:solidFill>
                <a:ea typeface="ＭＳ Ｐゴシック" pitchFamily="34" charset="-128"/>
                <a:cs typeface="Arial" pitchFamily="34" charset="0"/>
              </a:rPr>
              <a:t>Capturen la medida en que los principios de derechos humanos se han incorporado a todas las etapas del programa</a:t>
            </a:r>
          </a:p>
          <a:p>
            <a:pPr lvl="1">
              <a:spcBef>
                <a:spcPct val="0"/>
              </a:spcBef>
              <a:spcAft>
                <a:spcPts val="600"/>
              </a:spcAft>
            </a:pPr>
            <a:r>
              <a:rPr lang="es-ES" sz="2000" dirty="0" smtClean="0">
                <a:solidFill>
                  <a:srgbClr val="000000"/>
                </a:solidFill>
                <a:ea typeface="ＭＳ Ｐゴシック" pitchFamily="34" charset="-128"/>
                <a:cs typeface="Arial" pitchFamily="34" charset="0"/>
              </a:rPr>
              <a:t>Demostrar cómo la incorporación de las normas de derechos humanos ha contribuido a la eficacia del programa global</a:t>
            </a:r>
          </a:p>
          <a:p>
            <a:pPr marL="457200" lvl="1" indent="0">
              <a:spcBef>
                <a:spcPct val="0"/>
              </a:spcBef>
              <a:spcAft>
                <a:spcPts val="600"/>
              </a:spcAft>
              <a:buNone/>
            </a:pPr>
            <a:endParaRPr lang="es-ES" sz="2000" i="1" dirty="0" smtClean="0">
              <a:solidFill>
                <a:srgbClr val="FF0000"/>
              </a:solidFill>
              <a:ea typeface="ＭＳ Ｐゴシック" pitchFamily="34" charset="-128"/>
              <a:cs typeface="Arial" pitchFamily="34" charset="0"/>
            </a:endParaRPr>
          </a:p>
          <a:p>
            <a:pPr>
              <a:spcBef>
                <a:spcPct val="0"/>
              </a:spcBef>
              <a:spcAft>
                <a:spcPts val="600"/>
              </a:spcAft>
            </a:pPr>
            <a:r>
              <a:rPr lang="es-ES" sz="2000" dirty="0" smtClean="0">
                <a:solidFill>
                  <a:srgbClr val="000000"/>
                </a:solidFill>
                <a:ea typeface="ＭＳ Ｐゴシック" pitchFamily="34" charset="-128"/>
                <a:cs typeface="Arial" pitchFamily="34" charset="0"/>
              </a:rPr>
              <a:t>Los procesos deben ser no discriminatorios, participativos y con capacidad de rendir cuentas</a:t>
            </a:r>
          </a:p>
          <a:p>
            <a:pPr lvl="1">
              <a:spcBef>
                <a:spcPct val="0"/>
              </a:spcBef>
              <a:spcAft>
                <a:spcPts val="600"/>
              </a:spcAft>
            </a:pPr>
            <a:r>
              <a:rPr lang="es-ES" sz="2000" dirty="0" smtClean="0">
                <a:solidFill>
                  <a:srgbClr val="000000"/>
                </a:solidFill>
                <a:ea typeface="ＭＳ Ｐゴシック" pitchFamily="34" charset="-128"/>
                <a:cs typeface="Arial" pitchFamily="34" charset="0"/>
              </a:rPr>
              <a:t>Tenga cuidado con la "captura de élite"</a:t>
            </a:r>
          </a:p>
        </p:txBody>
      </p:sp>
      <p:sp>
        <p:nvSpPr>
          <p:cNvPr id="3" name="Rectangle 2"/>
          <p:cNvSpPr txBox="1">
            <a:spLocks noChangeArrowheads="1"/>
          </p:cNvSpPr>
          <p:nvPr/>
        </p:nvSpPr>
        <p:spPr>
          <a:xfrm>
            <a:off x="684213" y="188913"/>
            <a:ext cx="7772400" cy="93662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ea typeface="ＭＳ Ｐゴシック" pitchFamily="34" charset="-128"/>
              </a:rPr>
              <a:t>¿Cómo medir?</a:t>
            </a:r>
            <a:endParaRPr lang="es-ES" dirty="0" smtClean="0">
              <a:ea typeface="ＭＳ Ｐゴシック" pitchFamily="34" charset="-128"/>
            </a:endParaRPr>
          </a:p>
        </p:txBody>
      </p:sp>
    </p:spTree>
    <p:extLst>
      <p:ext uri="{BB962C8B-B14F-4D97-AF65-F5344CB8AC3E}">
        <p14:creationId xmlns:p14="http://schemas.microsoft.com/office/powerpoint/2010/main" val="38596392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¿Qué es un indicador?</a:t>
            </a:r>
            <a:br>
              <a:rPr lang="es-ES" smtClean="0"/>
            </a:br>
            <a:endParaRPr lang="es-ES" dirty="0" smtClean="0"/>
          </a:p>
        </p:txBody>
      </p:sp>
      <p:sp>
        <p:nvSpPr>
          <p:cNvPr id="3" name="Rectangle 3"/>
          <p:cNvSpPr txBox="1">
            <a:spLocks noChangeArrowheads="1"/>
          </p:cNvSpPr>
          <p:nvPr/>
        </p:nvSpPr>
        <p:spPr>
          <a:xfrm>
            <a:off x="323850" y="1773238"/>
            <a:ext cx="8496300" cy="4751387"/>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buSzPct val="100000"/>
              <a:buFontTx/>
              <a:buNone/>
            </a:pPr>
            <a:r>
              <a:rPr lang="es-ES" sz="2800" b="1" smtClean="0">
                <a:solidFill>
                  <a:srgbClr val="000000"/>
                </a:solidFill>
                <a:cs typeface="Times New Roman" pitchFamily="18" charset="0"/>
              </a:rPr>
              <a:t>	</a:t>
            </a:r>
            <a:r>
              <a:rPr lang="es-ES" smtClean="0">
                <a:solidFill>
                  <a:srgbClr val="000000"/>
                </a:solidFill>
                <a:cs typeface="Times New Roman" pitchFamily="18" charset="0"/>
              </a:rPr>
              <a:t>Una herramienta para medir la evidencia del progreso hacia un resultado o si se ha logrado un cierto resultado</a:t>
            </a:r>
          </a:p>
          <a:p>
            <a:pPr>
              <a:spcBef>
                <a:spcPct val="0"/>
              </a:spcBef>
              <a:buSzPct val="100000"/>
              <a:buFontTx/>
              <a:buNone/>
            </a:pPr>
            <a:endParaRPr lang="es-ES" dirty="0" smtClean="0">
              <a:solidFill>
                <a:srgbClr val="000000"/>
              </a:solidFill>
              <a:cs typeface="Times New Roman" pitchFamily="18" charset="0"/>
            </a:endParaRPr>
          </a:p>
        </p:txBody>
      </p:sp>
    </p:spTree>
    <p:extLst>
      <p:ext uri="{BB962C8B-B14F-4D97-AF65-F5344CB8AC3E}">
        <p14:creationId xmlns:p14="http://schemas.microsoft.com/office/powerpoint/2010/main" val="11802793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p:cNvSpPr txBox="1">
            <a:spLocks/>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Indicadores</a:t>
            </a:r>
            <a:endParaRPr lang="es-ES" dirty="0" smtClean="0"/>
          </a:p>
        </p:txBody>
      </p:sp>
      <p:sp>
        <p:nvSpPr>
          <p:cNvPr id="3" name="Rectangle 2"/>
          <p:cNvSpPr txBox="1">
            <a:spLocks noChangeArrowheads="1"/>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Aft>
                <a:spcPct val="35000"/>
              </a:spcAft>
              <a:buSzPct val="100000"/>
              <a:buFontTx/>
              <a:buNone/>
            </a:pPr>
            <a:r>
              <a:rPr lang="es-ES" sz="2000" b="1" dirty="0" smtClean="0">
                <a:solidFill>
                  <a:srgbClr val="000000"/>
                </a:solidFill>
                <a:ea typeface="MS Mincho" pitchFamily="49" charset="-128"/>
                <a:cs typeface="Arial" pitchFamily="34" charset="0"/>
              </a:rPr>
              <a:t>"Una herramienta para medir la evidencia del progreso hacia un resultado o si se ha logrado un cierto resultado"</a:t>
            </a:r>
            <a:r>
              <a:rPr lang="es-ES" sz="1800" b="1" i="1" dirty="0" smtClean="0">
                <a:solidFill>
                  <a:srgbClr val="000000"/>
                </a:solidFill>
                <a:ea typeface="MS Mincho" pitchFamily="49" charset="-128"/>
                <a:cs typeface="Arial" pitchFamily="34" charset="0"/>
              </a:rPr>
              <a:t> </a:t>
            </a:r>
          </a:p>
          <a:p>
            <a:pPr>
              <a:lnSpc>
                <a:spcPct val="90000"/>
              </a:lnSpc>
              <a:spcAft>
                <a:spcPct val="35000"/>
              </a:spcAft>
              <a:buSzPct val="100000"/>
              <a:buFontTx/>
              <a:buNone/>
            </a:pPr>
            <a:endParaRPr lang="es-ES" sz="1800" b="1" i="1" dirty="0" smtClean="0">
              <a:solidFill>
                <a:srgbClr val="000000"/>
              </a:solidFill>
              <a:ea typeface="MS Mincho" pitchFamily="49" charset="-128"/>
              <a:cs typeface="Arial" pitchFamily="34" charset="0"/>
            </a:endParaRPr>
          </a:p>
          <a:p>
            <a:pPr>
              <a:lnSpc>
                <a:spcPct val="90000"/>
              </a:lnSpc>
              <a:spcAft>
                <a:spcPct val="35000"/>
              </a:spcAft>
              <a:buSzPct val="100000"/>
              <a:buFontTx/>
              <a:buNone/>
            </a:pPr>
            <a:r>
              <a:rPr lang="es-ES" sz="2000" b="1" u="sng" dirty="0" smtClean="0">
                <a:solidFill>
                  <a:srgbClr val="000000"/>
                </a:solidFill>
                <a:ea typeface="MS Mincho" pitchFamily="49" charset="-128"/>
                <a:cs typeface="Arial" pitchFamily="34" charset="0"/>
              </a:rPr>
              <a:t>Cualidades técnicas: </a:t>
            </a:r>
          </a:p>
          <a:p>
            <a:pPr>
              <a:lnSpc>
                <a:spcPct val="90000"/>
              </a:lnSpc>
              <a:spcAft>
                <a:spcPct val="35000"/>
              </a:spcAft>
              <a:buFont typeface="Wingdings" pitchFamily="2" charset="2"/>
              <a:buChar char=""/>
            </a:pPr>
            <a:r>
              <a:rPr lang="es-ES" sz="2000" dirty="0" smtClean="0">
                <a:solidFill>
                  <a:srgbClr val="000000"/>
                </a:solidFill>
                <a:ea typeface="MS Mincho" pitchFamily="49" charset="-128"/>
                <a:cs typeface="Arial" pitchFamily="34" charset="0"/>
              </a:rPr>
              <a:t>Los </a:t>
            </a:r>
            <a:r>
              <a:rPr lang="es-ES" sz="2000" dirty="0" smtClean="0">
                <a:ea typeface="MS Mincho" pitchFamily="49" charset="-128"/>
                <a:cs typeface="Arial" pitchFamily="34" charset="0"/>
              </a:rPr>
              <a:t>indicadores deben poder reproducirse de forma confiable y objetiva</a:t>
            </a:r>
          </a:p>
          <a:p>
            <a:pPr>
              <a:lnSpc>
                <a:spcPct val="90000"/>
              </a:lnSpc>
              <a:spcAft>
                <a:spcPct val="35000"/>
              </a:spcAft>
              <a:buFont typeface="Wingdings" pitchFamily="2" charset="2"/>
              <a:buChar char=""/>
            </a:pPr>
            <a:r>
              <a:rPr lang="es-ES" sz="2000" dirty="0" smtClean="0">
                <a:ea typeface="MS Mincho" pitchFamily="49" charset="-128"/>
                <a:cs typeface="Arial" pitchFamily="34" charset="0"/>
              </a:rPr>
              <a:t>Efectos directos y productos buenos y claros son necesarios para generar buenos indicadores</a:t>
            </a:r>
          </a:p>
          <a:p>
            <a:pPr>
              <a:lnSpc>
                <a:spcPct val="90000"/>
              </a:lnSpc>
              <a:spcAft>
                <a:spcPct val="35000"/>
              </a:spcAft>
              <a:buFont typeface="Wingdings" pitchFamily="2" charset="2"/>
              <a:buChar char=""/>
            </a:pPr>
            <a:r>
              <a:rPr lang="es-ES" sz="2000" dirty="0" smtClean="0">
                <a:ea typeface="MS Mincho" pitchFamily="49" charset="-128"/>
                <a:cs typeface="Arial" pitchFamily="34" charset="0"/>
              </a:rPr>
              <a:t>Los indicadores deben tener una relación directa con los efectos directos o productos que se están midiendo</a:t>
            </a:r>
          </a:p>
          <a:p>
            <a:pPr>
              <a:lnSpc>
                <a:spcPct val="90000"/>
              </a:lnSpc>
              <a:spcAft>
                <a:spcPct val="35000"/>
              </a:spcAft>
              <a:buFont typeface="Wingdings" pitchFamily="2" charset="2"/>
              <a:buChar char=""/>
            </a:pPr>
            <a:r>
              <a:rPr lang="es-ES" sz="2000" dirty="0" smtClean="0">
                <a:ea typeface="MS Mincho" pitchFamily="49" charset="-128"/>
                <a:cs typeface="Arial" pitchFamily="34" charset="0"/>
              </a:rPr>
              <a:t>Todos los indicadores deben estar acompañados por líneas de base y metas.</a:t>
            </a:r>
          </a:p>
          <a:p>
            <a:pPr>
              <a:lnSpc>
                <a:spcPct val="90000"/>
              </a:lnSpc>
              <a:spcAft>
                <a:spcPct val="35000"/>
              </a:spcAft>
              <a:buSzPct val="100000"/>
              <a:buFontTx/>
              <a:buNone/>
            </a:pPr>
            <a:r>
              <a:rPr lang="es-ES" sz="2000" b="1" dirty="0" smtClean="0">
                <a:solidFill>
                  <a:srgbClr val="000000"/>
                </a:solidFill>
                <a:ea typeface="MS Mincho" pitchFamily="49" charset="-128"/>
                <a:cs typeface="Arial" pitchFamily="34" charset="0"/>
              </a:rPr>
              <a:t> </a:t>
            </a:r>
          </a:p>
        </p:txBody>
      </p:sp>
    </p:spTree>
    <p:extLst>
      <p:ext uri="{BB962C8B-B14F-4D97-AF65-F5344CB8AC3E}">
        <p14:creationId xmlns:p14="http://schemas.microsoft.com/office/powerpoint/2010/main" val="8942559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765175"/>
            <a:ext cx="7772400" cy="561657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Aft>
                <a:spcPct val="35000"/>
              </a:spcAft>
              <a:buSzPct val="100000"/>
              <a:buFontTx/>
              <a:buNone/>
            </a:pPr>
            <a:r>
              <a:rPr lang="es-ES" sz="2800" b="1" dirty="0" smtClean="0">
                <a:solidFill>
                  <a:srgbClr val="000000"/>
                </a:solidFill>
                <a:ea typeface="ＭＳ Ｐゴシック" pitchFamily="34" charset="-128"/>
              </a:rPr>
              <a:t>Indicadores</a:t>
            </a:r>
          </a:p>
          <a:p>
            <a:pPr>
              <a:spcAft>
                <a:spcPct val="55000"/>
              </a:spcAft>
              <a:buClr>
                <a:srgbClr val="006699"/>
              </a:buClr>
              <a:buFont typeface="Wingdings" pitchFamily="2" charset="2"/>
              <a:buChar char="§"/>
            </a:pPr>
            <a:r>
              <a:rPr lang="es-ES" sz="2800" dirty="0" smtClean="0">
                <a:solidFill>
                  <a:srgbClr val="000000"/>
                </a:solidFill>
                <a:ea typeface="ＭＳ Ｐゴシック" pitchFamily="34" charset="-128"/>
              </a:rPr>
              <a:t>Describir cómo se medirán los resultados previstos - responsabilidad</a:t>
            </a:r>
          </a:p>
          <a:p>
            <a:pPr>
              <a:spcAft>
                <a:spcPct val="55000"/>
              </a:spcAft>
              <a:buClr>
                <a:srgbClr val="006699"/>
              </a:buClr>
              <a:buFont typeface="Wingdings" pitchFamily="2" charset="2"/>
              <a:buChar char="§"/>
            </a:pPr>
            <a:r>
              <a:rPr lang="es-ES" sz="2800" dirty="0" smtClean="0">
                <a:solidFill>
                  <a:srgbClr val="000000"/>
                </a:solidFill>
                <a:ea typeface="ＭＳ Ｐゴシック" pitchFamily="34" charset="-128"/>
              </a:rPr>
              <a:t>Medidas verificables objetivamente y repetibles de una condición particular</a:t>
            </a:r>
          </a:p>
          <a:p>
            <a:pPr>
              <a:spcAft>
                <a:spcPct val="55000"/>
              </a:spcAft>
              <a:buClr>
                <a:srgbClr val="006699"/>
              </a:buClr>
              <a:buFont typeface="Wingdings" pitchFamily="2" charset="2"/>
              <a:buChar char="§"/>
            </a:pPr>
            <a:r>
              <a:rPr lang="es-ES" sz="2800" dirty="0" smtClean="0">
                <a:solidFill>
                  <a:srgbClr val="000000"/>
                </a:solidFill>
                <a:ea typeface="ＭＳ Ｐゴシック" pitchFamily="34" charset="-128"/>
              </a:rPr>
              <a:t> Obligan a la clarificación de lo que se entiende por resultados  </a:t>
            </a:r>
          </a:p>
          <a:p>
            <a:pPr lvl="1">
              <a:lnSpc>
                <a:spcPct val="90000"/>
              </a:lnSpc>
              <a:spcAft>
                <a:spcPct val="55000"/>
              </a:spcAft>
              <a:buSzPct val="100000"/>
              <a:buFontTx/>
              <a:buNone/>
            </a:pPr>
            <a:r>
              <a:rPr lang="es-ES" sz="2400" i="1" dirty="0" smtClean="0">
                <a:solidFill>
                  <a:srgbClr val="000000"/>
                </a:solidFill>
                <a:ea typeface="ＭＳ Ｐゴシック" pitchFamily="34" charset="-128"/>
                <a:sym typeface="Wingdings" pitchFamily="2" charset="2"/>
              </a:rPr>
              <a:t> </a:t>
            </a:r>
            <a:r>
              <a:rPr lang="es-ES" sz="2400" i="1" dirty="0" smtClean="0">
                <a:solidFill>
                  <a:srgbClr val="000000"/>
                </a:solidFill>
                <a:ea typeface="ＭＳ Ｐゴシック" pitchFamily="34" charset="-128"/>
              </a:rPr>
              <a:t>como la "letra pequeña" de un acuerdo</a:t>
            </a:r>
          </a:p>
          <a:p>
            <a:pPr>
              <a:spcAft>
                <a:spcPct val="55000"/>
              </a:spcAft>
              <a:buClr>
                <a:srgbClr val="006699"/>
              </a:buClr>
              <a:buFont typeface="Wingdings" pitchFamily="2" charset="2"/>
              <a:buChar char="§"/>
            </a:pPr>
            <a:r>
              <a:rPr lang="es-ES" sz="2800" dirty="0" smtClean="0">
                <a:solidFill>
                  <a:srgbClr val="000000"/>
                </a:solidFill>
                <a:ea typeface="ＭＳ Ｐゴシック" pitchFamily="34" charset="-128"/>
              </a:rPr>
              <a:t>Deben estar acompañados por líneas de base y metas.</a:t>
            </a:r>
          </a:p>
        </p:txBody>
      </p:sp>
    </p:spTree>
    <p:extLst>
      <p:ext uri="{BB962C8B-B14F-4D97-AF65-F5344CB8AC3E}">
        <p14:creationId xmlns:p14="http://schemas.microsoft.com/office/powerpoint/2010/main" val="1703977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p:cNvSpPr>
          <p:nvPr>
            <p:ph type="title" idx="4294967295"/>
          </p:nvPr>
        </p:nvSpPr>
        <p:spPr>
          <a:xfrm>
            <a:off x="891799" y="260648"/>
            <a:ext cx="8229600" cy="1143000"/>
          </a:xfrm>
        </p:spPr>
        <p:txBody>
          <a:bodyPr rtlCol="0">
            <a:normAutofit/>
          </a:bodyPr>
          <a:lstStyle/>
          <a:p>
            <a:r>
              <a:rPr lang="es-ES" sz="3200" b="1" dirty="0"/>
              <a:t>EBDH y Evaluación y Análisis de Problemas</a:t>
            </a:r>
          </a:p>
        </p:txBody>
      </p:sp>
      <p:sp>
        <p:nvSpPr>
          <p:cNvPr id="44035" name="Rectangle 3"/>
          <p:cNvSpPr>
            <a:spLocks noGrp="1"/>
          </p:cNvSpPr>
          <p:nvPr>
            <p:ph type="body" idx="4294967295"/>
          </p:nvPr>
        </p:nvSpPr>
        <p:spPr/>
        <p:txBody>
          <a:bodyPr>
            <a:normAutofit/>
          </a:bodyPr>
          <a:lstStyle/>
          <a:p>
            <a:pPr>
              <a:lnSpc>
                <a:spcPct val="90000"/>
              </a:lnSpc>
              <a:buFont typeface="Arial" charset="0"/>
              <a:buNone/>
            </a:pPr>
            <a:endParaRPr lang="es-ES" u="sng" smtClean="0">
              <a:solidFill>
                <a:srgbClr val="FF0000"/>
              </a:solidFill>
            </a:endParaRPr>
          </a:p>
          <a:p>
            <a:pPr>
              <a:lnSpc>
                <a:spcPct val="90000"/>
              </a:lnSpc>
              <a:buFont typeface="Wingdings" pitchFamily="2" charset="2"/>
              <a:buChar char="à"/>
            </a:pPr>
            <a:r>
              <a:rPr lang="es-ES" u="sng" smtClean="0">
                <a:solidFill>
                  <a:srgbClr val="FF0000"/>
                </a:solidFill>
              </a:rPr>
              <a:t>Quién</a:t>
            </a:r>
            <a:r>
              <a:rPr lang="es-ES" smtClean="0">
                <a:solidFill>
                  <a:srgbClr val="000000"/>
                </a:solidFill>
              </a:rPr>
              <a:t> se ha quedado atrás y </a:t>
            </a:r>
            <a:r>
              <a:rPr lang="es-ES" smtClean="0">
                <a:solidFill>
                  <a:srgbClr val="FF3300"/>
                </a:solidFill>
              </a:rPr>
              <a:t>por qué?</a:t>
            </a:r>
          </a:p>
          <a:p>
            <a:pPr>
              <a:lnSpc>
                <a:spcPct val="90000"/>
              </a:lnSpc>
              <a:buFont typeface="Wingdings" pitchFamily="2" charset="2"/>
              <a:buChar char="à"/>
            </a:pPr>
            <a:endParaRPr lang="es-ES" smtClean="0">
              <a:solidFill>
                <a:srgbClr val="FF3300"/>
              </a:solidFill>
            </a:endParaRPr>
          </a:p>
          <a:p>
            <a:pPr>
              <a:lnSpc>
                <a:spcPct val="90000"/>
              </a:lnSpc>
              <a:buFont typeface="Wingdings" pitchFamily="2" charset="2"/>
              <a:buChar char="à"/>
            </a:pPr>
            <a:r>
              <a:rPr lang="es-ES" u="sng" smtClean="0">
                <a:solidFill>
                  <a:srgbClr val="C00000"/>
                </a:solidFill>
              </a:rPr>
              <a:t>Cuales son los derechos en juego?</a:t>
            </a:r>
            <a:endParaRPr lang="es-ES" smtClean="0">
              <a:solidFill>
                <a:srgbClr val="C00000"/>
              </a:solidFill>
            </a:endParaRPr>
          </a:p>
          <a:p>
            <a:pPr>
              <a:lnSpc>
                <a:spcPct val="90000"/>
              </a:lnSpc>
              <a:buFont typeface="Arial" charset="0"/>
              <a:buNone/>
            </a:pPr>
            <a:endParaRPr lang="es-ES" smtClean="0">
              <a:solidFill>
                <a:srgbClr val="000000"/>
              </a:solidFill>
            </a:endParaRPr>
          </a:p>
          <a:p>
            <a:pPr>
              <a:lnSpc>
                <a:spcPct val="90000"/>
              </a:lnSpc>
              <a:buFont typeface="Arial" charset="0"/>
              <a:buNone/>
            </a:pPr>
            <a:r>
              <a:rPr lang="es-ES" smtClean="0">
                <a:solidFill>
                  <a:srgbClr val="000000"/>
                </a:solidFill>
                <a:sym typeface="Wingdings" pitchFamily="2" charset="2"/>
              </a:rPr>
              <a:t> </a:t>
            </a:r>
            <a:r>
              <a:rPr lang="es-ES" u="sng" smtClean="0">
                <a:solidFill>
                  <a:srgbClr val="0000FF"/>
                </a:solidFill>
              </a:rPr>
              <a:t>Quién</a:t>
            </a:r>
            <a:r>
              <a:rPr lang="es-ES" smtClean="0">
                <a:solidFill>
                  <a:srgbClr val="000000"/>
                </a:solidFill>
              </a:rPr>
              <a:t> tiene </a:t>
            </a:r>
            <a:r>
              <a:rPr lang="es-ES" u="sng" smtClean="0">
                <a:solidFill>
                  <a:srgbClr val="0000FF"/>
                </a:solidFill>
              </a:rPr>
              <a:t>que</a:t>
            </a:r>
            <a:r>
              <a:rPr lang="es-ES" smtClean="0">
                <a:solidFill>
                  <a:srgbClr val="000000"/>
                </a:solidFill>
              </a:rPr>
              <a:t> hacer algo al respecto?</a:t>
            </a:r>
          </a:p>
          <a:p>
            <a:pPr>
              <a:lnSpc>
                <a:spcPct val="90000"/>
              </a:lnSpc>
              <a:buFont typeface="Arial" charset="0"/>
              <a:buNone/>
            </a:pPr>
            <a:endParaRPr lang="es-ES" smtClean="0">
              <a:solidFill>
                <a:srgbClr val="000000"/>
              </a:solidFill>
            </a:endParaRPr>
          </a:p>
          <a:p>
            <a:pPr>
              <a:lnSpc>
                <a:spcPct val="90000"/>
              </a:lnSpc>
              <a:buFont typeface="Arial" charset="0"/>
              <a:buNone/>
            </a:pPr>
            <a:r>
              <a:rPr lang="es-ES" smtClean="0">
                <a:solidFill>
                  <a:srgbClr val="000000"/>
                </a:solidFill>
                <a:sym typeface="Wingdings" pitchFamily="2" charset="2"/>
              </a:rPr>
              <a:t> </a:t>
            </a:r>
            <a:r>
              <a:rPr lang="es-ES" smtClean="0">
                <a:solidFill>
                  <a:srgbClr val="000000"/>
                </a:solidFill>
              </a:rPr>
              <a:t>Qué es lo que necesitan para actuar?</a:t>
            </a:r>
          </a:p>
        </p:txBody>
      </p:sp>
    </p:spTree>
    <p:extLst>
      <p:ext uri="{BB962C8B-B14F-4D97-AF65-F5344CB8AC3E}">
        <p14:creationId xmlns:p14="http://schemas.microsoft.com/office/powerpoint/2010/main" val="253607942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6770" name="Rectangle 2"/>
          <p:cNvSpPr>
            <a:spLocks noGrp="1" noChangeArrowheads="1"/>
          </p:cNvSpPr>
          <p:nvPr>
            <p:ph type="title"/>
          </p:nvPr>
        </p:nvSpPr>
        <p:spPr>
          <a:xfrm>
            <a:off x="685800" y="615950"/>
            <a:ext cx="7772400" cy="498475"/>
          </a:xfrm>
        </p:spPr>
        <p:txBody>
          <a:bodyPr/>
          <a:lstStyle/>
          <a:p>
            <a:pPr>
              <a:buSzPct val="100000"/>
            </a:pPr>
            <a:r>
              <a:rPr lang="es-ES" sz="3200" noProof="0" dirty="0" smtClean="0"/>
              <a:t>Línea de base, Meta y Logro</a:t>
            </a:r>
          </a:p>
        </p:txBody>
      </p:sp>
      <p:sp>
        <p:nvSpPr>
          <p:cNvPr id="75779" name="Line 3"/>
          <p:cNvSpPr>
            <a:spLocks noChangeShapeType="1"/>
          </p:cNvSpPr>
          <p:nvPr/>
        </p:nvSpPr>
        <p:spPr bwMode="auto">
          <a:xfrm>
            <a:off x="933450" y="3724275"/>
            <a:ext cx="7315200" cy="1588"/>
          </a:xfrm>
          <a:prstGeom prst="line">
            <a:avLst/>
          </a:prstGeom>
          <a:noFill/>
          <a:ln w="28575">
            <a:solidFill>
              <a:schemeClr val="tx1"/>
            </a:solidFill>
            <a:prstDash val="dash"/>
            <a:round/>
            <a:headEnd/>
            <a:tailEnd/>
          </a:ln>
          <a:effectLst/>
        </p:spPr>
        <p:txBody>
          <a:bodyPr wrap="none" anchor="ctr"/>
          <a:lstStyle/>
          <a:p>
            <a:endParaRPr lang="es-ES"/>
          </a:p>
        </p:txBody>
      </p:sp>
      <p:sp>
        <p:nvSpPr>
          <p:cNvPr id="75780" name="Text Box 4"/>
          <p:cNvSpPr txBox="1">
            <a:spLocks noChangeArrowheads="1"/>
          </p:cNvSpPr>
          <p:nvPr/>
        </p:nvSpPr>
        <p:spPr bwMode="auto">
          <a:xfrm rot="1792427">
            <a:off x="2533650" y="5934075"/>
            <a:ext cx="1123950" cy="366713"/>
          </a:xfrm>
          <a:prstGeom prst="rect">
            <a:avLst/>
          </a:prstGeom>
          <a:noFill/>
          <a:ln w="9525">
            <a:noFill/>
            <a:miter lim="800000"/>
            <a:headEnd/>
            <a:tailEnd/>
          </a:ln>
          <a:effectLst/>
        </p:spPr>
        <p:txBody>
          <a:bodyPr wrap="none">
            <a:spAutoFit/>
          </a:bodyPr>
          <a:lstStyle/>
          <a:p>
            <a:pPr eaLnBrk="0" hangingPunct="0">
              <a:lnSpc>
                <a:spcPct val="100000"/>
              </a:lnSpc>
              <a:spcBef>
                <a:spcPct val="0"/>
              </a:spcBef>
              <a:buClrTx/>
              <a:buSzPct val="100000"/>
              <a:buFont typeface="Arial" pitchFamily="34" charset="0"/>
              <a:buNone/>
            </a:pPr>
            <a:r>
              <a:rPr lang="en-GB" sz="1800">
                <a:solidFill>
                  <a:srgbClr val="000000"/>
                </a:solidFill>
              </a:rPr>
              <a:t>Línea de base</a:t>
            </a:r>
          </a:p>
        </p:txBody>
      </p:sp>
      <p:sp>
        <p:nvSpPr>
          <p:cNvPr id="75781" name="Rectangle 5"/>
          <p:cNvSpPr>
            <a:spLocks noChangeArrowheads="1"/>
          </p:cNvSpPr>
          <p:nvPr/>
        </p:nvSpPr>
        <p:spPr bwMode="auto">
          <a:xfrm>
            <a:off x="2381250" y="3724275"/>
            <a:ext cx="762000" cy="1981200"/>
          </a:xfrm>
          <a:prstGeom prst="rect">
            <a:avLst/>
          </a:prstGeom>
          <a:gradFill rotWithShape="0">
            <a:gsLst>
              <a:gs pos="0">
                <a:srgbClr val="184718"/>
              </a:gs>
              <a:gs pos="100000">
                <a:srgbClr val="339933"/>
              </a:gs>
            </a:gsLst>
            <a:path path="shape">
              <a:fillToRect l="50000" t="50000" r="50000" b="50000"/>
            </a:path>
          </a:gradFill>
          <a:ln w="9525">
            <a:solidFill>
              <a:schemeClr val="tx1"/>
            </a:solidFill>
            <a:miter lim="800000"/>
            <a:headEnd/>
            <a:tailEnd/>
          </a:ln>
          <a:effectLst/>
        </p:spPr>
        <p:txBody>
          <a:bodyPr wrap="none" anchor="ctr"/>
          <a:lstStyle/>
          <a:p>
            <a:endParaRPr lang="en-CA"/>
          </a:p>
        </p:txBody>
      </p:sp>
      <p:sp>
        <p:nvSpPr>
          <p:cNvPr id="75782" name="Text Box 6"/>
          <p:cNvSpPr txBox="1">
            <a:spLocks noChangeArrowheads="1"/>
          </p:cNvSpPr>
          <p:nvPr/>
        </p:nvSpPr>
        <p:spPr bwMode="auto">
          <a:xfrm>
            <a:off x="1835150" y="1341438"/>
            <a:ext cx="1581150" cy="366712"/>
          </a:xfrm>
          <a:prstGeom prst="rect">
            <a:avLst/>
          </a:prstGeom>
          <a:noFill/>
          <a:ln w="9525">
            <a:noFill/>
            <a:miter lim="800000"/>
            <a:headEnd/>
            <a:tailEnd/>
          </a:ln>
          <a:effectLst/>
        </p:spPr>
        <p:txBody>
          <a:bodyPr wrap="none">
            <a:spAutoFit/>
          </a:bodyPr>
          <a:lstStyle/>
          <a:p>
            <a:pPr eaLnBrk="0" hangingPunct="0">
              <a:lnSpc>
                <a:spcPct val="100000"/>
              </a:lnSpc>
              <a:spcBef>
                <a:spcPct val="0"/>
              </a:spcBef>
              <a:buClrTx/>
              <a:buSzPct val="100000"/>
              <a:buFont typeface="Arial" pitchFamily="34" charset="0"/>
              <a:buNone/>
            </a:pPr>
            <a:r>
              <a:rPr lang="en-GB" sz="1800">
                <a:solidFill>
                  <a:srgbClr val="000000"/>
                </a:solidFill>
              </a:rPr>
              <a:t>Compromiso</a:t>
            </a:r>
          </a:p>
        </p:txBody>
      </p:sp>
      <p:sp>
        <p:nvSpPr>
          <p:cNvPr id="75783" name="Line 7"/>
          <p:cNvSpPr>
            <a:spLocks noChangeShapeType="1"/>
          </p:cNvSpPr>
          <p:nvPr/>
        </p:nvSpPr>
        <p:spPr bwMode="auto">
          <a:xfrm>
            <a:off x="1924050" y="3724275"/>
            <a:ext cx="0" cy="2057400"/>
          </a:xfrm>
          <a:prstGeom prst="line">
            <a:avLst/>
          </a:prstGeom>
          <a:noFill/>
          <a:ln w="38100">
            <a:solidFill>
              <a:schemeClr val="accent2"/>
            </a:solidFill>
            <a:round/>
            <a:headEnd type="triangle" w="med" len="med"/>
            <a:tailEnd type="triangle" w="med" len="med"/>
          </a:ln>
          <a:effectLst/>
        </p:spPr>
        <p:txBody>
          <a:bodyPr wrap="none" anchor="ctr"/>
          <a:lstStyle/>
          <a:p>
            <a:endParaRPr lang="es-ES"/>
          </a:p>
        </p:txBody>
      </p:sp>
      <p:sp>
        <p:nvSpPr>
          <p:cNvPr id="75784" name="Text Box 8"/>
          <p:cNvSpPr txBox="1">
            <a:spLocks noChangeArrowheads="1"/>
          </p:cNvSpPr>
          <p:nvPr/>
        </p:nvSpPr>
        <p:spPr bwMode="auto">
          <a:xfrm>
            <a:off x="395288" y="4129088"/>
            <a:ext cx="1447800" cy="825500"/>
          </a:xfrm>
          <a:prstGeom prst="rect">
            <a:avLst/>
          </a:prstGeom>
          <a:noFill/>
          <a:ln w="9525">
            <a:noFill/>
            <a:miter lim="800000"/>
            <a:headEnd/>
            <a:tailEnd/>
          </a:ln>
          <a:effectLst/>
        </p:spPr>
        <p:txBody>
          <a:bodyPr wrap="none">
            <a:spAutoFit/>
          </a:bodyPr>
          <a:lstStyle/>
          <a:p>
            <a:pPr algn="ctr" eaLnBrk="0" hangingPunct="0">
              <a:lnSpc>
                <a:spcPct val="100000"/>
              </a:lnSpc>
              <a:spcBef>
                <a:spcPct val="0"/>
              </a:spcBef>
              <a:buClrTx/>
              <a:buSzPct val="100000"/>
              <a:buFont typeface="Arial" pitchFamily="34" charset="0"/>
              <a:buNone/>
            </a:pPr>
            <a:r>
              <a:rPr lang="en-GB">
                <a:solidFill>
                  <a:srgbClr val="000000"/>
                </a:solidFill>
              </a:rPr>
              <a:t>Actual</a:t>
            </a:r>
          </a:p>
          <a:p>
            <a:pPr algn="ctr" eaLnBrk="0" hangingPunct="0">
              <a:lnSpc>
                <a:spcPct val="100000"/>
              </a:lnSpc>
              <a:spcBef>
                <a:spcPct val="0"/>
              </a:spcBef>
              <a:buClrTx/>
              <a:buSzPct val="100000"/>
              <a:buFont typeface="Arial" pitchFamily="34" charset="0"/>
              <a:buNone/>
            </a:pPr>
            <a:r>
              <a:rPr lang="en-GB">
                <a:solidFill>
                  <a:srgbClr val="000000"/>
                </a:solidFill>
              </a:rPr>
              <a:t>Nivel de</a:t>
            </a:r>
          </a:p>
          <a:p>
            <a:pPr algn="ctr" eaLnBrk="0" hangingPunct="0">
              <a:lnSpc>
                <a:spcPct val="100000"/>
              </a:lnSpc>
              <a:spcBef>
                <a:spcPct val="0"/>
              </a:spcBef>
              <a:buClrTx/>
              <a:buSzPct val="100000"/>
              <a:buFont typeface="Arial" pitchFamily="34" charset="0"/>
              <a:buNone/>
            </a:pPr>
            <a:r>
              <a:rPr lang="en-GB">
                <a:solidFill>
                  <a:srgbClr val="000000"/>
                </a:solidFill>
              </a:rPr>
              <a:t>Consecución</a:t>
            </a:r>
          </a:p>
        </p:txBody>
      </p:sp>
      <p:sp>
        <p:nvSpPr>
          <p:cNvPr id="75785" name="Rectangle 9"/>
          <p:cNvSpPr>
            <a:spLocks noChangeArrowheads="1"/>
          </p:cNvSpPr>
          <p:nvPr/>
        </p:nvSpPr>
        <p:spPr bwMode="auto">
          <a:xfrm>
            <a:off x="5810250" y="2124075"/>
            <a:ext cx="762000" cy="3581400"/>
          </a:xfrm>
          <a:prstGeom prst="rect">
            <a:avLst/>
          </a:prstGeom>
          <a:gradFill rotWithShape="0">
            <a:gsLst>
              <a:gs pos="0">
                <a:srgbClr val="00FFFF"/>
              </a:gs>
              <a:gs pos="100000">
                <a:srgbClr val="007676"/>
              </a:gs>
            </a:gsLst>
            <a:lin ang="5400000" scaled="1"/>
          </a:gradFill>
          <a:ln w="9525">
            <a:solidFill>
              <a:schemeClr val="tx1"/>
            </a:solidFill>
            <a:miter lim="800000"/>
            <a:headEnd/>
            <a:tailEnd/>
          </a:ln>
          <a:effectLst/>
        </p:spPr>
        <p:txBody>
          <a:bodyPr wrap="none" anchor="ctr"/>
          <a:lstStyle/>
          <a:p>
            <a:endParaRPr lang="en-CA"/>
          </a:p>
        </p:txBody>
      </p:sp>
      <p:sp>
        <p:nvSpPr>
          <p:cNvPr id="75786" name="Text Box 10"/>
          <p:cNvSpPr txBox="1">
            <a:spLocks noChangeArrowheads="1"/>
          </p:cNvSpPr>
          <p:nvPr/>
        </p:nvSpPr>
        <p:spPr bwMode="auto">
          <a:xfrm rot="1649823">
            <a:off x="5962650" y="6086475"/>
            <a:ext cx="1606550" cy="366713"/>
          </a:xfrm>
          <a:prstGeom prst="rect">
            <a:avLst/>
          </a:prstGeom>
          <a:noFill/>
          <a:ln w="9525">
            <a:noFill/>
            <a:miter lim="800000"/>
            <a:headEnd/>
            <a:tailEnd/>
          </a:ln>
          <a:effectLst/>
        </p:spPr>
        <p:txBody>
          <a:bodyPr wrap="none">
            <a:spAutoFit/>
          </a:bodyPr>
          <a:lstStyle/>
          <a:p>
            <a:pPr eaLnBrk="0" hangingPunct="0">
              <a:lnSpc>
                <a:spcPct val="100000"/>
              </a:lnSpc>
              <a:spcBef>
                <a:spcPct val="0"/>
              </a:spcBef>
              <a:buClrTx/>
              <a:buSzPct val="100000"/>
              <a:buFont typeface="Arial" pitchFamily="34" charset="0"/>
              <a:buNone/>
            </a:pPr>
            <a:r>
              <a:rPr lang="en-GB" sz="1800">
                <a:solidFill>
                  <a:srgbClr val="000000"/>
                </a:solidFill>
              </a:rPr>
              <a:t>Consecución</a:t>
            </a:r>
          </a:p>
        </p:txBody>
      </p:sp>
      <p:sp>
        <p:nvSpPr>
          <p:cNvPr id="75787" name="Line 11"/>
          <p:cNvSpPr>
            <a:spLocks noChangeShapeType="1"/>
          </p:cNvSpPr>
          <p:nvPr/>
        </p:nvSpPr>
        <p:spPr bwMode="auto">
          <a:xfrm>
            <a:off x="6877050" y="2124075"/>
            <a:ext cx="1588" cy="1600200"/>
          </a:xfrm>
          <a:prstGeom prst="line">
            <a:avLst/>
          </a:prstGeom>
          <a:noFill/>
          <a:ln w="38100">
            <a:solidFill>
              <a:schemeClr val="accent2"/>
            </a:solidFill>
            <a:round/>
            <a:headEnd type="triangle" w="med" len="med"/>
            <a:tailEnd type="triangle" w="med" len="med"/>
          </a:ln>
          <a:effectLst/>
        </p:spPr>
        <p:txBody>
          <a:bodyPr wrap="none" anchor="ctr"/>
          <a:lstStyle/>
          <a:p>
            <a:endParaRPr lang="es-ES"/>
          </a:p>
        </p:txBody>
      </p:sp>
      <p:sp>
        <p:nvSpPr>
          <p:cNvPr id="75788" name="Text Box 12"/>
          <p:cNvSpPr txBox="1">
            <a:spLocks noChangeArrowheads="1"/>
          </p:cNvSpPr>
          <p:nvPr/>
        </p:nvSpPr>
        <p:spPr bwMode="auto">
          <a:xfrm>
            <a:off x="5799138" y="981075"/>
            <a:ext cx="1581150" cy="366713"/>
          </a:xfrm>
          <a:prstGeom prst="rect">
            <a:avLst/>
          </a:prstGeom>
          <a:noFill/>
          <a:ln w="9525">
            <a:noFill/>
            <a:miter lim="800000"/>
            <a:headEnd/>
            <a:tailEnd/>
          </a:ln>
          <a:effectLst/>
        </p:spPr>
        <p:txBody>
          <a:bodyPr wrap="none">
            <a:spAutoFit/>
          </a:bodyPr>
          <a:lstStyle/>
          <a:p>
            <a:pPr eaLnBrk="0" hangingPunct="0">
              <a:lnSpc>
                <a:spcPct val="100000"/>
              </a:lnSpc>
              <a:spcBef>
                <a:spcPct val="0"/>
              </a:spcBef>
              <a:buClrTx/>
              <a:buSzPct val="100000"/>
              <a:buFont typeface="Arial" pitchFamily="34" charset="0"/>
              <a:buNone/>
            </a:pPr>
            <a:r>
              <a:rPr lang="en-GB" sz="1800">
                <a:solidFill>
                  <a:srgbClr val="000000"/>
                </a:solidFill>
              </a:rPr>
              <a:t>Rendimiento</a:t>
            </a:r>
          </a:p>
        </p:txBody>
      </p:sp>
      <p:sp>
        <p:nvSpPr>
          <p:cNvPr id="75789" name="Text Box 13"/>
          <p:cNvSpPr txBox="1">
            <a:spLocks noChangeArrowheads="1"/>
          </p:cNvSpPr>
          <p:nvPr/>
        </p:nvSpPr>
        <p:spPr bwMode="auto">
          <a:xfrm>
            <a:off x="5734050" y="1408113"/>
            <a:ext cx="1743075" cy="581025"/>
          </a:xfrm>
          <a:prstGeom prst="rect">
            <a:avLst/>
          </a:prstGeom>
          <a:noFill/>
          <a:ln w="9525">
            <a:noFill/>
            <a:miter lim="800000"/>
            <a:headEnd/>
            <a:tailEnd/>
          </a:ln>
          <a:effectLst/>
        </p:spPr>
        <p:txBody>
          <a:bodyPr wrap="none">
            <a:spAutoFit/>
          </a:bodyPr>
          <a:lstStyle/>
          <a:p>
            <a:pPr algn="ctr" eaLnBrk="0" hangingPunct="0">
              <a:lnSpc>
                <a:spcPct val="100000"/>
              </a:lnSpc>
              <a:spcBef>
                <a:spcPct val="0"/>
              </a:spcBef>
              <a:buClrTx/>
              <a:buSzPct val="100000"/>
              <a:buFont typeface="Arial" pitchFamily="34" charset="0"/>
              <a:buNone/>
            </a:pPr>
            <a:r>
              <a:rPr lang="en-GB">
                <a:solidFill>
                  <a:srgbClr val="000000"/>
                </a:solidFill>
              </a:rPr>
              <a:t>Consecución </a:t>
            </a:r>
          </a:p>
          <a:p>
            <a:pPr algn="ctr" eaLnBrk="0" hangingPunct="0">
              <a:lnSpc>
                <a:spcPct val="100000"/>
              </a:lnSpc>
              <a:spcBef>
                <a:spcPct val="0"/>
              </a:spcBef>
              <a:buClrTx/>
              <a:buSzPct val="100000"/>
              <a:buFont typeface="Arial" pitchFamily="34" charset="0"/>
              <a:buNone/>
            </a:pPr>
            <a:r>
              <a:rPr lang="en-GB">
                <a:solidFill>
                  <a:srgbClr val="000000"/>
                </a:solidFill>
              </a:rPr>
              <a:t>Al final del periodo</a:t>
            </a:r>
          </a:p>
        </p:txBody>
      </p:sp>
      <p:sp>
        <p:nvSpPr>
          <p:cNvPr id="2336782" name="Rectangle 14"/>
          <p:cNvSpPr>
            <a:spLocks noChangeArrowheads="1"/>
          </p:cNvSpPr>
          <p:nvPr/>
        </p:nvSpPr>
        <p:spPr bwMode="auto">
          <a:xfrm>
            <a:off x="4057650" y="1674813"/>
            <a:ext cx="762000" cy="40386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189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CA">
              <a:latin typeface="Arial" charset="0"/>
            </a:endParaRPr>
          </a:p>
        </p:txBody>
      </p:sp>
      <p:sp>
        <p:nvSpPr>
          <p:cNvPr id="75791" name="Text Box 15"/>
          <p:cNvSpPr txBox="1">
            <a:spLocks noChangeArrowheads="1"/>
          </p:cNvSpPr>
          <p:nvPr/>
        </p:nvSpPr>
        <p:spPr bwMode="auto">
          <a:xfrm rot="1494728">
            <a:off x="4210050" y="5942013"/>
            <a:ext cx="882650" cy="366712"/>
          </a:xfrm>
          <a:prstGeom prst="rect">
            <a:avLst/>
          </a:prstGeom>
          <a:noFill/>
          <a:ln w="9525">
            <a:noFill/>
            <a:miter lim="800000"/>
            <a:headEnd/>
            <a:tailEnd/>
          </a:ln>
          <a:effectLst/>
        </p:spPr>
        <p:txBody>
          <a:bodyPr wrap="none">
            <a:spAutoFit/>
          </a:bodyPr>
          <a:lstStyle/>
          <a:p>
            <a:pPr eaLnBrk="0" hangingPunct="0">
              <a:lnSpc>
                <a:spcPct val="100000"/>
              </a:lnSpc>
              <a:spcBef>
                <a:spcPct val="0"/>
              </a:spcBef>
              <a:buClrTx/>
              <a:buSzPct val="100000"/>
              <a:buFont typeface="Arial" pitchFamily="34" charset="0"/>
              <a:buNone/>
            </a:pPr>
            <a:r>
              <a:rPr lang="en-GB" sz="1800">
                <a:solidFill>
                  <a:srgbClr val="000000"/>
                </a:solidFill>
              </a:rPr>
              <a:t>Meta/Objetivo</a:t>
            </a:r>
          </a:p>
        </p:txBody>
      </p:sp>
      <p:sp>
        <p:nvSpPr>
          <p:cNvPr id="75792" name="Line 16"/>
          <p:cNvSpPr>
            <a:spLocks noChangeShapeType="1"/>
          </p:cNvSpPr>
          <p:nvPr/>
        </p:nvSpPr>
        <p:spPr bwMode="auto">
          <a:xfrm>
            <a:off x="3752850" y="1674813"/>
            <a:ext cx="1588" cy="2057400"/>
          </a:xfrm>
          <a:prstGeom prst="line">
            <a:avLst/>
          </a:prstGeom>
          <a:noFill/>
          <a:ln w="38100">
            <a:solidFill>
              <a:schemeClr val="accent2"/>
            </a:solidFill>
            <a:round/>
            <a:headEnd type="triangle" w="med" len="med"/>
            <a:tailEnd type="triangle" w="med" len="med"/>
          </a:ln>
          <a:effectLst/>
        </p:spPr>
        <p:txBody>
          <a:bodyPr wrap="none" anchor="ctr"/>
          <a:lstStyle/>
          <a:p>
            <a:endParaRPr lang="es-ES"/>
          </a:p>
        </p:txBody>
      </p:sp>
      <p:sp>
        <p:nvSpPr>
          <p:cNvPr id="75793" name="Text Box 17"/>
          <p:cNvSpPr txBox="1">
            <a:spLocks noChangeArrowheads="1"/>
          </p:cNvSpPr>
          <p:nvPr/>
        </p:nvSpPr>
        <p:spPr bwMode="auto">
          <a:xfrm>
            <a:off x="1908175" y="1773238"/>
            <a:ext cx="1447800" cy="825500"/>
          </a:xfrm>
          <a:prstGeom prst="rect">
            <a:avLst/>
          </a:prstGeom>
          <a:noFill/>
          <a:ln w="9525">
            <a:noFill/>
            <a:miter lim="800000"/>
            <a:headEnd/>
            <a:tailEnd/>
          </a:ln>
          <a:effectLst/>
        </p:spPr>
        <p:txBody>
          <a:bodyPr wrap="none">
            <a:spAutoFit/>
          </a:bodyPr>
          <a:lstStyle/>
          <a:p>
            <a:pPr algn="ctr" eaLnBrk="0" hangingPunct="0">
              <a:lnSpc>
                <a:spcPct val="100000"/>
              </a:lnSpc>
              <a:spcBef>
                <a:spcPct val="0"/>
              </a:spcBef>
              <a:buClrTx/>
              <a:buSzPct val="100000"/>
              <a:buFont typeface="Arial" pitchFamily="34" charset="0"/>
              <a:buNone/>
            </a:pPr>
            <a:r>
              <a:rPr lang="en-GB" dirty="0" err="1">
                <a:solidFill>
                  <a:srgbClr val="000000"/>
                </a:solidFill>
              </a:rPr>
              <a:t>Planificado</a:t>
            </a:r>
            <a:endParaRPr lang="en-GB" dirty="0">
              <a:solidFill>
                <a:srgbClr val="000000"/>
              </a:solidFill>
            </a:endParaRPr>
          </a:p>
          <a:p>
            <a:pPr algn="ctr" eaLnBrk="0" hangingPunct="0">
              <a:lnSpc>
                <a:spcPct val="100000"/>
              </a:lnSpc>
              <a:spcBef>
                <a:spcPct val="0"/>
              </a:spcBef>
              <a:buClrTx/>
              <a:buSzPct val="100000"/>
              <a:buFont typeface="Arial" pitchFamily="34" charset="0"/>
              <a:buNone/>
            </a:pPr>
            <a:r>
              <a:rPr lang="en-GB" dirty="0" err="1">
                <a:solidFill>
                  <a:srgbClr val="000000"/>
                </a:solidFill>
              </a:rPr>
              <a:t>Nivel</a:t>
            </a:r>
            <a:r>
              <a:rPr lang="en-GB" dirty="0">
                <a:solidFill>
                  <a:srgbClr val="000000"/>
                </a:solidFill>
              </a:rPr>
              <a:t> de</a:t>
            </a:r>
          </a:p>
          <a:p>
            <a:pPr algn="ctr" eaLnBrk="0" hangingPunct="0">
              <a:lnSpc>
                <a:spcPct val="100000"/>
              </a:lnSpc>
              <a:spcBef>
                <a:spcPct val="0"/>
              </a:spcBef>
              <a:buClrTx/>
              <a:buSzPct val="100000"/>
              <a:buFont typeface="Arial" pitchFamily="34" charset="0"/>
              <a:buNone/>
            </a:pPr>
            <a:r>
              <a:rPr lang="en-GB" dirty="0" err="1">
                <a:solidFill>
                  <a:srgbClr val="000000"/>
                </a:solidFill>
              </a:rPr>
              <a:t>Consecución</a:t>
            </a:r>
            <a:endParaRPr lang="en-GB" dirty="0">
              <a:solidFill>
                <a:srgbClr val="000000"/>
              </a:solidFill>
            </a:endParaRPr>
          </a:p>
        </p:txBody>
      </p:sp>
    </p:spTree>
    <p:extLst>
      <p:ext uri="{BB962C8B-B14F-4D97-AF65-F5344CB8AC3E}">
        <p14:creationId xmlns:p14="http://schemas.microsoft.com/office/powerpoint/2010/main" val="1230259806"/>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Tipos de indicadores</a:t>
            </a:r>
            <a:endParaRPr lang="es-ES" sz="4000" dirty="0" smtClean="0"/>
          </a:p>
        </p:txBody>
      </p:sp>
      <p:sp>
        <p:nvSpPr>
          <p:cNvPr id="3" name="Rectangle 3"/>
          <p:cNvSpPr txBox="1">
            <a:spLocks noChangeArrowheads="1"/>
          </p:cNvSpPr>
          <p:nvPr/>
        </p:nvSpPr>
        <p:spPr>
          <a:xfrm>
            <a:off x="463219" y="1772816"/>
            <a:ext cx="3810000" cy="4114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s-ES" dirty="0" smtClean="0">
                <a:solidFill>
                  <a:srgbClr val="000000"/>
                </a:solidFill>
              </a:rPr>
              <a:t>Medidas cuantitativas estadísticas:</a:t>
            </a:r>
          </a:p>
          <a:p>
            <a:r>
              <a:rPr lang="es-ES" b="1" dirty="0" smtClean="0">
                <a:solidFill>
                  <a:srgbClr val="000000"/>
                </a:solidFill>
              </a:rPr>
              <a:t>Número de</a:t>
            </a:r>
          </a:p>
          <a:p>
            <a:r>
              <a:rPr lang="es-ES" b="1" dirty="0" smtClean="0">
                <a:solidFill>
                  <a:srgbClr val="000000"/>
                </a:solidFill>
              </a:rPr>
              <a:t>Frecuencia de</a:t>
            </a:r>
          </a:p>
          <a:p>
            <a:r>
              <a:rPr lang="es-ES" b="1" dirty="0" smtClean="0"/>
              <a:t>% de</a:t>
            </a:r>
          </a:p>
          <a:p>
            <a:r>
              <a:rPr lang="es-ES" b="1" dirty="0" smtClean="0">
                <a:solidFill>
                  <a:srgbClr val="000000"/>
                </a:solidFill>
              </a:rPr>
              <a:t>Proporción de</a:t>
            </a:r>
          </a:p>
          <a:p>
            <a:r>
              <a:rPr lang="es-ES" b="1" dirty="0" smtClean="0">
                <a:solidFill>
                  <a:srgbClr val="000000"/>
                </a:solidFill>
              </a:rPr>
              <a:t>Varianza con</a:t>
            </a:r>
          </a:p>
        </p:txBody>
      </p:sp>
      <p:sp>
        <p:nvSpPr>
          <p:cNvPr id="4" name="Rectangle 5"/>
          <p:cNvSpPr txBox="1">
            <a:spLocks noChangeArrowheads="1"/>
          </p:cNvSpPr>
          <p:nvPr/>
        </p:nvSpPr>
        <p:spPr>
          <a:xfrm>
            <a:off x="4671638" y="1772816"/>
            <a:ext cx="4038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Tx/>
              <a:buNone/>
            </a:pPr>
            <a:r>
              <a:rPr lang="es-ES" smtClean="0">
                <a:solidFill>
                  <a:srgbClr val="000000"/>
                </a:solidFill>
              </a:rPr>
              <a:t>Juicios cualitativos o de percepción:</a:t>
            </a:r>
          </a:p>
          <a:p>
            <a:r>
              <a:rPr lang="es-ES" b="1" smtClean="0">
                <a:solidFill>
                  <a:srgbClr val="000000"/>
                </a:solidFill>
              </a:rPr>
              <a:t>Alineamiento con</a:t>
            </a:r>
          </a:p>
          <a:p>
            <a:r>
              <a:rPr lang="es-ES" b="1" smtClean="0">
                <a:solidFill>
                  <a:srgbClr val="000000"/>
                </a:solidFill>
              </a:rPr>
              <a:t>Presencia de</a:t>
            </a:r>
          </a:p>
          <a:p>
            <a:r>
              <a:rPr lang="es-ES" b="1" smtClean="0">
                <a:solidFill>
                  <a:srgbClr val="000000"/>
                </a:solidFill>
              </a:rPr>
              <a:t>Calidad de</a:t>
            </a:r>
          </a:p>
          <a:p>
            <a:r>
              <a:rPr lang="es-ES" b="1" smtClean="0">
                <a:solidFill>
                  <a:srgbClr val="000000"/>
                </a:solidFill>
              </a:rPr>
              <a:t>Alcance de</a:t>
            </a:r>
          </a:p>
          <a:p>
            <a:r>
              <a:rPr lang="es-ES" b="1" smtClean="0">
                <a:solidFill>
                  <a:srgbClr val="000000"/>
                </a:solidFill>
              </a:rPr>
              <a:t>Nivel de</a:t>
            </a:r>
            <a:endParaRPr lang="es-ES" b="1" dirty="0" smtClean="0">
              <a:solidFill>
                <a:srgbClr val="000000"/>
              </a:solidFill>
            </a:endParaRPr>
          </a:p>
        </p:txBody>
      </p:sp>
    </p:spTree>
    <p:extLst>
      <p:ext uri="{BB962C8B-B14F-4D97-AF65-F5344CB8AC3E}">
        <p14:creationId xmlns:p14="http://schemas.microsoft.com/office/powerpoint/2010/main" val="36497611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8274" name="Rectangle 2"/>
          <p:cNvSpPr>
            <a:spLocks noGrp="1" noChangeArrowheads="1"/>
          </p:cNvSpPr>
          <p:nvPr>
            <p:ph type="title"/>
          </p:nvPr>
        </p:nvSpPr>
        <p:spPr>
          <a:xfrm>
            <a:off x="347561" y="0"/>
            <a:ext cx="8605838" cy="1143000"/>
          </a:xfrm>
        </p:spPr>
        <p:txBody>
          <a:bodyPr/>
          <a:lstStyle/>
          <a:p>
            <a:pPr>
              <a:buSzPct val="100000"/>
            </a:pPr>
            <a:r>
              <a:rPr lang="es-ES" sz="2400" b="1" noProof="0" dirty="0" smtClean="0"/>
              <a:t>Modelo: Indicadores, Línea de Base, Meta y Fuente de Datos</a:t>
            </a:r>
          </a:p>
        </p:txBody>
      </p:sp>
      <p:sp>
        <p:nvSpPr>
          <p:cNvPr id="77827" name="Rectangle 3"/>
          <p:cNvSpPr>
            <a:spLocks noChangeArrowheads="1"/>
          </p:cNvSpPr>
          <p:nvPr/>
        </p:nvSpPr>
        <p:spPr bwMode="auto">
          <a:xfrm>
            <a:off x="307975" y="4029075"/>
            <a:ext cx="2816225" cy="2286000"/>
          </a:xfrm>
          <a:prstGeom prst="rect">
            <a:avLst/>
          </a:prstGeom>
          <a:no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2000" i="1" u="sng" dirty="0" err="1">
                <a:solidFill>
                  <a:srgbClr val="000099"/>
                </a:solidFill>
              </a:rPr>
              <a:t>Producto</a:t>
            </a:r>
            <a:r>
              <a:rPr lang="en-GB" sz="2000" i="1" u="sng" dirty="0">
                <a:solidFill>
                  <a:srgbClr val="000099"/>
                </a:solidFill>
              </a:rPr>
              <a:t>:</a:t>
            </a:r>
          </a:p>
          <a:p>
            <a:pPr algn="ctr" eaLnBrk="0" hangingPunct="0">
              <a:lnSpc>
                <a:spcPct val="100000"/>
              </a:lnSpc>
              <a:spcBef>
                <a:spcPct val="0"/>
              </a:spcBef>
              <a:buClrTx/>
              <a:buSzPct val="100000"/>
              <a:buFont typeface="Arial" pitchFamily="34" charset="0"/>
              <a:buNone/>
            </a:pPr>
            <a:r>
              <a:rPr lang="en-GB" sz="2000" dirty="0">
                <a:solidFill>
                  <a:srgbClr val="000099"/>
                </a:solidFill>
              </a:rPr>
              <a:t>800 maestros en </a:t>
            </a:r>
            <a:r>
              <a:rPr lang="en-GB" sz="2000" dirty="0" err="1">
                <a:solidFill>
                  <a:srgbClr val="000099"/>
                </a:solidFill>
              </a:rPr>
              <a:t>Provincia</a:t>
            </a:r>
            <a:r>
              <a:rPr lang="en-GB" sz="2000" dirty="0">
                <a:solidFill>
                  <a:srgbClr val="000099"/>
                </a:solidFill>
              </a:rPr>
              <a:t> de Belem </a:t>
            </a:r>
            <a:r>
              <a:rPr lang="en-GB" sz="2000" dirty="0" err="1" smtClean="0">
                <a:solidFill>
                  <a:srgbClr val="000099"/>
                </a:solidFill>
              </a:rPr>
              <a:t>enseñan</a:t>
            </a:r>
            <a:r>
              <a:rPr lang="en-GB" sz="2000" dirty="0" smtClean="0">
                <a:solidFill>
                  <a:srgbClr val="000099"/>
                </a:solidFill>
              </a:rPr>
              <a:t> </a:t>
            </a:r>
            <a:r>
              <a:rPr lang="en-GB" sz="2000" dirty="0" err="1">
                <a:solidFill>
                  <a:srgbClr val="000099"/>
                </a:solidFill>
              </a:rPr>
              <a:t>eficazmente</a:t>
            </a:r>
            <a:r>
              <a:rPr lang="en-GB" sz="2000" dirty="0">
                <a:solidFill>
                  <a:srgbClr val="000099"/>
                </a:solidFill>
              </a:rPr>
              <a:t> el </a:t>
            </a:r>
            <a:r>
              <a:rPr lang="en-GB" sz="2000" dirty="0" err="1">
                <a:solidFill>
                  <a:srgbClr val="000099"/>
                </a:solidFill>
              </a:rPr>
              <a:t>nuevo</a:t>
            </a:r>
            <a:r>
              <a:rPr lang="en-GB" sz="2000" dirty="0">
                <a:solidFill>
                  <a:srgbClr val="000099"/>
                </a:solidFill>
              </a:rPr>
              <a:t> plan de </a:t>
            </a:r>
            <a:r>
              <a:rPr lang="en-GB" sz="2000" dirty="0" err="1">
                <a:solidFill>
                  <a:srgbClr val="000099"/>
                </a:solidFill>
              </a:rPr>
              <a:t>estudios</a:t>
            </a:r>
            <a:endParaRPr lang="en-GB" sz="2000" dirty="0">
              <a:solidFill>
                <a:srgbClr val="000099"/>
              </a:solidFill>
            </a:endParaRPr>
          </a:p>
        </p:txBody>
      </p:sp>
      <p:sp>
        <p:nvSpPr>
          <p:cNvPr id="77828" name="Rectangle 4"/>
          <p:cNvSpPr>
            <a:spLocks noChangeArrowheads="1"/>
          </p:cNvSpPr>
          <p:nvPr/>
        </p:nvSpPr>
        <p:spPr bwMode="auto">
          <a:xfrm>
            <a:off x="250825" y="1362075"/>
            <a:ext cx="2873375" cy="2309813"/>
          </a:xfrm>
          <a:prstGeom prst="rect">
            <a:avLst/>
          </a:prstGeom>
          <a:noFill/>
          <a:ln w="9525">
            <a:solidFill>
              <a:schemeClr val="tx1"/>
            </a:solidFill>
            <a:miter lim="800000"/>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2000" i="1" u="sng" dirty="0" err="1">
                <a:solidFill>
                  <a:srgbClr val="000099"/>
                </a:solidFill>
              </a:rPr>
              <a:t>Efecto</a:t>
            </a:r>
            <a:r>
              <a:rPr lang="en-GB" sz="2000" i="1" u="sng" dirty="0">
                <a:solidFill>
                  <a:srgbClr val="000099"/>
                </a:solidFill>
              </a:rPr>
              <a:t> </a:t>
            </a:r>
            <a:r>
              <a:rPr lang="en-GB" sz="2000" i="1" u="sng" dirty="0" err="1">
                <a:solidFill>
                  <a:srgbClr val="000099"/>
                </a:solidFill>
              </a:rPr>
              <a:t>Directo</a:t>
            </a:r>
            <a:endParaRPr lang="en-GB" sz="2000" i="1" u="sng" dirty="0">
              <a:solidFill>
                <a:srgbClr val="000099"/>
              </a:solidFill>
            </a:endParaRPr>
          </a:p>
          <a:p>
            <a:pPr algn="ctr" eaLnBrk="0" hangingPunct="0">
              <a:lnSpc>
                <a:spcPct val="100000"/>
              </a:lnSpc>
              <a:spcBef>
                <a:spcPct val="0"/>
              </a:spcBef>
              <a:buClrTx/>
              <a:buSzPct val="100000"/>
              <a:buFont typeface="Arial" pitchFamily="34" charset="0"/>
              <a:buNone/>
            </a:pPr>
            <a:r>
              <a:rPr lang="en-GB" sz="2000" dirty="0">
                <a:solidFill>
                  <a:srgbClr val="000099"/>
                </a:solidFill>
              </a:rPr>
              <a:t>Para el </a:t>
            </a:r>
            <a:r>
              <a:rPr lang="en-GB" sz="2000" dirty="0" err="1">
                <a:solidFill>
                  <a:srgbClr val="000099"/>
                </a:solidFill>
              </a:rPr>
              <a:t>año</a:t>
            </a:r>
            <a:r>
              <a:rPr lang="en-GB" sz="2000" dirty="0">
                <a:solidFill>
                  <a:srgbClr val="000099"/>
                </a:solidFill>
              </a:rPr>
              <a:t> </a:t>
            </a:r>
            <a:r>
              <a:rPr lang="en-GB" sz="2000" dirty="0" smtClean="0">
                <a:solidFill>
                  <a:srgbClr val="0033CC"/>
                </a:solidFill>
              </a:rPr>
              <a:t>2011,</a:t>
            </a:r>
            <a:r>
              <a:rPr lang="en-GB" sz="2000" dirty="0" smtClean="0">
                <a:solidFill>
                  <a:srgbClr val="000099"/>
                </a:solidFill>
              </a:rPr>
              <a:t> </a:t>
            </a:r>
            <a:r>
              <a:rPr lang="en-GB" sz="2000" dirty="0" err="1">
                <a:solidFill>
                  <a:srgbClr val="000099"/>
                </a:solidFill>
              </a:rPr>
              <a:t>más</a:t>
            </a:r>
            <a:r>
              <a:rPr lang="en-GB" sz="2000" dirty="0">
                <a:solidFill>
                  <a:srgbClr val="000099"/>
                </a:solidFill>
              </a:rPr>
              <a:t> </a:t>
            </a:r>
            <a:r>
              <a:rPr lang="en-GB" sz="2000" dirty="0" err="1">
                <a:solidFill>
                  <a:srgbClr val="000099"/>
                </a:solidFill>
              </a:rPr>
              <a:t>niñas</a:t>
            </a:r>
            <a:r>
              <a:rPr lang="en-GB" sz="2000" dirty="0">
                <a:solidFill>
                  <a:srgbClr val="000099"/>
                </a:solidFill>
              </a:rPr>
              <a:t> en la </a:t>
            </a:r>
            <a:r>
              <a:rPr lang="en-GB" sz="2000" dirty="0" err="1">
                <a:solidFill>
                  <a:srgbClr val="000099"/>
                </a:solidFill>
              </a:rPr>
              <a:t>Provincia</a:t>
            </a:r>
            <a:r>
              <a:rPr lang="en-GB" sz="2000" dirty="0">
                <a:solidFill>
                  <a:srgbClr val="000099"/>
                </a:solidFill>
              </a:rPr>
              <a:t> de </a:t>
            </a:r>
            <a:r>
              <a:rPr lang="en-GB" sz="2000" i="1" dirty="0">
                <a:solidFill>
                  <a:srgbClr val="000099"/>
                </a:solidFill>
              </a:rPr>
              <a:t>Belem</a:t>
            </a:r>
            <a:r>
              <a:rPr lang="en-GB" sz="2000" dirty="0">
                <a:solidFill>
                  <a:srgbClr val="000099"/>
                </a:solidFill>
              </a:rPr>
              <a:t> </a:t>
            </a:r>
            <a:r>
              <a:rPr lang="en-GB" sz="2000" dirty="0" err="1">
                <a:solidFill>
                  <a:srgbClr val="000099"/>
                </a:solidFill>
              </a:rPr>
              <a:t>disfrutan</a:t>
            </a:r>
            <a:r>
              <a:rPr lang="en-GB" sz="2000" dirty="0">
                <a:solidFill>
                  <a:srgbClr val="000099"/>
                </a:solidFill>
              </a:rPr>
              <a:t> de </a:t>
            </a:r>
            <a:r>
              <a:rPr lang="en-GB" sz="2000" dirty="0" err="1">
                <a:solidFill>
                  <a:srgbClr val="000099"/>
                </a:solidFill>
              </a:rPr>
              <a:t>una</a:t>
            </a:r>
            <a:r>
              <a:rPr lang="en-GB" sz="2000" dirty="0">
                <a:solidFill>
                  <a:srgbClr val="000099"/>
                </a:solidFill>
              </a:rPr>
              <a:t> </a:t>
            </a:r>
            <a:r>
              <a:rPr lang="en-GB" sz="2000" dirty="0" err="1">
                <a:solidFill>
                  <a:srgbClr val="000099"/>
                </a:solidFill>
              </a:rPr>
              <a:t>educación</a:t>
            </a:r>
            <a:r>
              <a:rPr lang="en-GB" sz="2000" dirty="0">
                <a:solidFill>
                  <a:srgbClr val="000099"/>
                </a:solidFill>
              </a:rPr>
              <a:t> </a:t>
            </a:r>
            <a:r>
              <a:rPr lang="en-GB" sz="2000" dirty="0" err="1">
                <a:solidFill>
                  <a:srgbClr val="000099"/>
                </a:solidFill>
              </a:rPr>
              <a:t>básica</a:t>
            </a:r>
            <a:r>
              <a:rPr lang="en-GB" sz="2000" dirty="0">
                <a:solidFill>
                  <a:srgbClr val="000099"/>
                </a:solidFill>
              </a:rPr>
              <a:t> de </a:t>
            </a:r>
            <a:r>
              <a:rPr lang="en-GB" sz="2000" dirty="0" err="1">
                <a:solidFill>
                  <a:srgbClr val="000099"/>
                </a:solidFill>
              </a:rPr>
              <a:t>calidad</a:t>
            </a:r>
            <a:endParaRPr lang="en-GB" sz="2000" dirty="0">
              <a:solidFill>
                <a:srgbClr val="000099"/>
              </a:solidFill>
            </a:endParaRPr>
          </a:p>
        </p:txBody>
      </p:sp>
      <p:sp>
        <p:nvSpPr>
          <p:cNvPr id="77829" name="Oval 5"/>
          <p:cNvSpPr>
            <a:spLocks noChangeArrowheads="1"/>
          </p:cNvSpPr>
          <p:nvPr/>
        </p:nvSpPr>
        <p:spPr bwMode="auto">
          <a:xfrm>
            <a:off x="3282950" y="943640"/>
            <a:ext cx="2889250" cy="3159383"/>
          </a:xfrm>
          <a:prstGeom prst="ellipse">
            <a:avLst/>
          </a:prstGeom>
          <a:solidFill>
            <a:srgbClr val="FFFF00"/>
          </a:solidFill>
          <a:ln w="9525">
            <a:solidFill>
              <a:schemeClr val="tx1"/>
            </a:solidFill>
            <a:round/>
            <a:headEnd/>
            <a:tailEnd/>
          </a:ln>
          <a:effectLst/>
        </p:spPr>
        <p:txBody>
          <a:bodyPr anchor="ctr">
            <a:spAutoFit/>
          </a:bodyPr>
          <a:lstStyle/>
          <a:p>
            <a:pPr algn="ctr" eaLnBrk="0" hangingPunct="0">
              <a:lnSpc>
                <a:spcPct val="90000"/>
              </a:lnSpc>
              <a:buClrTx/>
              <a:buSzPct val="100000"/>
              <a:buFont typeface="Arial" pitchFamily="34" charset="0"/>
              <a:buNone/>
            </a:pPr>
            <a:r>
              <a:rPr lang="en-GB" sz="1400" u="sng">
                <a:solidFill>
                  <a:srgbClr val="000000"/>
                </a:solidFill>
              </a:rPr>
              <a:t>Indicador:</a:t>
            </a:r>
            <a:r>
              <a:rPr lang="en-GB" sz="1400">
                <a:solidFill>
                  <a:srgbClr val="000000"/>
                </a:solidFill>
              </a:rPr>
              <a:t> </a:t>
            </a:r>
          </a:p>
          <a:p>
            <a:pPr algn="ctr" eaLnBrk="0" hangingPunct="0">
              <a:lnSpc>
                <a:spcPct val="90000"/>
              </a:lnSpc>
              <a:buClrTx/>
              <a:buSzPct val="100000"/>
              <a:buFont typeface="Arial" pitchFamily="34" charset="0"/>
              <a:buNone/>
            </a:pPr>
            <a:r>
              <a:rPr lang="en-GB" sz="1400">
                <a:solidFill>
                  <a:srgbClr val="000000"/>
                </a:solidFill>
              </a:rPr>
              <a:t>Tasa neta de matriculación</a:t>
            </a:r>
          </a:p>
          <a:p>
            <a:pPr algn="ctr" eaLnBrk="0" hangingPunct="0">
              <a:lnSpc>
                <a:spcPct val="90000"/>
              </a:lnSpc>
              <a:buClrTx/>
              <a:buSzPct val="100000"/>
              <a:buFont typeface="Arial" pitchFamily="34" charset="0"/>
              <a:buNone/>
            </a:pPr>
            <a:r>
              <a:rPr lang="en-GB" sz="1400">
                <a:solidFill>
                  <a:srgbClr val="000000"/>
                </a:solidFill>
              </a:rPr>
              <a:t>(M; F)</a:t>
            </a:r>
          </a:p>
          <a:p>
            <a:pPr algn="ctr" eaLnBrk="0" hangingPunct="0">
              <a:lnSpc>
                <a:spcPct val="90000"/>
              </a:lnSpc>
              <a:buClrTx/>
              <a:buSzPct val="100000"/>
              <a:buFont typeface="Arial" pitchFamily="34" charset="0"/>
              <a:buNone/>
            </a:pPr>
            <a:r>
              <a:rPr lang="en-GB" sz="1400" u="sng">
                <a:solidFill>
                  <a:srgbClr val="000000"/>
                </a:solidFill>
              </a:rPr>
              <a:t>Línea de base:</a:t>
            </a:r>
            <a:r>
              <a:rPr lang="en-GB" sz="1400">
                <a:solidFill>
                  <a:srgbClr val="000000"/>
                </a:solidFill>
              </a:rPr>
              <a:t> F:45%</a:t>
            </a:r>
          </a:p>
          <a:p>
            <a:pPr algn="ctr" eaLnBrk="0" hangingPunct="0">
              <a:lnSpc>
                <a:spcPct val="90000"/>
              </a:lnSpc>
              <a:buClrTx/>
              <a:buSzPct val="100000"/>
              <a:buFont typeface="Arial" pitchFamily="34" charset="0"/>
              <a:buNone/>
            </a:pPr>
            <a:r>
              <a:rPr lang="en-GB" sz="1400" u="sng">
                <a:solidFill>
                  <a:srgbClr val="000000"/>
                </a:solidFill>
              </a:rPr>
              <a:t>Objetivo:</a:t>
            </a:r>
            <a:r>
              <a:rPr lang="en-GB" sz="1400">
                <a:solidFill>
                  <a:srgbClr val="000000"/>
                </a:solidFill>
              </a:rPr>
              <a:t> F: 75%</a:t>
            </a:r>
          </a:p>
          <a:p>
            <a:pPr algn="ctr" eaLnBrk="0" hangingPunct="0">
              <a:lnSpc>
                <a:spcPct val="90000"/>
              </a:lnSpc>
              <a:buClrTx/>
              <a:buSzPct val="100000"/>
              <a:buFont typeface="Arial" pitchFamily="34" charset="0"/>
              <a:buNone/>
            </a:pPr>
            <a:r>
              <a:rPr lang="en-GB" sz="1400">
                <a:solidFill>
                  <a:srgbClr val="000000"/>
                </a:solidFill>
              </a:rPr>
              <a:t>- Mejora de resultados de los exámenes de la escuela</a:t>
            </a:r>
          </a:p>
        </p:txBody>
      </p:sp>
      <p:sp>
        <p:nvSpPr>
          <p:cNvPr id="77830" name="Oval 6"/>
          <p:cNvSpPr>
            <a:spLocks noChangeArrowheads="1"/>
          </p:cNvSpPr>
          <p:nvPr/>
        </p:nvSpPr>
        <p:spPr bwMode="auto">
          <a:xfrm>
            <a:off x="6248400" y="1420204"/>
            <a:ext cx="2665413" cy="2137993"/>
          </a:xfrm>
          <a:prstGeom prst="ellipse">
            <a:avLst/>
          </a:prstGeom>
          <a:solidFill>
            <a:srgbClr val="99FF66"/>
          </a:solidFill>
          <a:ln w="9525">
            <a:solidFill>
              <a:schemeClr val="tx1"/>
            </a:solidFill>
            <a:round/>
            <a:headEnd/>
            <a:tailEnd/>
          </a:ln>
          <a:effectLst/>
        </p:spPr>
        <p:txBody>
          <a:bodyPr anchor="ctr">
            <a:spAutoFit/>
          </a:bodyPr>
          <a:lstStyle/>
          <a:p>
            <a:pPr algn="ctr" eaLnBrk="0" hangingPunct="0">
              <a:lnSpc>
                <a:spcPct val="90000"/>
              </a:lnSpc>
              <a:buClrTx/>
              <a:buSzPct val="100000"/>
              <a:buFont typeface="Arial" pitchFamily="34" charset="0"/>
              <a:buNone/>
            </a:pPr>
            <a:r>
              <a:rPr lang="en-GB" u="sng">
                <a:solidFill>
                  <a:srgbClr val="000000"/>
                </a:solidFill>
              </a:rPr>
              <a:t>Fuente de datos</a:t>
            </a:r>
          </a:p>
          <a:p>
            <a:pPr algn="ctr" eaLnBrk="0" hangingPunct="0">
              <a:lnSpc>
                <a:spcPct val="90000"/>
              </a:lnSpc>
              <a:buClrTx/>
              <a:buFontTx/>
              <a:buChar char="-"/>
            </a:pPr>
            <a:r>
              <a:rPr lang="en-GB">
                <a:solidFill>
                  <a:srgbClr val="000000"/>
                </a:solidFill>
              </a:rPr>
              <a:t>MICS (encuesta)</a:t>
            </a:r>
          </a:p>
          <a:p>
            <a:pPr algn="ctr" eaLnBrk="0" hangingPunct="0">
              <a:lnSpc>
                <a:spcPct val="90000"/>
              </a:lnSpc>
              <a:buClrTx/>
              <a:buFontTx/>
              <a:buChar char="-"/>
            </a:pPr>
            <a:r>
              <a:rPr lang="en-GB">
                <a:solidFill>
                  <a:srgbClr val="000000"/>
                </a:solidFill>
              </a:rPr>
              <a:t>Informe anual de resultados de los exámenes escolares</a:t>
            </a:r>
          </a:p>
        </p:txBody>
      </p:sp>
      <p:sp>
        <p:nvSpPr>
          <p:cNvPr id="77831" name="Oval 7"/>
          <p:cNvSpPr>
            <a:spLocks noChangeArrowheads="1"/>
          </p:cNvSpPr>
          <p:nvPr/>
        </p:nvSpPr>
        <p:spPr bwMode="auto">
          <a:xfrm>
            <a:off x="3046413" y="3648075"/>
            <a:ext cx="3582987" cy="2756886"/>
          </a:xfrm>
          <a:prstGeom prst="ellipse">
            <a:avLst/>
          </a:prstGeom>
          <a:solidFill>
            <a:srgbClr val="FFFF00"/>
          </a:solidFill>
          <a:ln w="9525">
            <a:solidFill>
              <a:schemeClr val="tx1"/>
            </a:solidFill>
            <a:round/>
            <a:headEnd/>
            <a:tailEnd/>
          </a:ln>
          <a:effectLst/>
        </p:spPr>
        <p:txBody>
          <a:bodyPr lIns="0" tIns="0" rIns="0" bIns="0">
            <a:spAutoFit/>
          </a:bodyPr>
          <a:lstStyle/>
          <a:p>
            <a:pPr algn="ctr" eaLnBrk="0" hangingPunct="0">
              <a:lnSpc>
                <a:spcPct val="90000"/>
              </a:lnSpc>
              <a:buClrTx/>
              <a:buSzPct val="100000"/>
              <a:buFont typeface="Arial" pitchFamily="34" charset="0"/>
              <a:buNone/>
            </a:pPr>
            <a:r>
              <a:rPr lang="en-GB" sz="1400" u="sng">
                <a:solidFill>
                  <a:srgbClr val="000000"/>
                </a:solidFill>
              </a:rPr>
              <a:t>Indicador:</a:t>
            </a:r>
            <a:r>
              <a:rPr lang="en-GB" sz="1400">
                <a:solidFill>
                  <a:srgbClr val="000000"/>
                </a:solidFill>
              </a:rPr>
              <a:t> </a:t>
            </a:r>
          </a:p>
          <a:p>
            <a:pPr algn="ctr" eaLnBrk="0" hangingPunct="0">
              <a:lnSpc>
                <a:spcPct val="90000"/>
              </a:lnSpc>
              <a:buClrTx/>
              <a:buSzPct val="100000"/>
              <a:buFont typeface="Arial" pitchFamily="34" charset="0"/>
              <a:buNone/>
            </a:pPr>
            <a:r>
              <a:rPr lang="en-GB" sz="1400">
                <a:solidFill>
                  <a:srgbClr val="000000"/>
                </a:solidFill>
              </a:rPr>
              <a:t># Maestros con nueva certificación</a:t>
            </a:r>
          </a:p>
          <a:p>
            <a:pPr algn="ctr" eaLnBrk="0" hangingPunct="0">
              <a:lnSpc>
                <a:spcPct val="90000"/>
              </a:lnSpc>
              <a:buClrTx/>
              <a:buSzPct val="100000"/>
              <a:buFont typeface="Arial" pitchFamily="34" charset="0"/>
              <a:buNone/>
            </a:pPr>
            <a:r>
              <a:rPr lang="en-GB" sz="1400" u="sng">
                <a:solidFill>
                  <a:srgbClr val="000000"/>
                </a:solidFill>
              </a:rPr>
              <a:t>Línea de base:</a:t>
            </a:r>
            <a:r>
              <a:rPr lang="en-GB" sz="1400">
                <a:solidFill>
                  <a:srgbClr val="000000"/>
                </a:solidFill>
              </a:rPr>
              <a:t> 0.</a:t>
            </a:r>
          </a:p>
          <a:p>
            <a:pPr algn="ctr" eaLnBrk="0" hangingPunct="0">
              <a:lnSpc>
                <a:spcPct val="90000"/>
              </a:lnSpc>
              <a:buClrTx/>
              <a:buSzPct val="100000"/>
              <a:buFont typeface="Arial" pitchFamily="34" charset="0"/>
              <a:buNone/>
            </a:pPr>
            <a:r>
              <a:rPr lang="en-GB" sz="1400" u="sng">
                <a:solidFill>
                  <a:srgbClr val="000000"/>
                </a:solidFill>
              </a:rPr>
              <a:t>Objetivo:</a:t>
            </a:r>
            <a:r>
              <a:rPr lang="en-GB" sz="1400">
                <a:solidFill>
                  <a:srgbClr val="000000"/>
                </a:solidFill>
              </a:rPr>
              <a:t> 800.</a:t>
            </a:r>
          </a:p>
          <a:p>
            <a:pPr algn="ctr" eaLnBrk="0" hangingPunct="0">
              <a:lnSpc>
                <a:spcPct val="90000"/>
              </a:lnSpc>
              <a:buClrTx/>
              <a:buFontTx/>
              <a:buChar char="-"/>
            </a:pPr>
            <a:r>
              <a:rPr lang="en-GB" sz="1400">
                <a:solidFill>
                  <a:srgbClr val="000000"/>
                </a:solidFill>
              </a:rPr>
              <a:t>Informes de competencia de los maestros</a:t>
            </a:r>
          </a:p>
          <a:p>
            <a:pPr algn="ctr" eaLnBrk="0" hangingPunct="0">
              <a:lnSpc>
                <a:spcPct val="90000"/>
              </a:lnSpc>
              <a:buClrTx/>
              <a:buFontTx/>
              <a:buChar char="-"/>
            </a:pPr>
            <a:r>
              <a:rPr lang="en-GB" sz="1400">
                <a:solidFill>
                  <a:srgbClr val="000000"/>
                </a:solidFill>
              </a:rPr>
              <a:t>Mejora de las calificaciones de satisfacción de la escuela</a:t>
            </a:r>
          </a:p>
        </p:txBody>
      </p:sp>
      <p:sp>
        <p:nvSpPr>
          <p:cNvPr id="77832" name="Oval 8"/>
          <p:cNvSpPr>
            <a:spLocks noChangeArrowheads="1"/>
          </p:cNvSpPr>
          <p:nvPr/>
        </p:nvSpPr>
        <p:spPr bwMode="auto">
          <a:xfrm>
            <a:off x="6372225" y="4423984"/>
            <a:ext cx="2665413" cy="1826383"/>
          </a:xfrm>
          <a:prstGeom prst="ellipse">
            <a:avLst/>
          </a:prstGeom>
          <a:solidFill>
            <a:srgbClr val="99FF66"/>
          </a:solidFill>
          <a:ln w="9525">
            <a:solidFill>
              <a:schemeClr val="tx1"/>
            </a:solidFill>
            <a:round/>
            <a:headEnd/>
            <a:tailEnd/>
          </a:ln>
          <a:effectLst/>
        </p:spPr>
        <p:txBody>
          <a:bodyPr anchor="ctr">
            <a:spAutoFit/>
          </a:bodyPr>
          <a:lstStyle/>
          <a:p>
            <a:pPr algn="ctr" eaLnBrk="0" hangingPunct="0">
              <a:lnSpc>
                <a:spcPct val="90000"/>
              </a:lnSpc>
              <a:buClrTx/>
              <a:buSzPct val="100000"/>
              <a:buFont typeface="Arial" pitchFamily="34" charset="0"/>
              <a:buNone/>
            </a:pPr>
            <a:r>
              <a:rPr lang="en-GB" u="sng">
                <a:solidFill>
                  <a:srgbClr val="000000"/>
                </a:solidFill>
              </a:rPr>
              <a:t>Fuente de datos:</a:t>
            </a:r>
          </a:p>
          <a:p>
            <a:pPr algn="ctr" eaLnBrk="0" hangingPunct="0">
              <a:lnSpc>
                <a:spcPct val="90000"/>
              </a:lnSpc>
              <a:buClrTx/>
              <a:buFontTx/>
              <a:buChar char="-"/>
            </a:pPr>
            <a:r>
              <a:rPr lang="en-GB">
                <a:solidFill>
                  <a:srgbClr val="000000"/>
                </a:solidFill>
              </a:rPr>
              <a:t> MECYS EMIS</a:t>
            </a:r>
          </a:p>
          <a:p>
            <a:pPr algn="ctr" eaLnBrk="0" hangingPunct="0">
              <a:lnSpc>
                <a:spcPct val="90000"/>
              </a:lnSpc>
              <a:buClrTx/>
              <a:buFontTx/>
              <a:buChar char="-"/>
            </a:pPr>
            <a:r>
              <a:rPr lang="en-GB">
                <a:solidFill>
                  <a:srgbClr val="000000"/>
                </a:solidFill>
              </a:rPr>
              <a:t>Encuestas de satisfacción escolares</a:t>
            </a:r>
          </a:p>
        </p:txBody>
      </p:sp>
    </p:spTree>
    <p:extLst>
      <p:ext uri="{BB962C8B-B14F-4D97-AF65-F5344CB8AC3E}">
        <p14:creationId xmlns:p14="http://schemas.microsoft.com/office/powerpoint/2010/main" val="2964108201"/>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971600" y="332656"/>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3600" smtClean="0"/>
              <a:t>EBDH y desarrollo de indicadores</a:t>
            </a:r>
            <a:endParaRPr lang="es-ES" sz="3600" dirty="0" smtClean="0"/>
          </a:p>
        </p:txBody>
      </p:sp>
      <p:sp>
        <p:nvSpPr>
          <p:cNvPr id="3" name="Rectangle 3"/>
          <p:cNvSpPr txBox="1">
            <a:spLocks noChangeArrowheads="1"/>
          </p:cNvSpPr>
          <p:nvPr/>
        </p:nvSpPr>
        <p:spPr>
          <a:xfrm>
            <a:off x="685800" y="1628775"/>
            <a:ext cx="7772400" cy="446722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pPr>
            <a:r>
              <a:rPr lang="es-ES" sz="2400" b="1" dirty="0" smtClean="0">
                <a:solidFill>
                  <a:srgbClr val="000000"/>
                </a:solidFill>
                <a:ea typeface="宋体" pitchFamily="2" charset="-122"/>
              </a:rPr>
              <a:t>Inclusión:</a:t>
            </a:r>
            <a:r>
              <a:rPr lang="es-ES" sz="2400" dirty="0" smtClean="0">
                <a:solidFill>
                  <a:srgbClr val="000000"/>
                </a:solidFill>
                <a:ea typeface="宋体" pitchFamily="2" charset="-122"/>
              </a:rPr>
              <a:t> ¿Sus indicadores reflejan la experiencia de los grupos vulnerables y marginados? ¿Puede desglosar sus indicadores?</a:t>
            </a:r>
          </a:p>
          <a:p>
            <a:pPr>
              <a:spcBef>
                <a:spcPts val="600"/>
              </a:spcBef>
            </a:pPr>
            <a:endParaRPr lang="es-ES" sz="2400" dirty="0" smtClean="0">
              <a:solidFill>
                <a:srgbClr val="000000"/>
              </a:solidFill>
              <a:ea typeface="宋体" pitchFamily="2" charset="-122"/>
            </a:endParaRPr>
          </a:p>
          <a:p>
            <a:pPr>
              <a:spcBef>
                <a:spcPts val="600"/>
              </a:spcBef>
            </a:pPr>
            <a:r>
              <a:rPr lang="es-ES" sz="2400" b="1" dirty="0" smtClean="0">
                <a:solidFill>
                  <a:srgbClr val="000000"/>
                </a:solidFill>
                <a:ea typeface="宋体" pitchFamily="2" charset="-122"/>
              </a:rPr>
              <a:t>Propiedad: </a:t>
            </a:r>
            <a:r>
              <a:rPr lang="es-ES" sz="2400" dirty="0" smtClean="0">
                <a:solidFill>
                  <a:srgbClr val="000000"/>
                </a:solidFill>
                <a:ea typeface="宋体" pitchFamily="2" charset="-122"/>
              </a:rPr>
              <a:t>¿</a:t>
            </a:r>
            <a:r>
              <a:rPr lang="es-ES" sz="2400" dirty="0" err="1" smtClean="0">
                <a:solidFill>
                  <a:srgbClr val="000000"/>
                </a:solidFill>
                <a:ea typeface="宋体" pitchFamily="2" charset="-122"/>
              </a:rPr>
              <a:t>TDs</a:t>
            </a:r>
            <a:r>
              <a:rPr lang="es-ES" sz="2400" dirty="0" smtClean="0">
                <a:solidFill>
                  <a:srgbClr val="000000"/>
                </a:solidFill>
                <a:ea typeface="宋体" pitchFamily="2" charset="-122"/>
              </a:rPr>
              <a:t> y </a:t>
            </a:r>
            <a:r>
              <a:rPr lang="es-ES" sz="2400" dirty="0" err="1" smtClean="0">
                <a:solidFill>
                  <a:srgbClr val="000000"/>
                </a:solidFill>
                <a:ea typeface="宋体" pitchFamily="2" charset="-122"/>
              </a:rPr>
              <a:t>TOs</a:t>
            </a:r>
            <a:r>
              <a:rPr lang="es-ES" sz="2400" dirty="0" smtClean="0">
                <a:solidFill>
                  <a:srgbClr val="000000"/>
                </a:solidFill>
                <a:ea typeface="宋体" pitchFamily="2" charset="-122"/>
              </a:rPr>
              <a:t> han contribuido al desarrollo de los indicadores? ¿Tiene confianza en los indicadores </a:t>
            </a:r>
            <a:r>
              <a:rPr lang="es-ES" sz="2400" dirty="0" err="1" smtClean="0">
                <a:ea typeface="宋体" pitchFamily="2" charset="-122"/>
              </a:rPr>
              <a:t>selecionados</a:t>
            </a:r>
            <a:r>
              <a:rPr lang="es-ES" sz="2400" dirty="0" smtClean="0">
                <a:ea typeface="宋体" pitchFamily="2" charset="-122"/>
              </a:rPr>
              <a:t>?</a:t>
            </a:r>
          </a:p>
          <a:p>
            <a:pPr>
              <a:spcBef>
                <a:spcPts val="600"/>
              </a:spcBef>
            </a:pPr>
            <a:endParaRPr lang="es-ES" sz="2400" dirty="0" smtClean="0">
              <a:solidFill>
                <a:srgbClr val="000000"/>
              </a:solidFill>
              <a:ea typeface="宋体" pitchFamily="2" charset="-122"/>
            </a:endParaRPr>
          </a:p>
          <a:p>
            <a:pPr>
              <a:spcBef>
                <a:spcPts val="600"/>
              </a:spcBef>
            </a:pPr>
            <a:r>
              <a:rPr lang="es-ES" sz="2400" b="1" dirty="0" smtClean="0">
                <a:solidFill>
                  <a:srgbClr val="000000"/>
                </a:solidFill>
                <a:ea typeface="宋体" pitchFamily="2" charset="-122"/>
              </a:rPr>
              <a:t>Claridad: </a:t>
            </a:r>
            <a:r>
              <a:rPr lang="es-ES" sz="2400" dirty="0" smtClean="0">
                <a:solidFill>
                  <a:srgbClr val="000000"/>
                </a:solidFill>
                <a:ea typeface="宋体" pitchFamily="2" charset="-122"/>
              </a:rPr>
              <a:t>¿Son claros y comprensibles para todos los públicos, incluidos los grupos vulnerables y marginados?</a:t>
            </a:r>
          </a:p>
        </p:txBody>
      </p:sp>
    </p:spTree>
    <p:extLst>
      <p:ext uri="{BB962C8B-B14F-4D97-AF65-F5344CB8AC3E}">
        <p14:creationId xmlns:p14="http://schemas.microsoft.com/office/powerpoint/2010/main" val="1334914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82296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ea typeface="ＭＳ Ｐゴシック" pitchFamily="34" charset="-128"/>
              </a:rPr>
              <a:t>Indicadores: Mini-ejercicio</a:t>
            </a:r>
            <a:endParaRPr lang="es-ES" dirty="0" smtClean="0">
              <a:ea typeface="ＭＳ Ｐゴシック" pitchFamily="34" charset="-128"/>
            </a:endParaRPr>
          </a:p>
        </p:txBody>
      </p:sp>
      <p:sp>
        <p:nvSpPr>
          <p:cNvPr id="3" name="Rectangle 3"/>
          <p:cNvSpPr txBox="1">
            <a:spLocks noChangeArrowheads="1"/>
          </p:cNvSpPr>
          <p:nvPr/>
        </p:nvSpPr>
        <p:spPr>
          <a:xfrm>
            <a:off x="685800" y="1700213"/>
            <a:ext cx="7772400" cy="4681537"/>
          </a:xfrm>
          <a:prstGeom prst="rect">
            <a:avLst/>
          </a:prstGeom>
        </p:spPr>
        <p:txBody>
          <a:bodyPr>
            <a:normAutofit lnSpcReduction="1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ct val="0"/>
              </a:spcBef>
              <a:spcAft>
                <a:spcPts val="600"/>
              </a:spcAft>
            </a:pPr>
            <a:r>
              <a:rPr lang="es-ES" sz="2600" dirty="0" smtClean="0">
                <a:solidFill>
                  <a:srgbClr val="000000"/>
                </a:solidFill>
                <a:ea typeface="ＭＳ Ｐゴシック" pitchFamily="34" charset="-128"/>
              </a:rPr>
              <a:t>Revise el extracto de la matriz de resultados: Resultados, indicadores, medios de verificación y supuestos </a:t>
            </a:r>
          </a:p>
          <a:p>
            <a:pPr>
              <a:lnSpc>
                <a:spcPct val="90000"/>
              </a:lnSpc>
              <a:spcBef>
                <a:spcPct val="0"/>
              </a:spcBef>
              <a:spcAft>
                <a:spcPts val="600"/>
              </a:spcAft>
            </a:pPr>
            <a:endParaRPr lang="es-ES" sz="2600" dirty="0" smtClean="0">
              <a:solidFill>
                <a:srgbClr val="000000"/>
              </a:solidFill>
              <a:ea typeface="ＭＳ Ｐゴシック" pitchFamily="34" charset="-128"/>
            </a:endParaRPr>
          </a:p>
          <a:p>
            <a:pPr>
              <a:lnSpc>
                <a:spcPct val="90000"/>
              </a:lnSpc>
              <a:spcBef>
                <a:spcPct val="0"/>
              </a:spcBef>
              <a:spcAft>
                <a:spcPts val="600"/>
              </a:spcAft>
            </a:pPr>
            <a:r>
              <a:rPr lang="es-ES" sz="2600" dirty="0" smtClean="0">
                <a:solidFill>
                  <a:srgbClr val="000000"/>
                </a:solidFill>
                <a:ea typeface="ＭＳ Ｐゴシック" pitchFamily="34" charset="-128"/>
              </a:rPr>
              <a:t>¿Qué principios de derechos y estándares humanos se reflejan en la matriz?</a:t>
            </a:r>
          </a:p>
          <a:p>
            <a:pPr>
              <a:lnSpc>
                <a:spcPct val="90000"/>
              </a:lnSpc>
              <a:spcBef>
                <a:spcPct val="0"/>
              </a:spcBef>
              <a:spcAft>
                <a:spcPts val="600"/>
              </a:spcAft>
            </a:pPr>
            <a:endParaRPr lang="es-ES" sz="2600" dirty="0" smtClean="0">
              <a:solidFill>
                <a:srgbClr val="000000"/>
              </a:solidFill>
              <a:ea typeface="ＭＳ Ｐゴシック" pitchFamily="34" charset="-128"/>
            </a:endParaRPr>
          </a:p>
          <a:p>
            <a:pPr>
              <a:lnSpc>
                <a:spcPct val="90000"/>
              </a:lnSpc>
              <a:spcBef>
                <a:spcPct val="0"/>
              </a:spcBef>
              <a:spcAft>
                <a:spcPts val="600"/>
              </a:spcAft>
            </a:pPr>
            <a:r>
              <a:rPr lang="es-ES" sz="2600" dirty="0" smtClean="0">
                <a:solidFill>
                  <a:srgbClr val="000000"/>
                </a:solidFill>
                <a:ea typeface="ＭＳ Ｐゴシック" pitchFamily="34" charset="-128"/>
              </a:rPr>
              <a:t>Discuta en su grupo y </a:t>
            </a:r>
            <a:r>
              <a:rPr lang="es-ES" sz="2600" b="1" dirty="0" smtClean="0">
                <a:solidFill>
                  <a:srgbClr val="000000"/>
                </a:solidFill>
                <a:ea typeface="ＭＳ Ｐゴシック" pitchFamily="34" charset="-128"/>
              </a:rPr>
              <a:t>haga tres cambios</a:t>
            </a:r>
            <a:r>
              <a:rPr lang="es-ES" sz="2600" dirty="0" smtClean="0">
                <a:solidFill>
                  <a:srgbClr val="000000"/>
                </a:solidFill>
                <a:ea typeface="ＭＳ Ｐゴシック" pitchFamily="34" charset="-128"/>
              </a:rPr>
              <a:t> a la matriz para alinearla con los principios y estándares de derechos humanos</a:t>
            </a:r>
          </a:p>
          <a:p>
            <a:pPr>
              <a:lnSpc>
                <a:spcPct val="90000"/>
              </a:lnSpc>
              <a:spcBef>
                <a:spcPct val="0"/>
              </a:spcBef>
              <a:spcAft>
                <a:spcPts val="600"/>
              </a:spcAft>
            </a:pPr>
            <a:endParaRPr lang="es-ES" sz="2600" dirty="0" smtClean="0">
              <a:ea typeface="ＭＳ Ｐゴシック" pitchFamily="34" charset="-128"/>
            </a:endParaRPr>
          </a:p>
          <a:p>
            <a:pPr>
              <a:lnSpc>
                <a:spcPct val="90000"/>
              </a:lnSpc>
              <a:spcBef>
                <a:spcPct val="0"/>
              </a:spcBef>
              <a:spcAft>
                <a:spcPts val="600"/>
              </a:spcAft>
            </a:pPr>
            <a:r>
              <a:rPr lang="es-ES" sz="2600" dirty="0" smtClean="0">
                <a:ea typeface="ＭＳ Ｐゴシック" pitchFamily="34" charset="-128"/>
              </a:rPr>
              <a:t>Esté preparado para presentar en Plenaria</a:t>
            </a:r>
          </a:p>
        </p:txBody>
      </p:sp>
    </p:spTree>
    <p:extLst>
      <p:ext uri="{BB962C8B-B14F-4D97-AF65-F5344CB8AC3E}">
        <p14:creationId xmlns:p14="http://schemas.microsoft.com/office/powerpoint/2010/main" val="2029029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80327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Grupo de trabajo (30 m)</a:t>
            </a:r>
            <a:endParaRPr lang="es-ES" dirty="0" smtClean="0"/>
          </a:p>
        </p:txBody>
      </p:sp>
      <p:sp>
        <p:nvSpPr>
          <p:cNvPr id="3" name="Rectangle 3"/>
          <p:cNvSpPr txBox="1">
            <a:spLocks noChangeArrowheads="1"/>
          </p:cNvSpPr>
          <p:nvPr/>
        </p:nvSpPr>
        <p:spPr>
          <a:xfrm>
            <a:off x="685800" y="1412875"/>
            <a:ext cx="7772400" cy="518477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100000"/>
              <a:buFontTx/>
              <a:buNone/>
            </a:pPr>
            <a:r>
              <a:rPr lang="es-ES" sz="2800" dirty="0" smtClean="0">
                <a:solidFill>
                  <a:srgbClr val="000000"/>
                </a:solidFill>
              </a:rPr>
              <a:t>En grupos ...</a:t>
            </a:r>
          </a:p>
          <a:p>
            <a:r>
              <a:rPr lang="es-ES" sz="2800" dirty="0" smtClean="0">
                <a:solidFill>
                  <a:srgbClr val="000000"/>
                </a:solidFill>
              </a:rPr>
              <a:t>Desarrollar dos indicadores para cada efecto directo y </a:t>
            </a:r>
            <a:r>
              <a:rPr lang="es-ES" sz="2800" dirty="0" smtClean="0"/>
              <a:t>producto al que </a:t>
            </a:r>
            <a:r>
              <a:rPr lang="es-ES" sz="2800" dirty="0" smtClean="0">
                <a:solidFill>
                  <a:srgbClr val="000000"/>
                </a:solidFill>
              </a:rPr>
              <a:t>contribuye </a:t>
            </a:r>
          </a:p>
          <a:p>
            <a:r>
              <a:rPr lang="es-ES" sz="2800" dirty="0" smtClean="0">
                <a:solidFill>
                  <a:srgbClr val="000000"/>
                </a:solidFill>
              </a:rPr>
              <a:t>Añadir a su marco de resultados ...</a:t>
            </a:r>
          </a:p>
          <a:p>
            <a:endParaRPr lang="es-ES" sz="2800" dirty="0" smtClean="0">
              <a:solidFill>
                <a:srgbClr val="000000"/>
              </a:solidFill>
            </a:endParaRPr>
          </a:p>
          <a:p>
            <a:pPr>
              <a:buSzPct val="100000"/>
              <a:buFontTx/>
              <a:buNone/>
            </a:pPr>
            <a:endParaRPr lang="es-ES" sz="2800" dirty="0" smtClean="0">
              <a:solidFill>
                <a:srgbClr val="000000"/>
              </a:solidFill>
            </a:endParaRPr>
          </a:p>
        </p:txBody>
      </p:sp>
      <p:graphicFrame>
        <p:nvGraphicFramePr>
          <p:cNvPr id="4" name="Object 3"/>
          <p:cNvGraphicFramePr>
            <a:graphicFrameLocks noChangeAspect="1"/>
          </p:cNvGraphicFramePr>
          <p:nvPr/>
        </p:nvGraphicFramePr>
        <p:xfrm>
          <a:off x="684213" y="3860800"/>
          <a:ext cx="7561262" cy="2174875"/>
        </p:xfrm>
        <a:graphic>
          <a:graphicData uri="http://schemas.openxmlformats.org/presentationml/2006/ole">
            <mc:AlternateContent xmlns:mc="http://schemas.openxmlformats.org/markup-compatibility/2006">
              <mc:Choice xmlns:v="urn:schemas-microsoft-com:vml" Requires="v">
                <p:oleObj spid="_x0000_s6172" name="Visio" r:id="rId4" imgW="4527477" imgH="1304124" progId="">
                  <p:embed/>
                </p:oleObj>
              </mc:Choice>
              <mc:Fallback>
                <p:oleObj name="Visio" r:id="rId4" imgW="4527477" imgH="1304124" progId="">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3860800"/>
                        <a:ext cx="7561262"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4505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4213" y="2573338"/>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800" smtClean="0"/>
              <a:t>Supuestos y riesgos</a:t>
            </a:r>
            <a:r>
              <a:rPr lang="es-ES" sz="4000" smtClean="0"/>
              <a:t/>
            </a:r>
            <a:br>
              <a:rPr lang="es-ES" sz="4000" smtClean="0"/>
            </a:br>
            <a:endParaRPr lang="es-ES" sz="4000" dirty="0" smtClean="0"/>
          </a:p>
        </p:txBody>
      </p:sp>
    </p:spTree>
    <p:extLst>
      <p:ext uri="{BB962C8B-B14F-4D97-AF65-F5344CB8AC3E}">
        <p14:creationId xmlns:p14="http://schemas.microsoft.com/office/powerpoint/2010/main" val="943244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971549" y="188640"/>
            <a:ext cx="7878763" cy="13716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Supuestos: Una Definición</a:t>
            </a:r>
            <a:endParaRPr lang="es-ES" dirty="0" smtClean="0"/>
          </a:p>
        </p:txBody>
      </p:sp>
      <p:sp>
        <p:nvSpPr>
          <p:cNvPr id="3" name="Rectangle 3"/>
          <p:cNvSpPr txBox="1">
            <a:spLocks noChangeArrowheads="1"/>
          </p:cNvSpPr>
          <p:nvPr/>
        </p:nvSpPr>
        <p:spPr>
          <a:xfrm>
            <a:off x="457200" y="1524000"/>
            <a:ext cx="8077200" cy="4876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90513" indent="-290513">
              <a:lnSpc>
                <a:spcPct val="80000"/>
              </a:lnSpc>
              <a:spcAft>
                <a:spcPct val="40000"/>
              </a:spcAft>
              <a:buFont typeface="Wingdings" pitchFamily="2" charset="2"/>
              <a:buChar char="§"/>
            </a:pPr>
            <a:r>
              <a:rPr lang="es-ES" smtClean="0">
                <a:solidFill>
                  <a:srgbClr val="000000"/>
                </a:solidFill>
              </a:rPr>
              <a:t>Una condición necesaria para el logro de resultados en los diferentes niveles</a:t>
            </a:r>
          </a:p>
          <a:p>
            <a:pPr marL="290513" indent="-290513">
              <a:lnSpc>
                <a:spcPct val="80000"/>
              </a:lnSpc>
              <a:spcAft>
                <a:spcPct val="40000"/>
              </a:spcAft>
              <a:buFont typeface="Wingdings" pitchFamily="2" charset="2"/>
              <a:buChar char="§"/>
            </a:pPr>
            <a:r>
              <a:rPr lang="es-ES" smtClean="0">
                <a:solidFill>
                  <a:srgbClr val="000000"/>
                </a:solidFill>
              </a:rPr>
              <a:t>Parte de la lógica de causa-efecto</a:t>
            </a:r>
          </a:p>
          <a:p>
            <a:pPr marL="290513" indent="-290513">
              <a:lnSpc>
                <a:spcPct val="80000"/>
              </a:lnSpc>
              <a:spcAft>
                <a:spcPct val="40000"/>
              </a:spcAft>
              <a:buFont typeface="Wingdings" pitchFamily="2" charset="2"/>
              <a:buChar char="§"/>
            </a:pPr>
            <a:r>
              <a:rPr lang="es-ES" smtClean="0">
                <a:solidFill>
                  <a:srgbClr val="000000"/>
                </a:solidFill>
              </a:rPr>
              <a:t>Presentado como si fuera en realidad el caso</a:t>
            </a:r>
          </a:p>
          <a:p>
            <a:pPr marL="290513" indent="-290513">
              <a:lnSpc>
                <a:spcPct val="80000"/>
              </a:lnSpc>
              <a:spcAft>
                <a:spcPct val="40000"/>
              </a:spcAft>
              <a:buFont typeface="Wingdings" pitchFamily="2" charset="2"/>
              <a:buChar char="§"/>
            </a:pPr>
            <a:r>
              <a:rPr lang="es-ES" smtClean="0">
                <a:solidFill>
                  <a:srgbClr val="000000"/>
                </a:solidFill>
              </a:rPr>
              <a:t>A menudo, muy poco predecible a los niveles superiores</a:t>
            </a:r>
          </a:p>
          <a:p>
            <a:pPr marL="290513" indent="-290513">
              <a:lnSpc>
                <a:spcPct val="80000"/>
              </a:lnSpc>
              <a:spcAft>
                <a:spcPct val="40000"/>
              </a:spcAft>
              <a:buFont typeface="Wingdings" pitchFamily="2" charset="2"/>
              <a:buChar char="§"/>
            </a:pPr>
            <a:r>
              <a:rPr lang="es-ES" smtClean="0">
                <a:solidFill>
                  <a:srgbClr val="000000"/>
                </a:solidFill>
              </a:rPr>
              <a:t>Puede ayudar a identificar resultados o productos adicionales</a:t>
            </a:r>
          </a:p>
          <a:p>
            <a:pPr marL="290513" indent="-290513">
              <a:lnSpc>
                <a:spcPct val="80000"/>
              </a:lnSpc>
              <a:spcAft>
                <a:spcPct val="40000"/>
              </a:spcAft>
            </a:pPr>
            <a:endParaRPr lang="es-ES" smtClean="0">
              <a:solidFill>
                <a:srgbClr val="000000"/>
              </a:solidFill>
            </a:endParaRPr>
          </a:p>
          <a:p>
            <a:pPr marL="290513" indent="-290513">
              <a:lnSpc>
                <a:spcPct val="80000"/>
              </a:lnSpc>
              <a:spcAft>
                <a:spcPct val="40000"/>
              </a:spcAft>
            </a:pPr>
            <a:endParaRPr lang="es-ES" dirty="0" smtClean="0">
              <a:solidFill>
                <a:srgbClr val="000000"/>
              </a:solidFill>
            </a:endParaRPr>
          </a:p>
        </p:txBody>
      </p:sp>
    </p:spTree>
    <p:extLst>
      <p:ext uri="{BB962C8B-B14F-4D97-AF65-F5344CB8AC3E}">
        <p14:creationId xmlns:p14="http://schemas.microsoft.com/office/powerpoint/2010/main" val="33801706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844550" y="260350"/>
            <a:ext cx="7399338"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mtClean="0"/>
              <a:t>Riesgo: Una Definición</a:t>
            </a:r>
            <a:endParaRPr lang="es-ES" dirty="0" smtClean="0"/>
          </a:p>
        </p:txBody>
      </p:sp>
      <p:sp>
        <p:nvSpPr>
          <p:cNvPr id="3" name="Rectangle 3"/>
          <p:cNvSpPr txBox="1">
            <a:spLocks noChangeArrowheads="1"/>
          </p:cNvSpPr>
          <p:nvPr/>
        </p:nvSpPr>
        <p:spPr>
          <a:xfrm>
            <a:off x="424196" y="1772816"/>
            <a:ext cx="8458200" cy="4724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90513" indent="-290513">
              <a:lnSpc>
                <a:spcPct val="80000"/>
              </a:lnSpc>
              <a:spcAft>
                <a:spcPct val="40000"/>
              </a:spcAft>
              <a:buClr>
                <a:srgbClr val="000000"/>
              </a:buClr>
              <a:buFont typeface="Wingdings" pitchFamily="2" charset="2"/>
              <a:buChar char="§"/>
            </a:pPr>
            <a:r>
              <a:rPr lang="es-ES" smtClean="0">
                <a:solidFill>
                  <a:srgbClr val="000000"/>
                </a:solidFill>
              </a:rPr>
              <a:t>Evento o suceso potencial más allá del control del programa, que podría </a:t>
            </a:r>
            <a:r>
              <a:rPr lang="es-ES" i="1" smtClean="0">
                <a:solidFill>
                  <a:srgbClr val="000000"/>
                </a:solidFill>
              </a:rPr>
              <a:t>afectar negativamente </a:t>
            </a:r>
            <a:r>
              <a:rPr lang="es-ES" smtClean="0">
                <a:solidFill>
                  <a:srgbClr val="000000"/>
                </a:solidFill>
              </a:rPr>
              <a:t>la consecución de los resultados deseados   </a:t>
            </a:r>
          </a:p>
          <a:p>
            <a:pPr marL="766763" lvl="1">
              <a:lnSpc>
                <a:spcPct val="80000"/>
              </a:lnSpc>
              <a:spcAft>
                <a:spcPct val="40000"/>
              </a:spcAft>
              <a:buFontTx/>
              <a:buNone/>
            </a:pPr>
            <a:r>
              <a:rPr lang="es-ES" i="1" smtClean="0">
                <a:solidFill>
                  <a:srgbClr val="000000"/>
                </a:solidFill>
                <a:sym typeface="Wingdings" pitchFamily="2" charset="2"/>
              </a:rPr>
              <a:t> Una amenaza para el éxito</a:t>
            </a:r>
          </a:p>
          <a:p>
            <a:pPr marL="290513" indent="-290513">
              <a:lnSpc>
                <a:spcPct val="80000"/>
              </a:lnSpc>
              <a:spcAft>
                <a:spcPct val="40000"/>
              </a:spcAft>
              <a:buClr>
                <a:srgbClr val="000000"/>
              </a:buClr>
              <a:buFont typeface="Wingdings" pitchFamily="2" charset="2"/>
              <a:buChar char="§"/>
            </a:pPr>
            <a:r>
              <a:rPr lang="es-ES" smtClean="0">
                <a:solidFill>
                  <a:srgbClr val="000000"/>
                </a:solidFill>
              </a:rPr>
              <a:t>No sólo negativo de un supuesto</a:t>
            </a:r>
          </a:p>
          <a:p>
            <a:pPr marL="290513" indent="-290513">
              <a:lnSpc>
                <a:spcPct val="80000"/>
              </a:lnSpc>
              <a:spcAft>
                <a:spcPct val="40000"/>
              </a:spcAft>
              <a:buClr>
                <a:srgbClr val="000000"/>
              </a:buClr>
              <a:buFont typeface="Wingdings" pitchFamily="2" charset="2"/>
              <a:buChar char="§"/>
            </a:pPr>
            <a:r>
              <a:rPr lang="es-ES" smtClean="0">
                <a:solidFill>
                  <a:srgbClr val="000000"/>
                </a:solidFill>
              </a:rPr>
              <a:t>Desencadenante de reconsideración de la dirección estratégica</a:t>
            </a:r>
            <a:endParaRPr lang="es-ES" dirty="0" smtClean="0">
              <a:solidFill>
                <a:srgbClr val="000000"/>
              </a:solidFill>
            </a:endParaRPr>
          </a:p>
        </p:txBody>
      </p:sp>
    </p:spTree>
    <p:extLst>
      <p:ext uri="{BB962C8B-B14F-4D97-AF65-F5344CB8AC3E}">
        <p14:creationId xmlns:p14="http://schemas.microsoft.com/office/powerpoint/2010/main" val="1075513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84994" name="AutoShape 3"/>
          <p:cNvCxnSpPr>
            <a:cxnSpLocks noChangeShapeType="1"/>
          </p:cNvCxnSpPr>
          <p:nvPr/>
        </p:nvCxnSpPr>
        <p:spPr bwMode="auto">
          <a:xfrm flipH="1" flipV="1">
            <a:off x="3689350" y="4038600"/>
            <a:ext cx="57150" cy="1477963"/>
          </a:xfrm>
          <a:prstGeom prst="curvedConnector3">
            <a:avLst>
              <a:gd name="adj1" fmla="val -3238889"/>
            </a:avLst>
          </a:prstGeom>
          <a:noFill/>
          <a:ln w="38100">
            <a:solidFill>
              <a:schemeClr val="tx1"/>
            </a:solidFill>
            <a:round/>
            <a:headEnd/>
            <a:tailEnd type="triangle" w="med" len="med"/>
          </a:ln>
          <a:effectLst/>
        </p:spPr>
      </p:cxnSp>
      <p:sp>
        <p:nvSpPr>
          <p:cNvPr id="8196" name="Rectangle 4"/>
          <p:cNvSpPr>
            <a:spLocks noGrp="1" noChangeArrowheads="1"/>
          </p:cNvSpPr>
          <p:nvPr>
            <p:ph type="title"/>
          </p:nvPr>
        </p:nvSpPr>
        <p:spPr>
          <a:xfrm>
            <a:off x="1036638" y="44450"/>
            <a:ext cx="7783512" cy="8255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buSzPct val="100000"/>
            </a:pPr>
            <a:r>
              <a:rPr lang="es-ES" sz="3600" noProof="0" smtClean="0"/>
              <a:t>Supuestos y riesgos</a:t>
            </a:r>
          </a:p>
        </p:txBody>
      </p:sp>
      <p:sp>
        <p:nvSpPr>
          <p:cNvPr id="84996" name="Oval 5"/>
          <p:cNvSpPr>
            <a:spLocks noChangeArrowheads="1"/>
          </p:cNvSpPr>
          <p:nvPr/>
        </p:nvSpPr>
        <p:spPr bwMode="auto">
          <a:xfrm>
            <a:off x="5207000" y="3589338"/>
            <a:ext cx="3757613" cy="14239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600" dirty="0">
                <a:cs typeface="Arial" pitchFamily="34" charset="0"/>
              </a:rPr>
              <a:t>Prov. </a:t>
            </a:r>
            <a:r>
              <a:rPr lang="en-GB" sz="1600" dirty="0" err="1">
                <a:cs typeface="Arial" pitchFamily="34" charset="0"/>
              </a:rPr>
              <a:t>Gobierno</a:t>
            </a:r>
            <a:r>
              <a:rPr lang="en-GB" sz="1600" dirty="0">
                <a:cs typeface="Arial" pitchFamily="34" charset="0"/>
              </a:rPr>
              <a:t> </a:t>
            </a:r>
            <a:r>
              <a:rPr lang="en-GB" sz="1600" dirty="0" err="1">
                <a:cs typeface="Arial" pitchFamily="34" charset="0"/>
              </a:rPr>
              <a:t>desembolsa</a:t>
            </a:r>
            <a:r>
              <a:rPr lang="en-GB" sz="1600" dirty="0">
                <a:cs typeface="Arial" pitchFamily="34" charset="0"/>
              </a:rPr>
              <a:t> </a:t>
            </a:r>
            <a:r>
              <a:rPr lang="en-GB" sz="1600" dirty="0" err="1">
                <a:cs typeface="Arial" pitchFamily="34" charset="0"/>
              </a:rPr>
              <a:t>su</a:t>
            </a:r>
            <a:r>
              <a:rPr lang="en-GB" sz="1600" dirty="0">
                <a:cs typeface="Arial" pitchFamily="34" charset="0"/>
              </a:rPr>
              <a:t> </a:t>
            </a:r>
            <a:r>
              <a:rPr lang="en-GB" sz="1600" dirty="0" err="1">
                <a:cs typeface="Arial" pitchFamily="34" charset="0"/>
              </a:rPr>
              <a:t>apoyo</a:t>
            </a:r>
            <a:r>
              <a:rPr lang="en-GB" sz="1600" dirty="0">
                <a:cs typeface="Arial" pitchFamily="34" charset="0"/>
              </a:rPr>
              <a:t> </a:t>
            </a:r>
            <a:r>
              <a:rPr lang="en-GB" sz="1600" dirty="0" err="1">
                <a:cs typeface="Arial" pitchFamily="34" charset="0"/>
              </a:rPr>
              <a:t>financiero</a:t>
            </a:r>
            <a:r>
              <a:rPr lang="en-GB" sz="1600" dirty="0">
                <a:cs typeface="Arial" pitchFamily="34" charset="0"/>
              </a:rPr>
              <a:t> </a:t>
            </a:r>
            <a:r>
              <a:rPr lang="en-GB" sz="1600" dirty="0" err="1">
                <a:cs typeface="Arial" pitchFamily="34" charset="0"/>
              </a:rPr>
              <a:t>previsto</a:t>
            </a:r>
            <a:r>
              <a:rPr lang="en-GB" sz="1600" dirty="0">
                <a:cs typeface="Arial" pitchFamily="34" charset="0"/>
              </a:rPr>
              <a:t> </a:t>
            </a:r>
            <a:r>
              <a:rPr lang="en-GB" sz="1600" dirty="0" err="1">
                <a:cs typeface="Arial" pitchFamily="34" charset="0"/>
              </a:rPr>
              <a:t>para</a:t>
            </a:r>
            <a:r>
              <a:rPr lang="en-GB" sz="1600" dirty="0">
                <a:cs typeface="Arial" pitchFamily="34" charset="0"/>
              </a:rPr>
              <a:t> </a:t>
            </a:r>
            <a:r>
              <a:rPr lang="en-GB" sz="1600" dirty="0" err="1">
                <a:cs typeface="Arial" pitchFamily="34" charset="0"/>
              </a:rPr>
              <a:t>las</a:t>
            </a:r>
            <a:r>
              <a:rPr lang="en-GB" sz="1600" dirty="0">
                <a:cs typeface="Arial" pitchFamily="34" charset="0"/>
              </a:rPr>
              <a:t> </a:t>
            </a:r>
            <a:r>
              <a:rPr lang="en-GB" sz="1600" dirty="0" err="1">
                <a:cs typeface="Arial" pitchFamily="34" charset="0"/>
              </a:rPr>
              <a:t>iniciativas</a:t>
            </a:r>
            <a:r>
              <a:rPr lang="en-GB" sz="1600" dirty="0">
                <a:cs typeface="Arial" pitchFamily="34" charset="0"/>
              </a:rPr>
              <a:t> de </a:t>
            </a:r>
            <a:r>
              <a:rPr lang="en-GB" sz="1600" dirty="0" err="1">
                <a:cs typeface="Arial" pitchFamily="34" charset="0"/>
              </a:rPr>
              <a:t>microcrédito</a:t>
            </a:r>
            <a:endParaRPr lang="en-GB" sz="1600" dirty="0">
              <a:cs typeface="Arial" pitchFamily="34" charset="0"/>
            </a:endParaRPr>
          </a:p>
        </p:txBody>
      </p:sp>
      <p:cxnSp>
        <p:nvCxnSpPr>
          <p:cNvPr id="84997" name="AutoShape 9"/>
          <p:cNvCxnSpPr>
            <a:cxnSpLocks noChangeShapeType="1"/>
          </p:cNvCxnSpPr>
          <p:nvPr/>
        </p:nvCxnSpPr>
        <p:spPr bwMode="auto">
          <a:xfrm flipH="1" flipV="1">
            <a:off x="3621088" y="2119313"/>
            <a:ext cx="68262" cy="1546225"/>
          </a:xfrm>
          <a:prstGeom prst="curvedConnector3">
            <a:avLst>
              <a:gd name="adj1" fmla="val -2518606"/>
            </a:avLst>
          </a:prstGeom>
          <a:noFill/>
          <a:ln w="38100">
            <a:solidFill>
              <a:schemeClr val="tx1"/>
            </a:solidFill>
            <a:round/>
            <a:headEnd/>
            <a:tailEnd type="triangle" w="med" len="med"/>
          </a:ln>
          <a:effectLst/>
        </p:spPr>
      </p:cxnSp>
      <p:sp>
        <p:nvSpPr>
          <p:cNvPr id="84998" name="Oval 13"/>
          <p:cNvSpPr>
            <a:spLocks noChangeArrowheads="1"/>
          </p:cNvSpPr>
          <p:nvPr/>
        </p:nvSpPr>
        <p:spPr bwMode="auto">
          <a:xfrm>
            <a:off x="465138" y="968375"/>
            <a:ext cx="3314700" cy="1597025"/>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spcBef>
                <a:spcPct val="0"/>
              </a:spcBef>
              <a:buClrTx/>
              <a:buSzPct val="100000"/>
              <a:buFont typeface="Arial" pitchFamily="34" charset="0"/>
              <a:buNone/>
            </a:pPr>
            <a:r>
              <a:rPr lang="en-GB" b="0">
                <a:solidFill>
                  <a:srgbClr val="000000"/>
                </a:solidFill>
                <a:cs typeface="Arial" pitchFamily="34" charset="0"/>
              </a:rPr>
              <a:t>Las comunidades indígenas en la Provincia de Belem disfrutan de un mejor nivel de vida</a:t>
            </a:r>
          </a:p>
        </p:txBody>
      </p:sp>
      <p:sp>
        <p:nvSpPr>
          <p:cNvPr id="84999" name="Oval 14"/>
          <p:cNvSpPr>
            <a:spLocks noChangeArrowheads="1"/>
          </p:cNvSpPr>
          <p:nvPr/>
        </p:nvSpPr>
        <p:spPr bwMode="auto">
          <a:xfrm>
            <a:off x="395288" y="2708275"/>
            <a:ext cx="3313112" cy="208915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90000"/>
              </a:lnSpc>
              <a:spcBef>
                <a:spcPct val="0"/>
              </a:spcBef>
              <a:buClrTx/>
              <a:buSzPct val="100000"/>
              <a:buFont typeface="Arial" pitchFamily="34" charset="0"/>
              <a:buNone/>
            </a:pPr>
            <a:r>
              <a:rPr lang="en-GB" b="0">
                <a:solidFill>
                  <a:srgbClr val="000000"/>
                </a:solidFill>
                <a:cs typeface="Arial" pitchFamily="34" charset="0"/>
              </a:rPr>
              <a:t>las familias indígenas que participan en iniciativas de micro-crédito han aumentado el empleo y los ingresos</a:t>
            </a:r>
          </a:p>
        </p:txBody>
      </p:sp>
      <p:sp>
        <p:nvSpPr>
          <p:cNvPr id="85000" name="Oval 222"/>
          <p:cNvSpPr>
            <a:spLocks noChangeArrowheads="1"/>
          </p:cNvSpPr>
          <p:nvPr/>
        </p:nvSpPr>
        <p:spPr bwMode="auto">
          <a:xfrm>
            <a:off x="3779838" y="836613"/>
            <a:ext cx="2617787" cy="1047750"/>
          </a:xfrm>
          <a:prstGeom prst="ellipse">
            <a:avLst/>
          </a:prstGeom>
          <a:gradFill rotWithShape="0">
            <a:gsLst>
              <a:gs pos="0">
                <a:srgbClr val="FFCC00"/>
              </a:gs>
              <a:gs pos="50000">
                <a:srgbClr val="FFE992"/>
              </a:gs>
              <a:gs pos="100000">
                <a:srgbClr val="FFCC00"/>
              </a:gs>
            </a:gsLst>
            <a:lin ang="5400000" scaled="1"/>
          </a:gradFill>
          <a:ln w="9525">
            <a:solidFill>
              <a:schemeClr val="tx1"/>
            </a:solidFill>
            <a:round/>
            <a:headEnd/>
            <a:tailEnd/>
          </a:ln>
          <a:effectLst/>
        </p:spPr>
        <p:txBody>
          <a:bodyPr anchor="ctr"/>
          <a:lstStyle/>
          <a:p>
            <a:pPr algn="ctr" eaLnBrk="0" hangingPunct="0">
              <a:lnSpc>
                <a:spcPct val="100000"/>
              </a:lnSpc>
              <a:spcBef>
                <a:spcPct val="0"/>
              </a:spcBef>
              <a:buClrTx/>
              <a:buSzPct val="100000"/>
              <a:buFont typeface="Arial" pitchFamily="34" charset="0"/>
              <a:buNone/>
            </a:pPr>
            <a:r>
              <a:rPr lang="en-GB" b="0">
                <a:solidFill>
                  <a:srgbClr val="000000"/>
                </a:solidFill>
                <a:cs typeface="Arial" pitchFamily="34" charset="0"/>
              </a:rPr>
              <a:t>Riesgo: Retorno de la hiperinflación</a:t>
            </a:r>
          </a:p>
        </p:txBody>
      </p:sp>
      <p:sp>
        <p:nvSpPr>
          <p:cNvPr id="85001" name="Oval 223"/>
          <p:cNvSpPr>
            <a:spLocks noChangeArrowheads="1"/>
          </p:cNvSpPr>
          <p:nvPr/>
        </p:nvSpPr>
        <p:spPr bwMode="auto">
          <a:xfrm>
            <a:off x="536575" y="4941888"/>
            <a:ext cx="3314700" cy="172720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spcBef>
                <a:spcPct val="0"/>
              </a:spcBef>
              <a:buClrTx/>
              <a:buSzPct val="100000"/>
              <a:buFont typeface="Arial" pitchFamily="34" charset="0"/>
              <a:buNone/>
            </a:pPr>
            <a:r>
              <a:rPr lang="en-GB" b="0">
                <a:solidFill>
                  <a:srgbClr val="000000"/>
                </a:solidFill>
                <a:cs typeface="Arial" pitchFamily="34" charset="0"/>
              </a:rPr>
              <a:t>Implementación de iniciativas de micro-crédito para generación de ingresos</a:t>
            </a:r>
          </a:p>
        </p:txBody>
      </p:sp>
      <p:sp>
        <p:nvSpPr>
          <p:cNvPr id="85002" name="Text Box 12"/>
          <p:cNvSpPr txBox="1">
            <a:spLocks noChangeArrowheads="1"/>
          </p:cNvSpPr>
          <p:nvPr/>
        </p:nvSpPr>
        <p:spPr bwMode="auto">
          <a:xfrm>
            <a:off x="250825" y="5949950"/>
            <a:ext cx="419100" cy="369332"/>
          </a:xfrm>
          <a:prstGeom prst="rect">
            <a:avLst/>
          </a:prstGeom>
          <a:solidFill>
            <a:srgbClr val="FFFF00"/>
          </a:solidFill>
          <a:ln w="9525">
            <a:noFill/>
            <a:miter lim="800000"/>
            <a:headEnd/>
            <a:tailEnd/>
          </a:ln>
          <a:effectLst/>
        </p:spPr>
        <p:txBody>
          <a:bodyPr>
            <a:spAutoFit/>
          </a:bodyPr>
          <a:lstStyle/>
          <a:p>
            <a:pPr eaLnBrk="0" hangingPunct="0">
              <a:lnSpc>
                <a:spcPct val="100000"/>
              </a:lnSpc>
              <a:spcBef>
                <a:spcPct val="0"/>
              </a:spcBef>
              <a:buClrTx/>
              <a:buSzPct val="100000"/>
              <a:buFont typeface="Arial" pitchFamily="34" charset="0"/>
              <a:buNone/>
            </a:pPr>
            <a:r>
              <a:rPr lang="en-GB" sz="1800" i="1">
                <a:solidFill>
                  <a:srgbClr val="000000"/>
                </a:solidFill>
                <a:cs typeface="Arial" pitchFamily="34" charset="0"/>
              </a:rPr>
              <a:t>si</a:t>
            </a:r>
          </a:p>
        </p:txBody>
      </p:sp>
      <p:sp>
        <p:nvSpPr>
          <p:cNvPr id="85003" name="Text Box 11"/>
          <p:cNvSpPr txBox="1">
            <a:spLocks noChangeArrowheads="1"/>
          </p:cNvSpPr>
          <p:nvPr/>
        </p:nvSpPr>
        <p:spPr bwMode="auto">
          <a:xfrm>
            <a:off x="3276600" y="5037138"/>
            <a:ext cx="1957388" cy="307777"/>
          </a:xfrm>
          <a:prstGeom prst="rect">
            <a:avLst/>
          </a:prstGeom>
          <a:gradFill rotWithShape="0">
            <a:gsLst>
              <a:gs pos="0">
                <a:srgbClr val="CC0000"/>
              </a:gs>
              <a:gs pos="50000">
                <a:srgbClr val="DE5C5C"/>
              </a:gs>
              <a:gs pos="100000">
                <a:srgbClr val="CC0000"/>
              </a:gs>
            </a:gsLst>
            <a:lin ang="5400000" scaled="1"/>
          </a:gradFill>
          <a:ln w="9525">
            <a:noFill/>
            <a:miter lim="800000"/>
            <a:headEnd/>
            <a:tailEnd/>
          </a:ln>
          <a:effectLst/>
        </p:spPr>
        <p:txBody>
          <a:bodyPr>
            <a:spAutoFit/>
          </a:bodyPr>
          <a:lstStyle/>
          <a:p>
            <a:pPr eaLnBrk="0" hangingPunct="0">
              <a:lnSpc>
                <a:spcPct val="100000"/>
              </a:lnSpc>
              <a:spcBef>
                <a:spcPct val="0"/>
              </a:spcBef>
              <a:buClrTx/>
              <a:buSzPct val="100000"/>
              <a:buFont typeface="Arial" pitchFamily="34" charset="0"/>
              <a:buNone/>
            </a:pPr>
            <a:r>
              <a:rPr lang="en-GB" sz="1400" i="1" dirty="0">
                <a:cs typeface="Arial" pitchFamily="34" charset="0"/>
              </a:rPr>
              <a:t>y </a:t>
            </a:r>
            <a:r>
              <a:rPr lang="en-GB" sz="1400" i="1" dirty="0" err="1">
                <a:cs typeface="Arial" pitchFamily="34" charset="0"/>
              </a:rPr>
              <a:t>suponiendo</a:t>
            </a:r>
            <a:r>
              <a:rPr lang="en-GB" sz="1400" i="1" dirty="0">
                <a:cs typeface="Arial" pitchFamily="34" charset="0"/>
              </a:rPr>
              <a:t> ...</a:t>
            </a:r>
          </a:p>
        </p:txBody>
      </p:sp>
      <p:sp>
        <p:nvSpPr>
          <p:cNvPr id="85004" name="Text Box 7"/>
          <p:cNvSpPr txBox="1">
            <a:spLocks noChangeArrowheads="1"/>
          </p:cNvSpPr>
          <p:nvPr/>
        </p:nvSpPr>
        <p:spPr bwMode="auto">
          <a:xfrm>
            <a:off x="179388" y="3789363"/>
            <a:ext cx="419100" cy="369332"/>
          </a:xfrm>
          <a:prstGeom prst="rect">
            <a:avLst/>
          </a:prstGeom>
          <a:solidFill>
            <a:srgbClr val="FFFF00"/>
          </a:solidFill>
          <a:ln w="9525">
            <a:noFill/>
            <a:miter lim="800000"/>
            <a:headEnd/>
            <a:tailEnd/>
          </a:ln>
          <a:effectLst/>
        </p:spPr>
        <p:txBody>
          <a:bodyPr>
            <a:spAutoFit/>
          </a:bodyPr>
          <a:lstStyle/>
          <a:p>
            <a:pPr eaLnBrk="0" hangingPunct="0">
              <a:lnSpc>
                <a:spcPct val="100000"/>
              </a:lnSpc>
              <a:spcBef>
                <a:spcPct val="0"/>
              </a:spcBef>
              <a:buClrTx/>
              <a:buSzPct val="100000"/>
              <a:buFont typeface="Arial" pitchFamily="34" charset="0"/>
              <a:buNone/>
            </a:pPr>
            <a:r>
              <a:rPr lang="en-GB" sz="1800" i="1">
                <a:solidFill>
                  <a:srgbClr val="000000"/>
                </a:solidFill>
                <a:cs typeface="Arial" pitchFamily="34" charset="0"/>
              </a:rPr>
              <a:t>si</a:t>
            </a:r>
          </a:p>
        </p:txBody>
      </p:sp>
      <p:sp>
        <p:nvSpPr>
          <p:cNvPr id="85005" name="Text Box 224"/>
          <p:cNvSpPr txBox="1">
            <a:spLocks noChangeArrowheads="1"/>
          </p:cNvSpPr>
          <p:nvPr/>
        </p:nvSpPr>
        <p:spPr bwMode="auto">
          <a:xfrm>
            <a:off x="3419475" y="3236913"/>
            <a:ext cx="1957388" cy="307777"/>
          </a:xfrm>
          <a:prstGeom prst="rect">
            <a:avLst/>
          </a:prstGeom>
          <a:gradFill rotWithShape="0">
            <a:gsLst>
              <a:gs pos="0">
                <a:srgbClr val="CC0000"/>
              </a:gs>
              <a:gs pos="50000">
                <a:srgbClr val="DE5C5C"/>
              </a:gs>
              <a:gs pos="100000">
                <a:srgbClr val="CC0000"/>
              </a:gs>
            </a:gsLst>
            <a:lin ang="5400000" scaled="1"/>
          </a:gradFill>
          <a:ln w="9525">
            <a:noFill/>
            <a:miter lim="800000"/>
            <a:headEnd/>
            <a:tailEnd/>
          </a:ln>
          <a:effectLst/>
        </p:spPr>
        <p:txBody>
          <a:bodyPr>
            <a:spAutoFit/>
          </a:bodyPr>
          <a:lstStyle/>
          <a:p>
            <a:pPr eaLnBrk="0" hangingPunct="0">
              <a:lnSpc>
                <a:spcPct val="100000"/>
              </a:lnSpc>
              <a:spcBef>
                <a:spcPct val="0"/>
              </a:spcBef>
              <a:buClrTx/>
              <a:buSzPct val="100000"/>
              <a:buFont typeface="Arial" pitchFamily="34" charset="0"/>
              <a:buNone/>
            </a:pPr>
            <a:r>
              <a:rPr lang="en-GB" sz="1400" i="1" dirty="0">
                <a:cs typeface="Arial" pitchFamily="34" charset="0"/>
              </a:rPr>
              <a:t>y </a:t>
            </a:r>
            <a:r>
              <a:rPr lang="en-GB" sz="1400" i="1" dirty="0" err="1">
                <a:cs typeface="Arial" pitchFamily="34" charset="0"/>
              </a:rPr>
              <a:t>suponiendo</a:t>
            </a:r>
            <a:r>
              <a:rPr lang="en-GB" sz="1400" i="1" dirty="0">
                <a:cs typeface="Arial" pitchFamily="34" charset="0"/>
              </a:rPr>
              <a:t> ...</a:t>
            </a:r>
          </a:p>
        </p:txBody>
      </p:sp>
      <p:sp>
        <p:nvSpPr>
          <p:cNvPr id="85006" name="Oval 225"/>
          <p:cNvSpPr>
            <a:spLocks noChangeArrowheads="1"/>
          </p:cNvSpPr>
          <p:nvPr/>
        </p:nvSpPr>
        <p:spPr bwMode="auto">
          <a:xfrm>
            <a:off x="5292725" y="4927600"/>
            <a:ext cx="3671888" cy="1093788"/>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600" b="0" dirty="0">
                <a:cs typeface="Arial" pitchFamily="34" charset="0"/>
              </a:rPr>
              <a:t>La </a:t>
            </a:r>
            <a:r>
              <a:rPr lang="en-GB" sz="1600" b="0" dirty="0" err="1">
                <a:cs typeface="Arial" pitchFamily="34" charset="0"/>
              </a:rPr>
              <a:t>demanda</a:t>
            </a:r>
            <a:r>
              <a:rPr lang="en-GB" sz="1600" b="0" dirty="0">
                <a:cs typeface="Arial" pitchFamily="34" charset="0"/>
              </a:rPr>
              <a:t> local de </a:t>
            </a:r>
            <a:r>
              <a:rPr lang="en-GB" sz="1600" b="0" dirty="0" err="1">
                <a:cs typeface="Arial" pitchFamily="34" charset="0"/>
              </a:rPr>
              <a:t>mercado</a:t>
            </a:r>
            <a:r>
              <a:rPr lang="en-GB" sz="1600" b="0" dirty="0">
                <a:cs typeface="Arial" pitchFamily="34" charset="0"/>
              </a:rPr>
              <a:t> </a:t>
            </a:r>
            <a:r>
              <a:rPr lang="en-GB" sz="1600" b="0" dirty="0" err="1">
                <a:cs typeface="Arial" pitchFamily="34" charset="0"/>
              </a:rPr>
              <a:t>para</a:t>
            </a:r>
            <a:r>
              <a:rPr lang="en-GB" sz="1600" b="0" dirty="0">
                <a:cs typeface="Arial" pitchFamily="34" charset="0"/>
              </a:rPr>
              <a:t> los </a:t>
            </a:r>
            <a:r>
              <a:rPr lang="en-GB" sz="1600" b="0" dirty="0" err="1">
                <a:cs typeface="Arial" pitchFamily="34" charset="0"/>
              </a:rPr>
              <a:t>productos</a:t>
            </a:r>
            <a:r>
              <a:rPr lang="en-GB" sz="1600" b="0" dirty="0">
                <a:cs typeface="Arial" pitchFamily="34" charset="0"/>
              </a:rPr>
              <a:t> </a:t>
            </a:r>
            <a:r>
              <a:rPr lang="en-GB" sz="1600" b="0" dirty="0" err="1">
                <a:cs typeface="Arial" pitchFamily="34" charset="0"/>
              </a:rPr>
              <a:t>generados</a:t>
            </a:r>
            <a:endParaRPr lang="en-GB" sz="1600" b="0" dirty="0">
              <a:cs typeface="Arial" pitchFamily="34" charset="0"/>
            </a:endParaRPr>
          </a:p>
        </p:txBody>
      </p:sp>
      <p:sp>
        <p:nvSpPr>
          <p:cNvPr id="85007" name="Oval 226"/>
          <p:cNvSpPr>
            <a:spLocks noChangeArrowheads="1"/>
          </p:cNvSpPr>
          <p:nvPr/>
        </p:nvSpPr>
        <p:spPr bwMode="auto">
          <a:xfrm>
            <a:off x="5219700" y="1700213"/>
            <a:ext cx="3744913" cy="16398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a:effectLst/>
        </p:spPr>
        <p:txBody>
          <a:bodyPr anchor="ctr"/>
          <a:lstStyle/>
          <a:p>
            <a:pPr algn="ctr" eaLnBrk="0" hangingPunct="0">
              <a:lnSpc>
                <a:spcPct val="100000"/>
              </a:lnSpc>
              <a:spcBef>
                <a:spcPct val="0"/>
              </a:spcBef>
              <a:buClrTx/>
              <a:buSzPct val="100000"/>
              <a:buFont typeface="Arial" pitchFamily="34" charset="0"/>
              <a:buNone/>
            </a:pPr>
            <a:r>
              <a:rPr lang="en-GB" sz="1600" b="0" dirty="0">
                <a:cs typeface="Arial" pitchFamily="34" charset="0"/>
              </a:rPr>
              <a:t>Las </a:t>
            </a:r>
            <a:r>
              <a:rPr lang="en-GB" sz="1600" b="0" dirty="0" err="1">
                <a:cs typeface="Arial" pitchFamily="34" charset="0"/>
              </a:rPr>
              <a:t>familias</a:t>
            </a:r>
            <a:r>
              <a:rPr lang="en-GB" sz="1600" b="0" dirty="0">
                <a:cs typeface="Arial" pitchFamily="34" charset="0"/>
              </a:rPr>
              <a:t> </a:t>
            </a:r>
            <a:r>
              <a:rPr lang="en-GB" sz="1600" b="0" dirty="0" err="1">
                <a:cs typeface="Arial" pitchFamily="34" charset="0"/>
              </a:rPr>
              <a:t>utilizan</a:t>
            </a:r>
            <a:r>
              <a:rPr lang="en-GB" sz="1600" b="0" dirty="0">
                <a:cs typeface="Arial" pitchFamily="34" charset="0"/>
              </a:rPr>
              <a:t> sus </a:t>
            </a:r>
            <a:r>
              <a:rPr lang="en-GB" sz="1600" b="0" dirty="0" err="1">
                <a:cs typeface="Arial" pitchFamily="34" charset="0"/>
              </a:rPr>
              <a:t>ingresos</a:t>
            </a:r>
            <a:r>
              <a:rPr lang="en-GB" sz="1600" b="0" dirty="0">
                <a:cs typeface="Arial" pitchFamily="34" charset="0"/>
              </a:rPr>
              <a:t> a fin de </a:t>
            </a:r>
            <a:r>
              <a:rPr lang="en-GB" sz="1600" b="0" dirty="0" err="1">
                <a:cs typeface="Arial" pitchFamily="34" charset="0"/>
              </a:rPr>
              <a:t>atender</a:t>
            </a:r>
            <a:r>
              <a:rPr lang="en-GB" sz="1600" b="0" dirty="0">
                <a:cs typeface="Arial" pitchFamily="34" charset="0"/>
              </a:rPr>
              <a:t> </a:t>
            </a:r>
            <a:r>
              <a:rPr lang="en-GB" sz="1600" b="0" dirty="0" err="1">
                <a:cs typeface="Arial" pitchFamily="34" charset="0"/>
              </a:rPr>
              <a:t>las</a:t>
            </a:r>
            <a:r>
              <a:rPr lang="en-GB" sz="1600" b="0" dirty="0">
                <a:cs typeface="Arial" pitchFamily="34" charset="0"/>
              </a:rPr>
              <a:t> </a:t>
            </a:r>
            <a:r>
              <a:rPr lang="en-GB" sz="1600" b="0" dirty="0" err="1">
                <a:cs typeface="Arial" pitchFamily="34" charset="0"/>
              </a:rPr>
              <a:t>necesidades</a:t>
            </a:r>
            <a:r>
              <a:rPr lang="en-GB" sz="1600" b="0" dirty="0">
                <a:cs typeface="Arial" pitchFamily="34" charset="0"/>
              </a:rPr>
              <a:t> </a:t>
            </a:r>
            <a:r>
              <a:rPr lang="en-GB" sz="1600" b="0" dirty="0" err="1">
                <a:cs typeface="Arial" pitchFamily="34" charset="0"/>
              </a:rPr>
              <a:t>básicas</a:t>
            </a:r>
            <a:r>
              <a:rPr lang="en-GB" sz="1600" b="0" dirty="0">
                <a:cs typeface="Arial" pitchFamily="34" charset="0"/>
              </a:rPr>
              <a:t> (</a:t>
            </a:r>
            <a:r>
              <a:rPr lang="en-GB" sz="1600" b="0" dirty="0" err="1">
                <a:cs typeface="Arial" pitchFamily="34" charset="0"/>
              </a:rPr>
              <a:t>pago</a:t>
            </a:r>
            <a:r>
              <a:rPr lang="en-GB" sz="1600" b="0" dirty="0">
                <a:cs typeface="Arial" pitchFamily="34" charset="0"/>
              </a:rPr>
              <a:t> de </a:t>
            </a:r>
            <a:r>
              <a:rPr lang="en-GB" sz="1600" b="0" dirty="0" err="1">
                <a:cs typeface="Arial" pitchFamily="34" charset="0"/>
              </a:rPr>
              <a:t>matrículas</a:t>
            </a:r>
            <a:r>
              <a:rPr lang="en-GB" sz="1600" b="0" dirty="0">
                <a:cs typeface="Arial" pitchFamily="34" charset="0"/>
              </a:rPr>
              <a:t> </a:t>
            </a:r>
            <a:r>
              <a:rPr lang="en-GB" sz="1600" b="0" dirty="0" err="1">
                <a:cs typeface="Arial" pitchFamily="34" charset="0"/>
              </a:rPr>
              <a:t>escolares</a:t>
            </a:r>
            <a:r>
              <a:rPr lang="en-GB" sz="1600" b="0" dirty="0">
                <a:cs typeface="Arial" pitchFamily="34" charset="0"/>
              </a:rPr>
              <a:t>, </a:t>
            </a:r>
            <a:r>
              <a:rPr lang="en-GB" sz="1600" b="0" dirty="0" err="1">
                <a:cs typeface="Arial" pitchFamily="34" charset="0"/>
              </a:rPr>
              <a:t>etc</a:t>
            </a:r>
            <a:r>
              <a:rPr lang="en-GB" sz="1600" b="0" dirty="0">
                <a:cs typeface="Arial" pitchFamily="34" charset="0"/>
              </a:rPr>
              <a:t>)</a:t>
            </a:r>
          </a:p>
        </p:txBody>
      </p:sp>
      <p:sp>
        <p:nvSpPr>
          <p:cNvPr id="85008" name="Text Box 227"/>
          <p:cNvSpPr txBox="1">
            <a:spLocks noChangeArrowheads="1"/>
          </p:cNvSpPr>
          <p:nvPr/>
        </p:nvSpPr>
        <p:spPr bwMode="auto">
          <a:xfrm>
            <a:off x="3276600" y="2251075"/>
            <a:ext cx="863600" cy="646331"/>
          </a:xfrm>
          <a:prstGeom prst="rect">
            <a:avLst/>
          </a:prstGeom>
          <a:solidFill>
            <a:srgbClr val="FFFF00"/>
          </a:solidFill>
          <a:ln w="9525">
            <a:noFill/>
            <a:miter lim="800000"/>
            <a:headEnd/>
            <a:tailEnd/>
          </a:ln>
          <a:effectLst/>
        </p:spPr>
        <p:txBody>
          <a:bodyPr>
            <a:spAutoFit/>
          </a:bodyPr>
          <a:lstStyle/>
          <a:p>
            <a:pPr algn="ctr" eaLnBrk="0" hangingPunct="0">
              <a:lnSpc>
                <a:spcPct val="100000"/>
              </a:lnSpc>
              <a:spcBef>
                <a:spcPct val="0"/>
              </a:spcBef>
              <a:buClrTx/>
              <a:buSzPct val="100000"/>
              <a:buFont typeface="Arial" pitchFamily="34" charset="0"/>
              <a:buNone/>
            </a:pPr>
            <a:r>
              <a:rPr lang="en-GB" sz="1800" i="1">
                <a:solidFill>
                  <a:srgbClr val="000000"/>
                </a:solidFill>
                <a:cs typeface="Arial" pitchFamily="34" charset="0"/>
              </a:rPr>
              <a:t>entonces</a:t>
            </a:r>
          </a:p>
        </p:txBody>
      </p:sp>
      <p:sp>
        <p:nvSpPr>
          <p:cNvPr id="85009" name="Text Box 228"/>
          <p:cNvSpPr txBox="1">
            <a:spLocks noChangeArrowheads="1"/>
          </p:cNvSpPr>
          <p:nvPr/>
        </p:nvSpPr>
        <p:spPr bwMode="auto">
          <a:xfrm>
            <a:off x="3348038" y="4195763"/>
            <a:ext cx="863600" cy="646331"/>
          </a:xfrm>
          <a:prstGeom prst="rect">
            <a:avLst/>
          </a:prstGeom>
          <a:solidFill>
            <a:srgbClr val="FFFF00"/>
          </a:solidFill>
          <a:ln w="9525">
            <a:noFill/>
            <a:miter lim="800000"/>
            <a:headEnd/>
            <a:tailEnd/>
          </a:ln>
          <a:effectLst/>
        </p:spPr>
        <p:txBody>
          <a:bodyPr>
            <a:spAutoFit/>
          </a:bodyPr>
          <a:lstStyle/>
          <a:p>
            <a:pPr algn="ctr" eaLnBrk="0" hangingPunct="0">
              <a:lnSpc>
                <a:spcPct val="100000"/>
              </a:lnSpc>
              <a:spcBef>
                <a:spcPct val="0"/>
              </a:spcBef>
              <a:buClrTx/>
              <a:buSzPct val="100000"/>
              <a:buFont typeface="Arial" pitchFamily="34" charset="0"/>
              <a:buNone/>
            </a:pPr>
            <a:r>
              <a:rPr lang="en-GB" sz="1800" i="1">
                <a:solidFill>
                  <a:srgbClr val="000000"/>
                </a:solidFill>
                <a:cs typeface="Arial" pitchFamily="34" charset="0"/>
              </a:rPr>
              <a:t>entonces</a:t>
            </a:r>
          </a:p>
        </p:txBody>
      </p:sp>
    </p:spTree>
    <p:extLst>
      <p:ext uri="{BB962C8B-B14F-4D97-AF65-F5344CB8AC3E}">
        <p14:creationId xmlns:p14="http://schemas.microsoft.com/office/powerpoint/2010/main" val="105932726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1085850" y="188640"/>
            <a:ext cx="7878763"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EBDH y Evaluación y Análisis de Problemas</a:t>
            </a:r>
          </a:p>
        </p:txBody>
      </p:sp>
      <p:sp>
        <p:nvSpPr>
          <p:cNvPr id="3" name="Rectangle 3"/>
          <p:cNvSpPr txBox="1">
            <a:spLocks noChangeArrowheads="1"/>
          </p:cNvSpPr>
          <p:nvPr/>
        </p:nvSpPr>
        <p:spPr bwMode="auto">
          <a:xfrm>
            <a:off x="457200" y="1504950"/>
            <a:ext cx="80772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90513" indent="-290513">
              <a:buFontTx/>
              <a:buNone/>
            </a:pPr>
            <a:r>
              <a:rPr lang="es-ES" sz="2800" smtClean="0">
                <a:solidFill>
                  <a:srgbClr val="000000"/>
                </a:solidFill>
              </a:rPr>
              <a:t>Un EBDH ayuda a la ONU y socios a responder 4 preguntas fundamentales:</a:t>
            </a:r>
          </a:p>
          <a:p>
            <a:pPr marL="290513" indent="-290513">
              <a:buFont typeface="Wingdings" pitchFamily="2" charset="2"/>
              <a:buChar char="à"/>
            </a:pPr>
            <a:r>
              <a:rPr lang="es-ES" sz="2800" u="sng" smtClean="0">
                <a:solidFill>
                  <a:srgbClr val="C00000"/>
                </a:solidFill>
              </a:rPr>
              <a:t>Quién</a:t>
            </a:r>
            <a:r>
              <a:rPr lang="es-ES" sz="2800" smtClean="0">
                <a:solidFill>
                  <a:srgbClr val="C00000"/>
                </a:solidFill>
              </a:rPr>
              <a:t> se ha quedado atrás y por qué?</a:t>
            </a:r>
          </a:p>
          <a:p>
            <a:pPr marL="290513" indent="-290513">
              <a:buFont typeface="Wingdings" pitchFamily="2" charset="2"/>
              <a:buChar char="à"/>
            </a:pPr>
            <a:endParaRPr lang="es-ES" sz="2800" smtClean="0">
              <a:solidFill>
                <a:srgbClr val="C00000"/>
              </a:solidFill>
            </a:endParaRPr>
          </a:p>
          <a:p>
            <a:pPr marL="290513" indent="-290513">
              <a:buFont typeface="Wingdings" pitchFamily="2" charset="2"/>
              <a:buChar char="à"/>
            </a:pPr>
            <a:r>
              <a:rPr lang="es-ES" sz="2800" smtClean="0">
                <a:solidFill>
                  <a:srgbClr val="C00000"/>
                </a:solidFill>
              </a:rPr>
              <a:t> </a:t>
            </a:r>
            <a:r>
              <a:rPr lang="es-ES" sz="2800" u="sng" smtClean="0">
                <a:solidFill>
                  <a:srgbClr val="C00000"/>
                </a:solidFill>
              </a:rPr>
              <a:t>A qué tienen </a:t>
            </a:r>
            <a:r>
              <a:rPr lang="es-ES" sz="2800" smtClean="0">
                <a:solidFill>
                  <a:srgbClr val="C00000"/>
                </a:solidFill>
              </a:rPr>
              <a:t>derecho?</a:t>
            </a:r>
          </a:p>
          <a:p>
            <a:pPr marL="290513" indent="-290513">
              <a:buFontTx/>
              <a:buNone/>
            </a:pPr>
            <a:endParaRPr lang="es-ES" sz="2800" smtClean="0">
              <a:solidFill>
                <a:srgbClr val="C00000"/>
              </a:solidFill>
            </a:endParaRPr>
          </a:p>
          <a:p>
            <a:pPr marL="290513" indent="-290513">
              <a:buFontTx/>
              <a:buNone/>
            </a:pPr>
            <a:r>
              <a:rPr lang="es-ES" sz="2800" smtClean="0">
                <a:solidFill>
                  <a:srgbClr val="C00000"/>
                </a:solidFill>
                <a:sym typeface="Wingdings" pitchFamily="2" charset="2"/>
              </a:rPr>
              <a:t> </a:t>
            </a:r>
            <a:r>
              <a:rPr lang="es-ES" sz="2800" u="sng" smtClean="0">
                <a:solidFill>
                  <a:srgbClr val="C00000"/>
                </a:solidFill>
              </a:rPr>
              <a:t>Quién</a:t>
            </a:r>
            <a:r>
              <a:rPr lang="es-ES" sz="2800" smtClean="0">
                <a:solidFill>
                  <a:srgbClr val="C00000"/>
                </a:solidFill>
              </a:rPr>
              <a:t> tiene </a:t>
            </a:r>
            <a:r>
              <a:rPr lang="es-ES" sz="2800" u="sng" smtClean="0">
                <a:solidFill>
                  <a:srgbClr val="C00000"/>
                </a:solidFill>
              </a:rPr>
              <a:t>que</a:t>
            </a:r>
            <a:r>
              <a:rPr lang="es-ES" sz="2800" smtClean="0">
                <a:solidFill>
                  <a:srgbClr val="C00000"/>
                </a:solidFill>
              </a:rPr>
              <a:t> hacer algo al respecto?</a:t>
            </a:r>
          </a:p>
          <a:p>
            <a:pPr marL="290513" indent="-290513">
              <a:buFontTx/>
              <a:buNone/>
            </a:pPr>
            <a:endParaRPr lang="es-ES" sz="2800" smtClean="0">
              <a:solidFill>
                <a:srgbClr val="C00000"/>
              </a:solidFill>
            </a:endParaRPr>
          </a:p>
          <a:p>
            <a:pPr marL="290513" indent="-290513">
              <a:buFontTx/>
              <a:buNone/>
            </a:pPr>
            <a:r>
              <a:rPr lang="es-ES" sz="2800" smtClean="0">
                <a:solidFill>
                  <a:srgbClr val="C00000"/>
                </a:solidFill>
                <a:sym typeface="Wingdings" pitchFamily="2" charset="2"/>
              </a:rPr>
              <a:t> </a:t>
            </a:r>
            <a:r>
              <a:rPr lang="es-ES" sz="2800" u="sng" smtClean="0">
                <a:solidFill>
                  <a:srgbClr val="C00000"/>
                </a:solidFill>
              </a:rPr>
              <a:t>Qué </a:t>
            </a:r>
            <a:r>
              <a:rPr lang="es-ES" sz="2800" smtClean="0">
                <a:solidFill>
                  <a:srgbClr val="C00000"/>
                </a:solidFill>
              </a:rPr>
              <a:t>necesitan para actuar?</a:t>
            </a:r>
            <a:endParaRPr lang="es-ES" sz="2800" smtClean="0">
              <a:solidFill>
                <a:srgbClr val="000000"/>
              </a:solidFill>
            </a:endParaRPr>
          </a:p>
          <a:p>
            <a:pPr marL="290513" indent="-290513">
              <a:buFont typeface="Arial" charset="0"/>
              <a:buNone/>
            </a:pPr>
            <a:endParaRPr lang="es-ES" sz="2800" dirty="0" smtClean="0">
              <a:solidFill>
                <a:srgbClr val="C00000"/>
              </a:solidFill>
            </a:endParaRPr>
          </a:p>
        </p:txBody>
      </p:sp>
    </p:spTree>
    <p:extLst>
      <p:ext uri="{BB962C8B-B14F-4D97-AF65-F5344CB8AC3E}">
        <p14:creationId xmlns:p14="http://schemas.microsoft.com/office/powerpoint/2010/main" val="96304703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86018" name="Picture 4"/>
          <p:cNvPicPr>
            <a:picLocks noChangeAspect="1" noChangeArrowheads="1"/>
          </p:cNvPicPr>
          <p:nvPr/>
        </p:nvPicPr>
        <p:blipFill>
          <a:blip r:embed="rId3" cstate="print"/>
          <a:srcRect/>
          <a:stretch>
            <a:fillRect/>
          </a:stretch>
        </p:blipFill>
        <p:spPr bwMode="auto">
          <a:xfrm>
            <a:off x="381000" y="1219200"/>
            <a:ext cx="8386763" cy="5257800"/>
          </a:xfrm>
          <a:prstGeom prst="rect">
            <a:avLst/>
          </a:prstGeom>
          <a:noFill/>
          <a:ln w="9525">
            <a:noFill/>
            <a:miter lim="800000"/>
            <a:headEnd/>
            <a:tailEnd/>
          </a:ln>
        </p:spPr>
      </p:pic>
      <p:sp>
        <p:nvSpPr>
          <p:cNvPr id="86019"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eaLnBrk="0" hangingPunct="0"/>
            <a:r>
              <a:rPr lang="en-GB" sz="3200">
                <a:solidFill>
                  <a:srgbClr val="FFFFFF"/>
                </a:solidFill>
                <a:cs typeface="Arial" pitchFamily="34" charset="0"/>
              </a:rPr>
              <a:t>Matriz de efectos directos</a:t>
            </a:r>
          </a:p>
        </p:txBody>
      </p:sp>
      <p:sp>
        <p:nvSpPr>
          <p:cNvPr id="2" name="Oval 1"/>
          <p:cNvSpPr/>
          <p:nvPr/>
        </p:nvSpPr>
        <p:spPr>
          <a:xfrm>
            <a:off x="4140200" y="1916113"/>
            <a:ext cx="1584325" cy="100806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Tree>
    <p:extLst>
      <p:ext uri="{BB962C8B-B14F-4D97-AF65-F5344CB8AC3E}">
        <p14:creationId xmlns:p14="http://schemas.microsoft.com/office/powerpoint/2010/main" val="1365216805"/>
      </p:ext>
    </p:extLst>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87042" name="Picture 3"/>
          <p:cNvPicPr>
            <a:picLocks noChangeAspect="1" noChangeArrowheads="1"/>
          </p:cNvPicPr>
          <p:nvPr/>
        </p:nvPicPr>
        <p:blipFill>
          <a:blip r:embed="rId3" cstate="print"/>
          <a:srcRect/>
          <a:stretch>
            <a:fillRect/>
          </a:stretch>
        </p:blipFill>
        <p:spPr bwMode="auto">
          <a:xfrm>
            <a:off x="304800" y="1295400"/>
            <a:ext cx="8610600" cy="4953000"/>
          </a:xfrm>
          <a:prstGeom prst="rect">
            <a:avLst/>
          </a:prstGeom>
          <a:noFill/>
          <a:ln w="9525">
            <a:noFill/>
            <a:miter lim="800000"/>
            <a:headEnd/>
            <a:tailEnd/>
          </a:ln>
        </p:spPr>
      </p:pic>
      <p:sp>
        <p:nvSpPr>
          <p:cNvPr id="87043"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eaLnBrk="0" hangingPunct="0"/>
            <a:r>
              <a:rPr lang="en-GB" sz="3200" dirty="0" err="1">
                <a:solidFill>
                  <a:srgbClr val="FFFFFF"/>
                </a:solidFill>
                <a:cs typeface="Arial" pitchFamily="34" charset="0"/>
              </a:rPr>
              <a:t>Matriz</a:t>
            </a:r>
            <a:r>
              <a:rPr lang="en-GB" sz="3200" dirty="0">
                <a:solidFill>
                  <a:srgbClr val="FFFFFF"/>
                </a:solidFill>
                <a:cs typeface="Arial" pitchFamily="34" charset="0"/>
              </a:rPr>
              <a:t> de </a:t>
            </a:r>
            <a:r>
              <a:rPr lang="en-GB" sz="3200" dirty="0" err="1">
                <a:solidFill>
                  <a:srgbClr val="FFFFFF"/>
                </a:solidFill>
                <a:cs typeface="Arial" pitchFamily="34" charset="0"/>
              </a:rPr>
              <a:t>E</a:t>
            </a:r>
            <a:r>
              <a:rPr lang="en-GB" sz="3200" dirty="0" err="1" smtClean="0">
                <a:solidFill>
                  <a:srgbClr val="FFFFFF"/>
                </a:solidFill>
                <a:cs typeface="Arial" pitchFamily="34" charset="0"/>
              </a:rPr>
              <a:t>fectos</a:t>
            </a:r>
            <a:r>
              <a:rPr lang="en-GB" sz="3200" dirty="0" smtClean="0">
                <a:solidFill>
                  <a:srgbClr val="FFFFFF"/>
                </a:solidFill>
                <a:cs typeface="Arial" pitchFamily="34" charset="0"/>
              </a:rPr>
              <a:t> </a:t>
            </a:r>
            <a:r>
              <a:rPr lang="en-GB" sz="3200" dirty="0" err="1" smtClean="0">
                <a:solidFill>
                  <a:srgbClr val="FFFFFF"/>
                </a:solidFill>
                <a:cs typeface="Arial" pitchFamily="34" charset="0"/>
              </a:rPr>
              <a:t>Directos</a:t>
            </a:r>
            <a:endParaRPr lang="en-GB" sz="3200" dirty="0">
              <a:solidFill>
                <a:srgbClr val="FFFFFF"/>
              </a:solidFill>
              <a:cs typeface="Arial" pitchFamily="34" charset="0"/>
            </a:endParaRPr>
          </a:p>
        </p:txBody>
      </p:sp>
      <p:sp>
        <p:nvSpPr>
          <p:cNvPr id="4" name="Oval 3"/>
          <p:cNvSpPr/>
          <p:nvPr/>
        </p:nvSpPr>
        <p:spPr>
          <a:xfrm>
            <a:off x="4211638" y="2060575"/>
            <a:ext cx="1584325" cy="100806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CA"/>
          </a:p>
        </p:txBody>
      </p:sp>
    </p:spTree>
    <p:extLst>
      <p:ext uri="{BB962C8B-B14F-4D97-AF65-F5344CB8AC3E}">
        <p14:creationId xmlns:p14="http://schemas.microsoft.com/office/powerpoint/2010/main" val="52725036"/>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115888"/>
            <a:ext cx="7772400" cy="11430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Trabajo en Grupo</a:t>
            </a:r>
          </a:p>
        </p:txBody>
      </p:sp>
      <p:sp>
        <p:nvSpPr>
          <p:cNvPr id="3" name="Rectangle 3"/>
          <p:cNvSpPr txBox="1">
            <a:spLocks noChangeArrowheads="1"/>
          </p:cNvSpPr>
          <p:nvPr/>
        </p:nvSpPr>
        <p:spPr>
          <a:xfrm>
            <a:off x="691819" y="1556792"/>
            <a:ext cx="7702550" cy="4114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FontTx/>
              <a:buNone/>
            </a:pPr>
            <a:r>
              <a:rPr lang="es-ES" sz="2000" dirty="0" smtClean="0">
                <a:solidFill>
                  <a:srgbClr val="000000"/>
                </a:solidFill>
              </a:rPr>
              <a:t>En grupos ...</a:t>
            </a:r>
          </a:p>
          <a:p>
            <a:pPr marL="609600" indent="-609600"/>
            <a:r>
              <a:rPr lang="es-ES" sz="2000" dirty="0" smtClean="0">
                <a:solidFill>
                  <a:srgbClr val="000000"/>
                </a:solidFill>
              </a:rPr>
              <a:t>Desarrollar </a:t>
            </a:r>
            <a:r>
              <a:rPr lang="es-ES" sz="2000" u="sng" dirty="0" smtClean="0">
                <a:solidFill>
                  <a:srgbClr val="000000"/>
                </a:solidFill>
              </a:rPr>
              <a:t>un supuesto clave</a:t>
            </a:r>
            <a:r>
              <a:rPr lang="es-ES" sz="2000" dirty="0" smtClean="0">
                <a:solidFill>
                  <a:srgbClr val="000000"/>
                </a:solidFill>
              </a:rPr>
              <a:t> entre un Efecto </a:t>
            </a:r>
            <a:r>
              <a:rPr lang="es-ES" sz="2000" dirty="0" smtClean="0">
                <a:solidFill>
                  <a:srgbClr val="000000"/>
                </a:solidFill>
              </a:rPr>
              <a:t>Directo </a:t>
            </a:r>
            <a:r>
              <a:rPr lang="es-ES" sz="2000" dirty="0" smtClean="0">
                <a:solidFill>
                  <a:srgbClr val="000000"/>
                </a:solidFill>
              </a:rPr>
              <a:t>y los productos que contribuyen</a:t>
            </a:r>
          </a:p>
          <a:p>
            <a:pPr marL="609600" indent="-609600"/>
            <a:r>
              <a:rPr lang="es-ES" sz="2000" dirty="0" smtClean="0">
                <a:solidFill>
                  <a:srgbClr val="000000"/>
                </a:solidFill>
              </a:rPr>
              <a:t>Identificar </a:t>
            </a:r>
            <a:r>
              <a:rPr lang="es-ES" sz="2000" u="sng" dirty="0" smtClean="0">
                <a:solidFill>
                  <a:srgbClr val="000000"/>
                </a:solidFill>
              </a:rPr>
              <a:t>un riesgo crítico</a:t>
            </a:r>
            <a:r>
              <a:rPr lang="es-ES" sz="2000" dirty="0" smtClean="0">
                <a:solidFill>
                  <a:srgbClr val="000000"/>
                </a:solidFill>
              </a:rPr>
              <a:t> para el marco general de resultados ... y añadir a su marco de resultados</a:t>
            </a:r>
          </a:p>
        </p:txBody>
      </p:sp>
      <p:graphicFrame>
        <p:nvGraphicFramePr>
          <p:cNvPr id="4" name="Object 3"/>
          <p:cNvGraphicFramePr>
            <a:graphicFrameLocks noChangeAspect="1"/>
          </p:cNvGraphicFramePr>
          <p:nvPr>
            <p:extLst>
              <p:ext uri="{D42A27DB-BD31-4B8C-83A1-F6EECF244321}">
                <p14:modId xmlns:p14="http://schemas.microsoft.com/office/powerpoint/2010/main" val="2376415003"/>
              </p:ext>
            </p:extLst>
          </p:nvPr>
        </p:nvGraphicFramePr>
        <p:xfrm>
          <a:off x="685800" y="3789040"/>
          <a:ext cx="7561263" cy="2174875"/>
        </p:xfrm>
        <a:graphic>
          <a:graphicData uri="http://schemas.openxmlformats.org/presentationml/2006/ole">
            <mc:AlternateContent xmlns:mc="http://schemas.openxmlformats.org/markup-compatibility/2006">
              <mc:Choice xmlns:v="urn:schemas-microsoft-com:vml" Requires="v">
                <p:oleObj spid="_x0000_s8217" name="Visio" r:id="rId4" imgW="4527477" imgH="1304124" progId="">
                  <p:embed/>
                </p:oleObj>
              </mc:Choice>
              <mc:Fallback>
                <p:oleObj name="Visio" r:id="rId4" imgW="4527477" imgH="1304124"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3789040"/>
                        <a:ext cx="7561263"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404488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80327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dirty="0" smtClean="0"/>
              <a:t>Grupo de trabajo (15 m)</a:t>
            </a:r>
          </a:p>
        </p:txBody>
      </p:sp>
      <p:sp>
        <p:nvSpPr>
          <p:cNvPr id="3" name="Rectangle 3"/>
          <p:cNvSpPr txBox="1">
            <a:spLocks noChangeArrowheads="1"/>
          </p:cNvSpPr>
          <p:nvPr/>
        </p:nvSpPr>
        <p:spPr>
          <a:xfrm>
            <a:off x="685800" y="1412875"/>
            <a:ext cx="7772400" cy="5184775"/>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buSzPct val="100000"/>
              <a:buFontTx/>
              <a:buNone/>
            </a:pPr>
            <a:r>
              <a:rPr lang="es-ES" sz="2800" dirty="0" smtClean="0">
                <a:solidFill>
                  <a:srgbClr val="000000"/>
                </a:solidFill>
              </a:rPr>
              <a:t>En grupos...</a:t>
            </a:r>
          </a:p>
          <a:p>
            <a:pPr>
              <a:spcBef>
                <a:spcPct val="0"/>
              </a:spcBef>
              <a:spcAft>
                <a:spcPts val="600"/>
              </a:spcAft>
            </a:pPr>
            <a:r>
              <a:rPr lang="es-ES" sz="2800" dirty="0" smtClean="0">
                <a:solidFill>
                  <a:srgbClr val="000000"/>
                </a:solidFill>
              </a:rPr>
              <a:t>Elija un principio de ...</a:t>
            </a:r>
          </a:p>
          <a:p>
            <a:pPr lvl="1">
              <a:spcBef>
                <a:spcPct val="0"/>
              </a:spcBef>
              <a:spcAft>
                <a:spcPts val="600"/>
              </a:spcAft>
            </a:pPr>
            <a:r>
              <a:rPr lang="es-ES" sz="2400" dirty="0" smtClean="0">
                <a:solidFill>
                  <a:srgbClr val="000000"/>
                </a:solidFill>
              </a:rPr>
              <a:t>Igualdad y no discriminación</a:t>
            </a:r>
          </a:p>
          <a:p>
            <a:pPr lvl="1">
              <a:spcBef>
                <a:spcPct val="0"/>
              </a:spcBef>
              <a:spcAft>
                <a:spcPts val="600"/>
              </a:spcAft>
            </a:pPr>
            <a:r>
              <a:rPr lang="es-ES" sz="2400" dirty="0" smtClean="0">
                <a:solidFill>
                  <a:srgbClr val="000000"/>
                </a:solidFill>
              </a:rPr>
              <a:t>Participación e inclusión</a:t>
            </a:r>
          </a:p>
          <a:p>
            <a:pPr lvl="1">
              <a:spcBef>
                <a:spcPct val="0"/>
              </a:spcBef>
              <a:spcAft>
                <a:spcPts val="600"/>
              </a:spcAft>
            </a:pPr>
            <a:r>
              <a:rPr lang="es-ES" sz="2400" dirty="0" smtClean="0">
                <a:solidFill>
                  <a:srgbClr val="000000"/>
                </a:solidFill>
              </a:rPr>
              <a:t>Rendición de cuentas y Estado de Derecho:</a:t>
            </a:r>
          </a:p>
          <a:p>
            <a:pPr>
              <a:spcBef>
                <a:spcPct val="0"/>
              </a:spcBef>
              <a:spcAft>
                <a:spcPts val="600"/>
              </a:spcAft>
            </a:pPr>
            <a:endParaRPr lang="es-ES" sz="2400" dirty="0" smtClean="0">
              <a:solidFill>
                <a:srgbClr val="000000"/>
              </a:solidFill>
            </a:endParaRPr>
          </a:p>
          <a:p>
            <a:pPr>
              <a:spcBef>
                <a:spcPct val="0"/>
              </a:spcBef>
              <a:spcAft>
                <a:spcPts val="600"/>
              </a:spcAft>
            </a:pPr>
            <a:r>
              <a:rPr lang="es-ES" sz="2800" dirty="0" smtClean="0">
                <a:solidFill>
                  <a:srgbClr val="000000"/>
                </a:solidFill>
              </a:rPr>
              <a:t>Hacer </a:t>
            </a:r>
            <a:r>
              <a:rPr lang="es-ES" sz="2800" b="1" dirty="0" smtClean="0">
                <a:solidFill>
                  <a:srgbClr val="C00000"/>
                </a:solidFill>
              </a:rPr>
              <a:t>m</a:t>
            </a:r>
            <a:r>
              <a:rPr lang="es-CL" sz="2800" b="1" dirty="0">
                <a:solidFill>
                  <a:srgbClr val="C00000"/>
                </a:solidFill>
              </a:rPr>
              <a:t>á</a:t>
            </a:r>
            <a:r>
              <a:rPr lang="es-ES" sz="2800" b="1" dirty="0" err="1" smtClean="0">
                <a:solidFill>
                  <a:srgbClr val="C00000"/>
                </a:solidFill>
              </a:rPr>
              <a:t>ximo</a:t>
            </a:r>
            <a:r>
              <a:rPr lang="es-ES" sz="2800" b="1" dirty="0" smtClean="0">
                <a:solidFill>
                  <a:srgbClr val="C00000"/>
                </a:solidFill>
              </a:rPr>
              <a:t> </a:t>
            </a:r>
            <a:r>
              <a:rPr lang="es-ES" sz="2800" b="1" dirty="0" smtClean="0">
                <a:solidFill>
                  <a:srgbClr val="000000"/>
                </a:solidFill>
              </a:rPr>
              <a:t>3 cambios</a:t>
            </a:r>
            <a:r>
              <a:rPr lang="es-ES" sz="2800" dirty="0" smtClean="0">
                <a:solidFill>
                  <a:srgbClr val="000000"/>
                </a:solidFill>
              </a:rPr>
              <a:t> en su marco de resultados (resultados e indicadores) para reflejar el principio</a:t>
            </a:r>
          </a:p>
          <a:p>
            <a:pPr>
              <a:spcBef>
                <a:spcPct val="0"/>
              </a:spcBef>
              <a:spcAft>
                <a:spcPts val="600"/>
              </a:spcAft>
            </a:pPr>
            <a:endParaRPr lang="es-ES" sz="2800" dirty="0" smtClean="0">
              <a:solidFill>
                <a:srgbClr val="000000"/>
              </a:solidFill>
            </a:endParaRPr>
          </a:p>
          <a:p>
            <a:pPr>
              <a:spcBef>
                <a:spcPct val="0"/>
              </a:spcBef>
              <a:spcAft>
                <a:spcPts val="600"/>
              </a:spcAft>
            </a:pPr>
            <a:r>
              <a:rPr lang="es-ES" sz="2800" dirty="0" smtClean="0">
                <a:solidFill>
                  <a:srgbClr val="000000"/>
                </a:solidFill>
              </a:rPr>
              <a:t>Esté preparado para presentar en el Pleno</a:t>
            </a:r>
          </a:p>
          <a:p>
            <a:endParaRPr lang="es-ES" sz="2800" dirty="0" smtClean="0">
              <a:solidFill>
                <a:srgbClr val="000000"/>
              </a:solidFill>
            </a:endParaRPr>
          </a:p>
          <a:p>
            <a:pPr>
              <a:buSzPct val="100000"/>
              <a:buFontTx/>
              <a:buNone/>
            </a:pPr>
            <a:endParaRPr lang="es-ES" sz="2800" dirty="0" smtClean="0">
              <a:solidFill>
                <a:srgbClr val="000000"/>
              </a:solidFill>
            </a:endParaRPr>
          </a:p>
        </p:txBody>
      </p:sp>
    </p:spTree>
    <p:extLst>
      <p:ext uri="{BB962C8B-B14F-4D97-AF65-F5344CB8AC3E}">
        <p14:creationId xmlns:p14="http://schemas.microsoft.com/office/powerpoint/2010/main" val="38209046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p:cNvSpPr>
          <p:nvPr>
            <p:ph type="title" idx="4294967295"/>
          </p:nvPr>
        </p:nvSpPr>
        <p:spPr/>
        <p:txBody>
          <a:bodyPr/>
          <a:lstStyle/>
          <a:p>
            <a:pPr>
              <a:buSzPct val="100000"/>
            </a:pPr>
            <a:r>
              <a:rPr lang="es-ES" noProof="0" dirty="0" smtClean="0">
                <a:solidFill>
                  <a:srgbClr val="000000"/>
                </a:solidFill>
                <a:effectLst>
                  <a:outerShdw blurRad="38100" dist="38100" dir="2700000" algn="tl">
                    <a:srgbClr val="C0C0C0"/>
                  </a:outerShdw>
                </a:effectLst>
              </a:rPr>
              <a:t>       Principios de Derechos Humanos</a:t>
            </a:r>
          </a:p>
        </p:txBody>
      </p:sp>
      <p:sp>
        <p:nvSpPr>
          <p:cNvPr id="24579" name="Rectangle 3"/>
          <p:cNvSpPr>
            <a:spLocks noGrp="1"/>
          </p:cNvSpPr>
          <p:nvPr>
            <p:ph type="body" sz="half" idx="4294967295"/>
          </p:nvPr>
        </p:nvSpPr>
        <p:spPr>
          <a:xfrm>
            <a:off x="1476375" y="1557338"/>
            <a:ext cx="4038600" cy="4525962"/>
          </a:xfrm>
        </p:spPr>
        <p:txBody>
          <a:bodyPr/>
          <a:lstStyle/>
          <a:p>
            <a:r>
              <a:rPr lang="es-ES" sz="2400" b="1" noProof="0" smtClean="0">
                <a:solidFill>
                  <a:srgbClr val="009900"/>
                </a:solidFill>
              </a:rPr>
              <a:t>Universalidad e inalienabilidad</a:t>
            </a:r>
          </a:p>
          <a:p>
            <a:r>
              <a:rPr lang="es-ES" sz="2400" b="1" noProof="0" smtClean="0">
                <a:solidFill>
                  <a:srgbClr val="009900"/>
                </a:solidFill>
              </a:rPr>
              <a:t>Indivisibilidad </a:t>
            </a:r>
          </a:p>
          <a:p>
            <a:r>
              <a:rPr lang="es-ES" sz="2400" b="1" noProof="0" smtClean="0">
                <a:solidFill>
                  <a:srgbClr val="009900"/>
                </a:solidFill>
              </a:rPr>
              <a:t>Interdependencia e interrelación</a:t>
            </a:r>
          </a:p>
          <a:p>
            <a:r>
              <a:rPr lang="es-ES" sz="2400" noProof="0" smtClean="0">
                <a:solidFill>
                  <a:srgbClr val="000000"/>
                </a:solidFill>
              </a:rPr>
              <a:t>Igualdad y no discriminación</a:t>
            </a:r>
          </a:p>
          <a:p>
            <a:r>
              <a:rPr lang="es-ES" sz="2400" noProof="0" smtClean="0">
                <a:solidFill>
                  <a:srgbClr val="000000"/>
                </a:solidFill>
              </a:rPr>
              <a:t>Participación e inclusión</a:t>
            </a:r>
          </a:p>
          <a:p>
            <a:r>
              <a:rPr lang="es-ES" sz="2400" noProof="0" smtClean="0">
                <a:solidFill>
                  <a:srgbClr val="000000"/>
                </a:solidFill>
              </a:rPr>
              <a:t>Rendición de cuentas y Estado de Derecho:</a:t>
            </a:r>
          </a:p>
        </p:txBody>
      </p:sp>
      <p:pic>
        <p:nvPicPr>
          <p:cNvPr id="24580" name="Picture 4" descr="MCj03839580000[1]"/>
          <p:cNvPicPr>
            <a:picLocks noGrp="1" noChangeAspect="1" noChangeArrowheads="1"/>
          </p:cNvPicPr>
          <p:nvPr>
            <p:ph type="body" sz="half" idx="4294967295"/>
          </p:nvPr>
        </p:nvPicPr>
        <p:blipFill>
          <a:blip r:embed="rId3" cstate="print"/>
          <a:srcRect/>
          <a:stretch>
            <a:fillRect/>
          </a:stretch>
        </p:blipFill>
        <p:spPr>
          <a:xfrm>
            <a:off x="6877050" y="1916113"/>
            <a:ext cx="1603375" cy="1300162"/>
          </a:xfrm>
        </p:spPr>
      </p:pic>
    </p:spTree>
    <p:extLst>
      <p:ext uri="{BB962C8B-B14F-4D97-AF65-F5344CB8AC3E}">
        <p14:creationId xmlns:p14="http://schemas.microsoft.com/office/powerpoint/2010/main" val="21257244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68313" y="44450"/>
            <a:ext cx="8172450" cy="936625"/>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Galería</a:t>
            </a:r>
            <a:endParaRPr lang="es-ES" sz="4000" dirty="0" smtClean="0"/>
          </a:p>
        </p:txBody>
      </p:sp>
      <p:sp>
        <p:nvSpPr>
          <p:cNvPr id="3" name="Rectangle 3"/>
          <p:cNvSpPr txBox="1">
            <a:spLocks noChangeArrowheads="1"/>
          </p:cNvSpPr>
          <p:nvPr/>
        </p:nvSpPr>
        <p:spPr>
          <a:xfrm>
            <a:off x="250825" y="1412776"/>
            <a:ext cx="8748713" cy="5329336"/>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70000"/>
              </a:lnSpc>
              <a:spcAft>
                <a:spcPct val="20000"/>
              </a:spcAft>
              <a:buSzPct val="100000"/>
              <a:buFontTx/>
              <a:buNone/>
            </a:pPr>
            <a:r>
              <a:rPr lang="es-ES" sz="2000" b="1" dirty="0" smtClean="0">
                <a:solidFill>
                  <a:srgbClr val="000000"/>
                </a:solidFill>
              </a:rPr>
              <a:t>Su oportunidad de "visitar" otros grupos y dar retroalimentación</a:t>
            </a:r>
          </a:p>
          <a:p>
            <a:pPr>
              <a:lnSpc>
                <a:spcPct val="70000"/>
              </a:lnSpc>
              <a:spcAft>
                <a:spcPct val="20000"/>
              </a:spcAft>
              <a:buSzPct val="100000"/>
              <a:buFontTx/>
              <a:buNone/>
            </a:pPr>
            <a:endParaRPr lang="es-ES" sz="2000" b="1" dirty="0" smtClean="0">
              <a:solidFill>
                <a:srgbClr val="000000"/>
              </a:solidFill>
            </a:endParaRPr>
          </a:p>
          <a:p>
            <a:pPr>
              <a:lnSpc>
                <a:spcPct val="70000"/>
              </a:lnSpc>
              <a:spcAft>
                <a:spcPct val="20000"/>
              </a:spcAft>
              <a:buSzPct val="100000"/>
              <a:buFontTx/>
              <a:buNone/>
            </a:pPr>
            <a:r>
              <a:rPr lang="es-ES" sz="2000" b="1" dirty="0" smtClean="0">
                <a:solidFill>
                  <a:srgbClr val="000000"/>
                </a:solidFill>
              </a:rPr>
              <a:t>Reflexionar sobre…</a:t>
            </a:r>
            <a:r>
              <a:rPr lang="es-ES" sz="1800" dirty="0" smtClean="0">
                <a:solidFill>
                  <a:srgbClr val="000000"/>
                </a:solidFill>
              </a:rPr>
              <a:t> </a:t>
            </a:r>
          </a:p>
          <a:p>
            <a:pPr lvl="1">
              <a:lnSpc>
                <a:spcPct val="80000"/>
              </a:lnSpc>
              <a:spcAft>
                <a:spcPct val="20000"/>
              </a:spcAft>
            </a:pPr>
            <a:r>
              <a:rPr lang="es-ES" sz="1800" dirty="0" smtClean="0">
                <a:solidFill>
                  <a:srgbClr val="000000"/>
                </a:solidFill>
              </a:rPr>
              <a:t>El </a:t>
            </a:r>
            <a:r>
              <a:rPr lang="es-ES" sz="1800" b="1" dirty="0" smtClean="0">
                <a:solidFill>
                  <a:srgbClr val="000000"/>
                </a:solidFill>
              </a:rPr>
              <a:t>flujo lógico de los resultados</a:t>
            </a:r>
            <a:r>
              <a:rPr lang="es-ES" sz="1800" dirty="0" smtClean="0">
                <a:solidFill>
                  <a:srgbClr val="000000"/>
                </a:solidFill>
              </a:rPr>
              <a:t> y uso de </a:t>
            </a:r>
            <a:r>
              <a:rPr lang="es-ES" sz="1800" b="1" dirty="0" smtClean="0">
                <a:solidFill>
                  <a:srgbClr val="000000"/>
                </a:solidFill>
              </a:rPr>
              <a:t>lenguaje de cambio</a:t>
            </a:r>
          </a:p>
          <a:p>
            <a:pPr lvl="1">
              <a:lnSpc>
                <a:spcPct val="80000"/>
              </a:lnSpc>
              <a:spcAft>
                <a:spcPct val="20000"/>
              </a:spcAft>
            </a:pPr>
            <a:r>
              <a:rPr lang="es-ES" sz="1800" dirty="0" smtClean="0">
                <a:solidFill>
                  <a:srgbClr val="000000"/>
                </a:solidFill>
              </a:rPr>
              <a:t>Ver si el marco es SMART, en particular la formulación de indicadores, supuestos y riesgos</a:t>
            </a:r>
          </a:p>
          <a:p>
            <a:pPr lvl="1">
              <a:lnSpc>
                <a:spcPct val="80000"/>
              </a:lnSpc>
              <a:spcAft>
                <a:spcPct val="20000"/>
              </a:spcAft>
            </a:pPr>
            <a:r>
              <a:rPr lang="es-ES" sz="1800" dirty="0" smtClean="0">
                <a:solidFill>
                  <a:srgbClr val="000000"/>
                </a:solidFill>
              </a:rPr>
              <a:t>El </a:t>
            </a:r>
            <a:r>
              <a:rPr lang="es-ES" sz="1800" b="1" dirty="0" smtClean="0">
                <a:solidFill>
                  <a:srgbClr val="000000"/>
                </a:solidFill>
              </a:rPr>
              <a:t>vínculo</a:t>
            </a:r>
            <a:r>
              <a:rPr lang="es-ES" sz="1800" dirty="0" smtClean="0">
                <a:solidFill>
                  <a:srgbClr val="000000"/>
                </a:solidFill>
              </a:rPr>
              <a:t> entre el marco de resultados y el análisis basado en los derechos humanos. </a:t>
            </a:r>
          </a:p>
          <a:p>
            <a:pPr lvl="2">
              <a:lnSpc>
                <a:spcPct val="80000"/>
              </a:lnSpc>
              <a:spcAft>
                <a:spcPct val="20000"/>
              </a:spcAft>
              <a:buSzPct val="100000"/>
              <a:buFontTx/>
              <a:buNone/>
            </a:pPr>
            <a:r>
              <a:rPr lang="es-ES" sz="1600" dirty="0" smtClean="0">
                <a:solidFill>
                  <a:srgbClr val="000000"/>
                </a:solidFill>
                <a:sym typeface="Wingdings" pitchFamily="2" charset="2"/>
              </a:rPr>
              <a:t>  </a:t>
            </a:r>
            <a:r>
              <a:rPr lang="es-ES" sz="1800" dirty="0" smtClean="0">
                <a:solidFill>
                  <a:srgbClr val="000000"/>
                </a:solidFill>
              </a:rPr>
              <a:t>¿Es intuitivo? </a:t>
            </a:r>
          </a:p>
          <a:p>
            <a:pPr lvl="2">
              <a:lnSpc>
                <a:spcPct val="80000"/>
              </a:lnSpc>
              <a:spcAft>
                <a:spcPct val="20000"/>
              </a:spcAft>
              <a:buSzPct val="100000"/>
              <a:buFontTx/>
              <a:buNone/>
            </a:pPr>
            <a:r>
              <a:rPr lang="es-ES" sz="1800" dirty="0" smtClean="0">
                <a:solidFill>
                  <a:srgbClr val="000000"/>
                </a:solidFill>
                <a:sym typeface="Wingdings" pitchFamily="2" charset="2"/>
              </a:rPr>
              <a:t>  </a:t>
            </a:r>
            <a:r>
              <a:rPr lang="es-ES" sz="1800" dirty="0" smtClean="0">
                <a:solidFill>
                  <a:srgbClr val="000000"/>
                </a:solidFill>
              </a:rPr>
              <a:t>¿Los resultados responden a los problemas subyacentes y de raíz revelados por el análisis? </a:t>
            </a:r>
          </a:p>
          <a:p>
            <a:pPr lvl="2">
              <a:lnSpc>
                <a:spcPct val="80000"/>
              </a:lnSpc>
              <a:spcAft>
                <a:spcPct val="20000"/>
              </a:spcAft>
              <a:buSzPct val="100000"/>
              <a:buFontTx/>
              <a:buNone/>
            </a:pPr>
            <a:r>
              <a:rPr lang="es-ES" sz="1800" dirty="0" smtClean="0">
                <a:solidFill>
                  <a:srgbClr val="000000"/>
                </a:solidFill>
                <a:sym typeface="Wingdings" pitchFamily="2" charset="2"/>
              </a:rPr>
              <a:t> </a:t>
            </a:r>
            <a:r>
              <a:rPr lang="es-ES" sz="1800" dirty="0" smtClean="0">
                <a:solidFill>
                  <a:srgbClr val="000000"/>
                </a:solidFill>
              </a:rPr>
              <a:t>¿Los efectos directos muestran cambios en el rendimiento del titular de derechos para reclamar sus derechos, y de los  portadores  de deberes para cumplir con sus obligaciones?</a:t>
            </a:r>
          </a:p>
          <a:p>
            <a:pPr lvl="2">
              <a:lnSpc>
                <a:spcPct val="80000"/>
              </a:lnSpc>
              <a:spcAft>
                <a:spcPct val="20000"/>
              </a:spcAft>
              <a:buSzPct val="100000"/>
              <a:buFontTx/>
              <a:buNone/>
            </a:pPr>
            <a:r>
              <a:rPr lang="es-ES" sz="1800" dirty="0" smtClean="0">
                <a:solidFill>
                  <a:srgbClr val="000000"/>
                </a:solidFill>
                <a:sym typeface="Wingdings" pitchFamily="2" charset="2"/>
              </a:rPr>
              <a:t> ¿Las productos solucionan las</a:t>
            </a:r>
            <a:r>
              <a:rPr lang="es-ES" sz="1800" dirty="0" smtClean="0">
                <a:solidFill>
                  <a:srgbClr val="000000"/>
                </a:solidFill>
              </a:rPr>
              <a:t> deficiencias identificadas de capacidad?</a:t>
            </a:r>
          </a:p>
          <a:p>
            <a:pPr>
              <a:lnSpc>
                <a:spcPct val="70000"/>
              </a:lnSpc>
              <a:spcAft>
                <a:spcPct val="20000"/>
              </a:spcAft>
              <a:buSzPct val="100000"/>
              <a:buFontTx/>
              <a:buNone/>
            </a:pPr>
            <a:endParaRPr lang="es-ES" sz="1800" dirty="0" smtClean="0">
              <a:solidFill>
                <a:srgbClr val="000000"/>
              </a:solidFill>
            </a:endParaRPr>
          </a:p>
          <a:p>
            <a:pPr>
              <a:lnSpc>
                <a:spcPct val="70000"/>
              </a:lnSpc>
              <a:spcAft>
                <a:spcPct val="20000"/>
              </a:spcAft>
              <a:buSzPct val="100000"/>
              <a:buFontTx/>
              <a:buNone/>
            </a:pPr>
            <a:r>
              <a:rPr lang="es-ES" sz="2000" b="1" dirty="0" smtClean="0">
                <a:solidFill>
                  <a:srgbClr val="000000"/>
                </a:solidFill>
              </a:rPr>
              <a:t>¡! Recuerde - dejar comentarios con notas </a:t>
            </a:r>
            <a:r>
              <a:rPr lang="es-CL" sz="2000" b="1" dirty="0" smtClean="0"/>
              <a:t>recordatorias</a:t>
            </a:r>
            <a:endParaRPr lang="es-ES" sz="1800" dirty="0" smtClean="0">
              <a:solidFill>
                <a:srgbClr val="000000"/>
              </a:solidFill>
            </a:endParaRPr>
          </a:p>
        </p:txBody>
      </p:sp>
    </p:spTree>
    <p:extLst>
      <p:ext uri="{BB962C8B-B14F-4D97-AF65-F5344CB8AC3E}">
        <p14:creationId xmlns:p14="http://schemas.microsoft.com/office/powerpoint/2010/main" val="128671914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37442795"/>
              </p:ext>
            </p:extLst>
          </p:nvPr>
        </p:nvGraphicFramePr>
        <p:xfrm>
          <a:off x="395536" y="119675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760413" y="115888"/>
            <a:ext cx="7772400" cy="1143000"/>
          </a:xfrm>
        </p:spPr>
        <p:txBody>
          <a:bodyPr/>
          <a:lstStyle/>
          <a:p>
            <a:pPr>
              <a:buSzPct val="100000"/>
              <a:defRPr/>
            </a:pPr>
            <a:r>
              <a:rPr lang="en-GB" smtClean="0"/>
              <a:t>PROCESO MANUD</a:t>
            </a:r>
          </a:p>
        </p:txBody>
      </p:sp>
      <p:sp>
        <p:nvSpPr>
          <p:cNvPr id="3076" name="Rectangle 3"/>
          <p:cNvSpPr>
            <a:spLocks noChangeArrowheads="1"/>
          </p:cNvSpPr>
          <p:nvPr/>
        </p:nvSpPr>
        <p:spPr bwMode="auto">
          <a:xfrm>
            <a:off x="6480175" y="4292600"/>
            <a:ext cx="2663825" cy="5847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ofrece</a:t>
            </a:r>
            <a:r>
              <a:rPr lang="en-GB" sz="1600" dirty="0">
                <a:solidFill>
                  <a:srgbClr val="000000"/>
                </a:solidFill>
              </a:rPr>
              <a:t> </a:t>
            </a:r>
            <a:r>
              <a:rPr lang="en-GB" sz="1600" dirty="0" err="1">
                <a:solidFill>
                  <a:srgbClr val="000000"/>
                </a:solidFill>
              </a:rPr>
              <a:t>las</a:t>
            </a:r>
            <a:r>
              <a:rPr lang="en-GB" sz="1600" dirty="0">
                <a:solidFill>
                  <a:srgbClr val="000000"/>
                </a:solidFill>
              </a:rPr>
              <a:t> </a:t>
            </a:r>
            <a:r>
              <a:rPr lang="en-GB" sz="1600" dirty="0" err="1">
                <a:solidFill>
                  <a:srgbClr val="000000"/>
                </a:solidFill>
              </a:rPr>
              <a:t>preguntas</a:t>
            </a:r>
            <a:r>
              <a:rPr lang="en-GB" sz="1600" dirty="0">
                <a:solidFill>
                  <a:srgbClr val="000000"/>
                </a:solidFill>
              </a:rPr>
              <a:t> </a:t>
            </a:r>
            <a:r>
              <a:rPr lang="en-GB" sz="1600" dirty="0" err="1">
                <a:solidFill>
                  <a:srgbClr val="000000"/>
                </a:solidFill>
              </a:rPr>
              <a:t>correctas</a:t>
            </a:r>
            <a:endParaRPr lang="en-GB" sz="1600" dirty="0">
              <a:solidFill>
                <a:srgbClr val="000000"/>
              </a:solidFill>
            </a:endParaRPr>
          </a:p>
        </p:txBody>
      </p:sp>
      <p:sp>
        <p:nvSpPr>
          <p:cNvPr id="3077" name="Rectangle 5"/>
          <p:cNvSpPr>
            <a:spLocks noChangeArrowheads="1"/>
          </p:cNvSpPr>
          <p:nvPr/>
        </p:nvSpPr>
        <p:spPr bwMode="auto">
          <a:xfrm>
            <a:off x="106363" y="1230313"/>
            <a:ext cx="2665412" cy="132397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guía</a:t>
            </a:r>
            <a:r>
              <a:rPr lang="en-GB" sz="1600" dirty="0">
                <a:solidFill>
                  <a:srgbClr val="000000"/>
                </a:solidFill>
              </a:rPr>
              <a:t> el </a:t>
            </a:r>
            <a:r>
              <a:rPr lang="en-GB" sz="1600" dirty="0" err="1">
                <a:solidFill>
                  <a:srgbClr val="000000"/>
                </a:solidFill>
              </a:rPr>
              <a:t>proceso</a:t>
            </a:r>
            <a:r>
              <a:rPr lang="en-GB" sz="1600" dirty="0">
                <a:solidFill>
                  <a:srgbClr val="000000"/>
                </a:solidFill>
              </a:rPr>
              <a:t> </a:t>
            </a:r>
            <a:r>
              <a:rPr lang="en-GB" sz="1600" dirty="0" err="1">
                <a:solidFill>
                  <a:srgbClr val="000000"/>
                </a:solidFill>
              </a:rPr>
              <a:t>para</a:t>
            </a:r>
            <a:r>
              <a:rPr lang="en-GB" sz="1600" dirty="0">
                <a:solidFill>
                  <a:srgbClr val="000000"/>
                </a:solidFill>
              </a:rPr>
              <a:t> </a:t>
            </a:r>
            <a:r>
              <a:rPr lang="en-GB" sz="1600" dirty="0" err="1">
                <a:solidFill>
                  <a:srgbClr val="000000"/>
                </a:solidFill>
              </a:rPr>
              <a:t>medir</a:t>
            </a:r>
            <a:r>
              <a:rPr lang="en-GB" sz="1600" dirty="0">
                <a:solidFill>
                  <a:srgbClr val="000000"/>
                </a:solidFill>
              </a:rPr>
              <a:t>, </a:t>
            </a:r>
            <a:r>
              <a:rPr lang="en-GB" sz="1600" dirty="0" err="1" smtClean="0">
                <a:solidFill>
                  <a:srgbClr val="000000"/>
                </a:solidFill>
              </a:rPr>
              <a:t>dar</a:t>
            </a:r>
            <a:r>
              <a:rPr lang="en-GB" sz="1600" dirty="0" smtClean="0">
                <a:solidFill>
                  <a:srgbClr val="000000"/>
                </a:solidFill>
              </a:rPr>
              <a:t> </a:t>
            </a:r>
            <a:r>
              <a:rPr lang="en-GB" sz="1600" dirty="0" err="1" smtClean="0">
                <a:solidFill>
                  <a:srgbClr val="000000"/>
                </a:solidFill>
              </a:rPr>
              <a:t>seguimiento</a:t>
            </a:r>
            <a:r>
              <a:rPr lang="en-GB" sz="1600" dirty="0" smtClean="0">
                <a:solidFill>
                  <a:srgbClr val="000000"/>
                </a:solidFill>
              </a:rPr>
              <a:t> </a:t>
            </a:r>
            <a:r>
              <a:rPr lang="en-GB" sz="1600" dirty="0">
                <a:solidFill>
                  <a:srgbClr val="000000"/>
                </a:solidFill>
              </a:rPr>
              <a:t>e </a:t>
            </a:r>
            <a:r>
              <a:rPr lang="en-GB" sz="1600" dirty="0" err="1">
                <a:solidFill>
                  <a:srgbClr val="000000"/>
                </a:solidFill>
              </a:rPr>
              <a:t>informar</a:t>
            </a:r>
            <a:r>
              <a:rPr lang="en-GB" sz="1600" dirty="0">
                <a:solidFill>
                  <a:srgbClr val="000000"/>
                </a:solidFill>
              </a:rPr>
              <a:t> </a:t>
            </a:r>
            <a:r>
              <a:rPr lang="en-GB" sz="1600" dirty="0" err="1">
                <a:solidFill>
                  <a:srgbClr val="000000"/>
                </a:solidFill>
              </a:rPr>
              <a:t>sobre</a:t>
            </a:r>
            <a:r>
              <a:rPr lang="en-GB" sz="1600" dirty="0">
                <a:solidFill>
                  <a:srgbClr val="000000"/>
                </a:solidFill>
              </a:rPr>
              <a:t> la </a:t>
            </a:r>
            <a:r>
              <a:rPr lang="en-GB" sz="1600" dirty="0" err="1">
                <a:solidFill>
                  <a:srgbClr val="000000"/>
                </a:solidFill>
              </a:rPr>
              <a:t>evolución</a:t>
            </a:r>
            <a:r>
              <a:rPr lang="en-GB" sz="1600" dirty="0">
                <a:solidFill>
                  <a:srgbClr val="000000"/>
                </a:solidFill>
              </a:rPr>
              <a:t> de </a:t>
            </a:r>
            <a:r>
              <a:rPr lang="en-GB" sz="1600" u="sng" dirty="0" err="1">
                <a:solidFill>
                  <a:srgbClr val="000000"/>
                </a:solidFill>
              </a:rPr>
              <a:t>todas</a:t>
            </a:r>
            <a:r>
              <a:rPr lang="en-GB" sz="1600" u="sng" dirty="0">
                <a:solidFill>
                  <a:srgbClr val="000000"/>
                </a:solidFill>
              </a:rPr>
              <a:t> </a:t>
            </a:r>
            <a:r>
              <a:rPr lang="en-GB" sz="1600" u="sng" dirty="0" err="1">
                <a:solidFill>
                  <a:srgbClr val="000000"/>
                </a:solidFill>
              </a:rPr>
              <a:t>las</a:t>
            </a:r>
            <a:r>
              <a:rPr lang="en-GB" sz="1600" dirty="0">
                <a:solidFill>
                  <a:srgbClr val="000000"/>
                </a:solidFill>
              </a:rPr>
              <a:t> </a:t>
            </a:r>
            <a:r>
              <a:rPr lang="en-GB" sz="1600" dirty="0" err="1">
                <a:solidFill>
                  <a:srgbClr val="000000"/>
                </a:solidFill>
              </a:rPr>
              <a:t>partes</a:t>
            </a:r>
            <a:r>
              <a:rPr lang="en-GB" sz="1600" dirty="0">
                <a:solidFill>
                  <a:srgbClr val="000000"/>
                </a:solidFill>
              </a:rPr>
              <a:t> </a:t>
            </a:r>
            <a:r>
              <a:rPr lang="en-GB" sz="1600" dirty="0" err="1">
                <a:solidFill>
                  <a:srgbClr val="000000"/>
                </a:solidFill>
              </a:rPr>
              <a:t>interesadas</a:t>
            </a:r>
            <a:endParaRPr lang="en-GB" sz="1600" dirty="0">
              <a:solidFill>
                <a:srgbClr val="000000"/>
              </a:solidFill>
            </a:endParaRPr>
          </a:p>
        </p:txBody>
      </p:sp>
      <p:sp>
        <p:nvSpPr>
          <p:cNvPr id="3078" name="Rectangle 6"/>
          <p:cNvSpPr>
            <a:spLocks noChangeArrowheads="1"/>
          </p:cNvSpPr>
          <p:nvPr/>
        </p:nvSpPr>
        <p:spPr bwMode="auto">
          <a:xfrm>
            <a:off x="1978025" y="5673725"/>
            <a:ext cx="2665413" cy="83099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lnSpc>
                <a:spcPct val="100000"/>
              </a:lnSpc>
              <a:spcBef>
                <a:spcPct val="0"/>
              </a:spcBef>
              <a:spcAft>
                <a:spcPts val="600"/>
              </a:spcAft>
              <a:buClrTx/>
              <a:buSzPct val="100000"/>
              <a:buFont typeface="Arial" charset="0"/>
              <a:buNone/>
            </a:pPr>
            <a:r>
              <a:rPr lang="en-GB" sz="1600" dirty="0">
                <a:solidFill>
                  <a:srgbClr val="000000"/>
                </a:solidFill>
              </a:rPr>
              <a:t>El EBDH </a:t>
            </a:r>
            <a:r>
              <a:rPr lang="en-GB" sz="1600" dirty="0" err="1">
                <a:solidFill>
                  <a:srgbClr val="000000"/>
                </a:solidFill>
              </a:rPr>
              <a:t>nos</a:t>
            </a:r>
            <a:r>
              <a:rPr lang="en-GB" sz="1600" dirty="0">
                <a:solidFill>
                  <a:srgbClr val="000000"/>
                </a:solidFill>
              </a:rPr>
              <a:t> dice </a:t>
            </a:r>
            <a:r>
              <a:rPr lang="en-GB" sz="1600" dirty="0" err="1">
                <a:solidFill>
                  <a:srgbClr val="000000"/>
                </a:solidFill>
              </a:rPr>
              <a:t>qué</a:t>
            </a:r>
            <a:r>
              <a:rPr lang="en-GB" sz="1600" dirty="0">
                <a:solidFill>
                  <a:srgbClr val="000000"/>
                </a:solidFill>
              </a:rPr>
              <a:t> </a:t>
            </a:r>
            <a:r>
              <a:rPr lang="en-GB" sz="1600" dirty="0" err="1">
                <a:solidFill>
                  <a:srgbClr val="000000"/>
                </a:solidFill>
              </a:rPr>
              <a:t>clases</a:t>
            </a:r>
            <a:r>
              <a:rPr lang="en-GB" sz="1600" dirty="0">
                <a:solidFill>
                  <a:srgbClr val="000000"/>
                </a:solidFill>
              </a:rPr>
              <a:t> de </a:t>
            </a:r>
            <a:r>
              <a:rPr lang="en-GB" sz="1600" dirty="0" err="1">
                <a:solidFill>
                  <a:srgbClr val="000000"/>
                </a:solidFill>
              </a:rPr>
              <a:t>cambio</a:t>
            </a:r>
            <a:r>
              <a:rPr lang="en-GB" sz="1600" dirty="0">
                <a:solidFill>
                  <a:srgbClr val="000000"/>
                </a:solidFill>
              </a:rPr>
              <a:t> </a:t>
            </a:r>
            <a:r>
              <a:rPr lang="en-GB" sz="1600" dirty="0" err="1">
                <a:solidFill>
                  <a:srgbClr val="000000"/>
                </a:solidFill>
              </a:rPr>
              <a:t>debemos</a:t>
            </a:r>
            <a:r>
              <a:rPr lang="en-GB" sz="1600" dirty="0">
                <a:solidFill>
                  <a:srgbClr val="000000"/>
                </a:solidFill>
              </a:rPr>
              <a:t> </a:t>
            </a:r>
            <a:r>
              <a:rPr lang="en-GB" sz="1600" dirty="0" err="1">
                <a:solidFill>
                  <a:srgbClr val="000000"/>
                </a:solidFill>
              </a:rPr>
              <a:t>fijarnos</a:t>
            </a:r>
            <a:r>
              <a:rPr lang="en-GB" sz="1600" dirty="0">
                <a:solidFill>
                  <a:srgbClr val="000000"/>
                </a:solidFill>
              </a:rPr>
              <a:t> </a:t>
            </a:r>
            <a:r>
              <a:rPr lang="en-GB" sz="1600" dirty="0" err="1">
                <a:solidFill>
                  <a:srgbClr val="000000"/>
                </a:solidFill>
              </a:rPr>
              <a:t>como</a:t>
            </a:r>
            <a:r>
              <a:rPr lang="en-GB" sz="1600" dirty="0">
                <a:solidFill>
                  <a:srgbClr val="000000"/>
                </a:solidFill>
              </a:rPr>
              <a:t> </a:t>
            </a:r>
            <a:r>
              <a:rPr lang="en-GB" sz="1600" dirty="0" err="1">
                <a:solidFill>
                  <a:srgbClr val="000000"/>
                </a:solidFill>
              </a:rPr>
              <a:t>objetivo</a:t>
            </a:r>
            <a:endParaRPr lang="en-GB" sz="1600" dirty="0">
              <a:solidFill>
                <a:srgbClr val="000000"/>
              </a:solidFill>
            </a:endParaRPr>
          </a:p>
        </p:txBody>
      </p:sp>
    </p:spTree>
    <p:extLst>
      <p:ext uri="{BB962C8B-B14F-4D97-AF65-F5344CB8AC3E}">
        <p14:creationId xmlns:p14="http://schemas.microsoft.com/office/powerpoint/2010/main" val="3031261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87624" y="466647"/>
            <a:ext cx="7772400" cy="620712"/>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buSzPct val="100000"/>
            </a:pPr>
            <a:r>
              <a:rPr lang="es-ES" sz="4000" smtClean="0"/>
              <a:t>Elementos de la GBR (2)</a:t>
            </a:r>
          </a:p>
        </p:txBody>
      </p:sp>
      <p:sp>
        <p:nvSpPr>
          <p:cNvPr id="3" name="Rectangle 3"/>
          <p:cNvSpPr txBox="1">
            <a:spLocks noChangeArrowheads="1"/>
          </p:cNvSpPr>
          <p:nvPr/>
        </p:nvSpPr>
        <p:spPr>
          <a:xfrm>
            <a:off x="506413" y="1412776"/>
            <a:ext cx="8097837" cy="52324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ct val="0"/>
              </a:spcBef>
              <a:spcAft>
                <a:spcPts val="600"/>
              </a:spcAft>
              <a:buClr>
                <a:srgbClr val="0000FF"/>
              </a:buClr>
            </a:pPr>
            <a:r>
              <a:rPr lang="es-ES" sz="2400" smtClean="0">
                <a:solidFill>
                  <a:srgbClr val="000000"/>
                </a:solidFill>
              </a:rPr>
              <a:t>Estructuración de los programas en torno a una cadena de resultados </a:t>
            </a:r>
            <a:r>
              <a:rPr lang="es-ES" sz="2400" b="1" u="sng" smtClean="0">
                <a:solidFill>
                  <a:srgbClr val="000000"/>
                </a:solidFill>
              </a:rPr>
              <a:t>SMART</a:t>
            </a:r>
            <a:r>
              <a:rPr lang="es-ES" sz="2400" smtClean="0">
                <a:solidFill>
                  <a:srgbClr val="000000"/>
                </a:solidFill>
              </a:rPr>
              <a:t> - que respondan a un análisis</a:t>
            </a:r>
          </a:p>
          <a:p>
            <a:pPr>
              <a:spcBef>
                <a:spcPct val="0"/>
              </a:spcBef>
              <a:spcAft>
                <a:spcPts val="600"/>
              </a:spcAft>
              <a:buClr>
                <a:srgbClr val="0000FF"/>
              </a:buClr>
            </a:pPr>
            <a:r>
              <a:rPr lang="es-ES" sz="2400" smtClean="0">
                <a:solidFill>
                  <a:srgbClr val="000000"/>
                </a:solidFill>
              </a:rPr>
              <a:t>La causalidad en la cadena de resultados (lógica si...entonces)</a:t>
            </a:r>
          </a:p>
          <a:p>
            <a:pPr>
              <a:spcBef>
                <a:spcPct val="0"/>
              </a:spcBef>
              <a:spcAft>
                <a:spcPts val="600"/>
              </a:spcAft>
              <a:buClr>
                <a:srgbClr val="0000FF"/>
              </a:buClr>
            </a:pPr>
            <a:r>
              <a:rPr lang="es-ES" sz="2400" smtClean="0">
                <a:solidFill>
                  <a:srgbClr val="000000"/>
                </a:solidFill>
              </a:rPr>
              <a:t>El uso de "lenguaje de cambio"(futuro condicional)</a:t>
            </a:r>
          </a:p>
          <a:p>
            <a:pPr>
              <a:buSzPct val="100000"/>
              <a:buFontTx/>
              <a:buNone/>
            </a:pPr>
            <a:endParaRPr lang="es-ES" sz="2400" smtClean="0">
              <a:solidFill>
                <a:srgbClr val="000000"/>
              </a:solidFill>
            </a:endParaRPr>
          </a:p>
          <a:p>
            <a:pPr>
              <a:buSzPct val="100000"/>
              <a:buFontTx/>
              <a:buNone/>
            </a:pPr>
            <a:r>
              <a:rPr lang="es-ES" sz="2400" b="1" i="1" smtClean="0">
                <a:solidFill>
                  <a:srgbClr val="000000"/>
                </a:solidFill>
                <a:sym typeface="Wingdings" pitchFamily="2" charset="2"/>
              </a:rPr>
              <a:t> </a:t>
            </a:r>
            <a:r>
              <a:rPr lang="es-ES" sz="2400" b="1" i="1" smtClean="0">
                <a:solidFill>
                  <a:srgbClr val="000000"/>
                </a:solidFill>
              </a:rPr>
              <a:t>Vinculación</a:t>
            </a:r>
          </a:p>
          <a:p>
            <a:pPr>
              <a:buSzPct val="100000"/>
              <a:buFontTx/>
              <a:buNone/>
            </a:pPr>
            <a:r>
              <a:rPr lang="es-ES" sz="2400" smtClean="0">
                <a:solidFill>
                  <a:srgbClr val="000000"/>
                </a:solidFill>
              </a:rPr>
              <a:t>LA GBR no nos dice qué </a:t>
            </a:r>
            <a:r>
              <a:rPr lang="es-ES" sz="2400" b="1" smtClean="0">
                <a:solidFill>
                  <a:srgbClr val="C00000"/>
                </a:solidFill>
              </a:rPr>
              <a:t>clase</a:t>
            </a:r>
            <a:r>
              <a:rPr lang="es-ES" sz="2400" b="1" smtClean="0">
                <a:solidFill>
                  <a:srgbClr val="000000"/>
                </a:solidFill>
              </a:rPr>
              <a:t> de cambio</a:t>
            </a:r>
            <a:r>
              <a:rPr lang="es-ES" sz="2400" smtClean="0">
                <a:solidFill>
                  <a:srgbClr val="000000"/>
                </a:solidFill>
              </a:rPr>
              <a:t> debemos fijarnos como objetivo</a:t>
            </a:r>
          </a:p>
          <a:p>
            <a:endParaRPr lang="es-ES" sz="2400" smtClean="0">
              <a:solidFill>
                <a:srgbClr val="000000"/>
              </a:solidFill>
            </a:endParaRPr>
          </a:p>
          <a:p>
            <a:pPr>
              <a:buSzPct val="100000"/>
              <a:buFontTx/>
              <a:buNone/>
            </a:pPr>
            <a:r>
              <a:rPr lang="es-ES" sz="2400" smtClean="0">
                <a:solidFill>
                  <a:srgbClr val="000000"/>
                </a:solidFill>
              </a:rPr>
              <a:t>Un EBDH sí ...</a:t>
            </a:r>
            <a:endParaRPr lang="es-ES" sz="2400" dirty="0" smtClean="0">
              <a:solidFill>
                <a:srgbClr val="000000"/>
              </a:solidFill>
            </a:endParaRPr>
          </a:p>
        </p:txBody>
      </p:sp>
    </p:spTree>
    <p:extLst>
      <p:ext uri="{BB962C8B-B14F-4D97-AF65-F5344CB8AC3E}">
        <p14:creationId xmlns:p14="http://schemas.microsoft.com/office/powerpoint/2010/main" val="11848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3"/>
          <p:cNvSpPr>
            <a:spLocks noGrp="1"/>
          </p:cNvSpPr>
          <p:nvPr>
            <p:ph sz="half" idx="4294967295"/>
          </p:nvPr>
        </p:nvSpPr>
        <p:spPr>
          <a:xfrm>
            <a:off x="746125" y="1743075"/>
            <a:ext cx="3384550" cy="4143375"/>
          </a:xfrm>
        </p:spPr>
        <p:txBody>
          <a:bodyPr/>
          <a:lstStyle/>
          <a:p>
            <a:pPr marL="0" indent="0" algn="ctr">
              <a:spcBef>
                <a:spcPct val="0"/>
              </a:spcBef>
              <a:buFontTx/>
              <a:buNone/>
            </a:pPr>
            <a:r>
              <a:rPr lang="es-ES" sz="2000" b="1" noProof="0" dirty="0" smtClean="0">
                <a:solidFill>
                  <a:srgbClr val="000000"/>
                </a:solidFill>
              </a:rPr>
              <a:t>GBR</a:t>
            </a:r>
          </a:p>
          <a:p>
            <a:pPr marL="0" indent="0">
              <a:spcBef>
                <a:spcPct val="0"/>
              </a:spcBef>
              <a:buFontTx/>
              <a:buNone/>
            </a:pPr>
            <a:r>
              <a:rPr lang="es-ES" sz="2000" noProof="0" dirty="0" smtClean="0">
                <a:solidFill>
                  <a:srgbClr val="000000"/>
                </a:solidFill>
              </a:rPr>
              <a:t>Impacto: cambio en ...</a:t>
            </a:r>
          </a:p>
          <a:p>
            <a:pPr marL="0" indent="0">
              <a:spcBef>
                <a:spcPct val="0"/>
              </a:spcBef>
            </a:pPr>
            <a:endParaRPr lang="es-ES" sz="2000" noProof="0" dirty="0" smtClean="0">
              <a:solidFill>
                <a:srgbClr val="000000"/>
              </a:solidFill>
            </a:endParaRPr>
          </a:p>
          <a:p>
            <a:pPr marL="0" indent="0">
              <a:spcBef>
                <a:spcPct val="0"/>
              </a:spcBef>
            </a:pPr>
            <a:endParaRPr lang="es-ES" sz="2000" noProof="0" dirty="0" smtClean="0">
              <a:solidFill>
                <a:srgbClr val="000000"/>
              </a:solidFill>
            </a:endParaRPr>
          </a:p>
          <a:p>
            <a:pPr marL="0" indent="0">
              <a:spcBef>
                <a:spcPct val="0"/>
              </a:spcBef>
              <a:buFontTx/>
              <a:buNone/>
            </a:pPr>
            <a:endParaRPr lang="es-ES" sz="2000" noProof="0" dirty="0" smtClean="0">
              <a:solidFill>
                <a:srgbClr val="000000"/>
              </a:solidFill>
            </a:endParaRPr>
          </a:p>
          <a:p>
            <a:pPr marL="0" indent="0">
              <a:spcBef>
                <a:spcPct val="0"/>
              </a:spcBef>
              <a:buFontTx/>
              <a:buNone/>
            </a:pPr>
            <a:r>
              <a:rPr lang="es-ES" sz="2000" noProof="0" dirty="0" smtClean="0">
                <a:solidFill>
                  <a:srgbClr val="000000"/>
                </a:solidFill>
              </a:rPr>
              <a:t>Efecto Directo: </a:t>
            </a:r>
          </a:p>
          <a:p>
            <a:pPr marL="0" indent="0">
              <a:spcBef>
                <a:spcPct val="0"/>
              </a:spcBef>
              <a:buFontTx/>
              <a:buNone/>
            </a:pPr>
            <a:r>
              <a:rPr lang="es-ES" sz="2000" noProof="0" dirty="0" smtClean="0">
                <a:solidFill>
                  <a:srgbClr val="000000"/>
                </a:solidFill>
              </a:rPr>
              <a:t>el cambio en ... </a:t>
            </a:r>
          </a:p>
          <a:p>
            <a:pPr marL="0" indent="0">
              <a:spcBef>
                <a:spcPct val="0"/>
              </a:spcBef>
            </a:pPr>
            <a:endParaRPr lang="es-ES" sz="2000" noProof="0" dirty="0" smtClean="0">
              <a:solidFill>
                <a:srgbClr val="000000"/>
              </a:solidFill>
            </a:endParaRPr>
          </a:p>
          <a:p>
            <a:pPr marL="0" indent="0">
              <a:spcBef>
                <a:spcPct val="0"/>
              </a:spcBef>
            </a:pPr>
            <a:endParaRPr lang="es-ES" sz="2000" noProof="0" dirty="0" smtClean="0">
              <a:solidFill>
                <a:srgbClr val="000000"/>
              </a:solidFill>
            </a:endParaRPr>
          </a:p>
          <a:p>
            <a:pPr marL="0" indent="0">
              <a:spcBef>
                <a:spcPct val="0"/>
              </a:spcBef>
            </a:pPr>
            <a:endParaRPr lang="es-ES" sz="2000" noProof="0" dirty="0" smtClean="0">
              <a:solidFill>
                <a:srgbClr val="000000"/>
              </a:solidFill>
            </a:endParaRPr>
          </a:p>
          <a:p>
            <a:pPr marL="0" indent="0">
              <a:spcBef>
                <a:spcPct val="0"/>
              </a:spcBef>
              <a:buFontTx/>
              <a:buNone/>
            </a:pPr>
            <a:endParaRPr lang="es-ES" sz="2000" noProof="0" dirty="0" smtClean="0">
              <a:solidFill>
                <a:srgbClr val="000000"/>
              </a:solidFill>
            </a:endParaRPr>
          </a:p>
          <a:p>
            <a:pPr marL="0" indent="0">
              <a:spcBef>
                <a:spcPct val="0"/>
              </a:spcBef>
              <a:buFontTx/>
              <a:buNone/>
            </a:pPr>
            <a:r>
              <a:rPr lang="es-ES" sz="2000" noProof="0" dirty="0" smtClean="0">
                <a:solidFill>
                  <a:srgbClr val="000000"/>
                </a:solidFill>
              </a:rPr>
              <a:t>Producto: el cambio en ... </a:t>
            </a:r>
          </a:p>
        </p:txBody>
      </p:sp>
      <p:sp>
        <p:nvSpPr>
          <p:cNvPr id="24579" name="Content Placeholder 5"/>
          <p:cNvSpPr>
            <a:spLocks noGrp="1"/>
          </p:cNvSpPr>
          <p:nvPr>
            <p:ph sz="quarter" idx="4294967295"/>
          </p:nvPr>
        </p:nvSpPr>
        <p:spPr>
          <a:xfrm>
            <a:off x="3482975" y="1743075"/>
            <a:ext cx="4329113" cy="4278313"/>
          </a:xfrm>
        </p:spPr>
        <p:txBody>
          <a:bodyPr/>
          <a:lstStyle/>
          <a:p>
            <a:pPr algn="ctr">
              <a:spcBef>
                <a:spcPct val="0"/>
              </a:spcBef>
              <a:buFontTx/>
              <a:buNone/>
            </a:pPr>
            <a:r>
              <a:rPr lang="es-ES" sz="1800" noProof="0" dirty="0" smtClean="0">
                <a:solidFill>
                  <a:srgbClr val="000000"/>
                </a:solidFill>
              </a:rPr>
              <a:t>EBDH</a:t>
            </a:r>
          </a:p>
          <a:p>
            <a:pPr>
              <a:spcBef>
                <a:spcPct val="0"/>
              </a:spcBef>
              <a:buFontTx/>
              <a:buNone/>
            </a:pPr>
            <a:r>
              <a:rPr lang="es-ES" sz="1800" noProof="0" dirty="0" smtClean="0">
                <a:solidFill>
                  <a:srgbClr val="000000"/>
                </a:solidFill>
              </a:rPr>
              <a:t>... Calidad de vida (</a:t>
            </a:r>
            <a:r>
              <a:rPr lang="es-ES" sz="1800" noProof="0" dirty="0" smtClean="0">
                <a:solidFill>
                  <a:srgbClr val="000000"/>
                </a:solidFill>
                <a:ea typeface="宋体" pitchFamily="2" charset="-122"/>
              </a:rPr>
              <a:t>realización de los derechos humanos) </a:t>
            </a:r>
          </a:p>
          <a:p>
            <a:pPr>
              <a:spcBef>
                <a:spcPct val="0"/>
              </a:spcBef>
              <a:buFontTx/>
              <a:buNone/>
            </a:pPr>
            <a:endParaRPr lang="es-ES" sz="1800" noProof="0" dirty="0" smtClean="0">
              <a:solidFill>
                <a:srgbClr val="000000"/>
              </a:solidFill>
              <a:ea typeface="宋体" pitchFamily="2" charset="-122"/>
            </a:endParaRPr>
          </a:p>
          <a:p>
            <a:pPr>
              <a:spcBef>
                <a:spcPct val="0"/>
              </a:spcBef>
              <a:buFontTx/>
              <a:buNone/>
            </a:pPr>
            <a:endParaRPr lang="es-ES" sz="1800" noProof="0" dirty="0" smtClean="0">
              <a:solidFill>
                <a:srgbClr val="000000"/>
              </a:solidFill>
              <a:ea typeface="宋体" pitchFamily="2" charset="-122"/>
            </a:endParaRPr>
          </a:p>
          <a:p>
            <a:pPr>
              <a:spcBef>
                <a:spcPct val="0"/>
              </a:spcBef>
              <a:buFontTx/>
              <a:buNone/>
            </a:pP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rendimiento conductas</a:t>
            </a: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de los </a:t>
            </a:r>
            <a:r>
              <a:rPr lang="es-ES" sz="1800" noProof="0" dirty="0" smtClean="0">
                <a:ea typeface="宋体" pitchFamily="2" charset="-122"/>
              </a:rPr>
              <a:t>portadores</a:t>
            </a:r>
            <a:r>
              <a:rPr lang="es-ES" sz="1800" noProof="0" dirty="0" smtClean="0">
                <a:solidFill>
                  <a:srgbClr val="C00000"/>
                </a:solidFill>
                <a:ea typeface="宋体" pitchFamily="2" charset="-122"/>
              </a:rPr>
              <a:t> </a:t>
            </a:r>
            <a:r>
              <a:rPr lang="es-ES" sz="1800" noProof="0" dirty="0" smtClean="0">
                <a:ea typeface="宋体" pitchFamily="2" charset="-122"/>
              </a:rPr>
              <a:t>de deberes </a:t>
            </a:r>
            <a:r>
              <a:rPr lang="es-ES" sz="1800" noProof="0" dirty="0" smtClean="0">
                <a:solidFill>
                  <a:srgbClr val="000000"/>
                </a:solidFill>
                <a:ea typeface="宋体" pitchFamily="2" charset="-122"/>
              </a:rPr>
              <a:t>y/o titulares de derechos y sus</a:t>
            </a: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instituciones)</a:t>
            </a:r>
          </a:p>
          <a:p>
            <a:pPr>
              <a:spcBef>
                <a:spcPct val="0"/>
              </a:spcBef>
              <a:buFontTx/>
              <a:buNone/>
            </a:pPr>
            <a:endParaRPr lang="es-ES" sz="1800" noProof="0" dirty="0" smtClean="0">
              <a:solidFill>
                <a:srgbClr val="000000"/>
              </a:solidFill>
              <a:ea typeface="宋体" pitchFamily="2" charset="-122"/>
            </a:endParaRPr>
          </a:p>
          <a:p>
            <a:pPr>
              <a:spcBef>
                <a:spcPct val="0"/>
              </a:spcBef>
              <a:buFontTx/>
              <a:buNone/>
            </a:pPr>
            <a:endParaRPr lang="es-ES" sz="1800" noProof="0" dirty="0" smtClean="0">
              <a:solidFill>
                <a:srgbClr val="000000"/>
              </a:solidFill>
              <a:ea typeface="宋体" pitchFamily="2" charset="-122"/>
            </a:endParaRPr>
          </a:p>
          <a:p>
            <a:pPr>
              <a:spcBef>
                <a:spcPct val="0"/>
              </a:spcBef>
              <a:buFontTx/>
              <a:buNone/>
            </a:pPr>
            <a:endParaRPr lang="es-ES" sz="1800" noProof="0" dirty="0" smtClean="0">
              <a:solidFill>
                <a:srgbClr val="000000"/>
              </a:solidFill>
              <a:ea typeface="宋体" pitchFamily="2" charset="-122"/>
              <a:cs typeface="宋体" pitchFamily="2" charset="-122"/>
            </a:endParaRPr>
          </a:p>
          <a:p>
            <a:pPr>
              <a:spcBef>
                <a:spcPct val="0"/>
              </a:spcBef>
              <a:buFontTx/>
              <a:buNone/>
            </a:pPr>
            <a:endParaRPr lang="es-ES" sz="1800" noProof="0" dirty="0" smtClean="0">
              <a:solidFill>
                <a:srgbClr val="000000"/>
              </a:solidFill>
              <a:ea typeface="宋体" pitchFamily="2" charset="-122"/>
              <a:cs typeface="宋体" pitchFamily="2" charset="-122"/>
            </a:endParaRPr>
          </a:p>
          <a:p>
            <a:pPr>
              <a:spcBef>
                <a:spcPct val="0"/>
              </a:spcBef>
              <a:buFontTx/>
              <a:buNone/>
            </a:pP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La</a:t>
            </a: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capacidad</a:t>
            </a:r>
            <a:r>
              <a:rPr lang="es-ES" sz="1800" noProof="0" dirty="0" smtClean="0">
                <a:solidFill>
                  <a:srgbClr val="000000"/>
                </a:solidFill>
                <a:ea typeface="宋体" pitchFamily="2" charset="-122"/>
                <a:cs typeface="宋体" pitchFamily="2" charset="-122"/>
              </a:rPr>
              <a:t> </a:t>
            </a:r>
            <a:r>
              <a:rPr lang="es-ES" sz="1800" noProof="0" dirty="0" smtClean="0">
                <a:solidFill>
                  <a:srgbClr val="000000"/>
                </a:solidFill>
                <a:ea typeface="宋体" pitchFamily="2" charset="-122"/>
              </a:rPr>
              <a:t>de los </a:t>
            </a:r>
            <a:r>
              <a:rPr lang="es-ES" sz="1800" dirty="0" smtClean="0">
                <a:ea typeface="宋体" pitchFamily="2" charset="-122"/>
              </a:rPr>
              <a:t>portadores</a:t>
            </a:r>
            <a:r>
              <a:rPr lang="es-ES" sz="1800" noProof="0" dirty="0" smtClean="0">
                <a:ea typeface="宋体" pitchFamily="2" charset="-122"/>
              </a:rPr>
              <a:t> </a:t>
            </a:r>
            <a:r>
              <a:rPr lang="es-ES" sz="1800" noProof="0" dirty="0" smtClean="0">
                <a:solidFill>
                  <a:srgbClr val="000000"/>
                </a:solidFill>
                <a:ea typeface="宋体" pitchFamily="2" charset="-122"/>
              </a:rPr>
              <a:t>de deberes y titulares de derechos</a:t>
            </a:r>
          </a:p>
        </p:txBody>
      </p:sp>
      <p:grpSp>
        <p:nvGrpSpPr>
          <p:cNvPr id="24580" name="Group 6"/>
          <p:cNvGrpSpPr>
            <a:grpSpLocks/>
          </p:cNvGrpSpPr>
          <p:nvPr/>
        </p:nvGrpSpPr>
        <p:grpSpPr bwMode="auto">
          <a:xfrm>
            <a:off x="1536700" y="2747963"/>
            <a:ext cx="968375" cy="360362"/>
            <a:chOff x="1278459" y="2852936"/>
            <a:chExt cx="969417" cy="360040"/>
          </a:xfrm>
        </p:grpSpPr>
        <p:sp>
          <p:nvSpPr>
            <p:cNvPr id="8" name="Up Arrow 7"/>
            <p:cNvSpPr/>
            <p:nvPr/>
          </p:nvSpPr>
          <p:spPr>
            <a:xfrm>
              <a:off x="1278459" y="2856108"/>
              <a:ext cx="484709"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sp>
          <p:nvSpPr>
            <p:cNvPr id="9" name="Up Arrow 8"/>
            <p:cNvSpPr/>
            <p:nvPr/>
          </p:nvSpPr>
          <p:spPr>
            <a:xfrm rot="10800000">
              <a:off x="1763168" y="2852936"/>
              <a:ext cx="484708"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grpSp>
      <p:sp>
        <p:nvSpPr>
          <p:cNvPr id="14" name="Up Arrow Callout 13"/>
          <p:cNvSpPr/>
          <p:nvPr/>
        </p:nvSpPr>
        <p:spPr>
          <a:xfrm>
            <a:off x="1331913" y="5445125"/>
            <a:ext cx="6769100" cy="1296988"/>
          </a:xfrm>
          <a:prstGeom prst="upArrowCallout">
            <a:avLst/>
          </a:prstGeom>
          <a:solidFill>
            <a:srgbClr val="0099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00000"/>
              </a:lnSpc>
              <a:spcBef>
                <a:spcPct val="0"/>
              </a:spcBef>
              <a:buClrTx/>
              <a:buSzPct val="100000"/>
              <a:buFont typeface="Arial" pitchFamily="34" charset="0"/>
              <a:buNone/>
            </a:pPr>
            <a:r>
              <a:rPr lang="en-GB" dirty="0" err="1">
                <a:solidFill>
                  <a:srgbClr val="000000"/>
                </a:solidFill>
              </a:rPr>
              <a:t>Conclusiones</a:t>
            </a:r>
            <a:r>
              <a:rPr lang="en-GB" dirty="0">
                <a:solidFill>
                  <a:srgbClr val="000000"/>
                </a:solidFill>
              </a:rPr>
              <a:t> y </a:t>
            </a:r>
            <a:r>
              <a:rPr lang="en-GB" dirty="0" err="1">
                <a:solidFill>
                  <a:srgbClr val="000000"/>
                </a:solidFill>
              </a:rPr>
              <a:t>recomendaciones</a:t>
            </a:r>
            <a:r>
              <a:rPr lang="en-GB" dirty="0">
                <a:solidFill>
                  <a:srgbClr val="000000"/>
                </a:solidFill>
              </a:rPr>
              <a:t> </a:t>
            </a:r>
            <a:r>
              <a:rPr lang="en-GB" dirty="0" smtClean="0">
                <a:solidFill>
                  <a:srgbClr val="000000"/>
                </a:solidFill>
              </a:rPr>
              <a:t>del </a:t>
            </a:r>
            <a:r>
              <a:rPr lang="en-GB" dirty="0">
                <a:solidFill>
                  <a:srgbClr val="000000"/>
                </a:solidFill>
              </a:rPr>
              <a:t>EPU, </a:t>
            </a:r>
            <a:r>
              <a:rPr lang="en-GB" dirty="0" err="1">
                <a:solidFill>
                  <a:srgbClr val="000000"/>
                </a:solidFill>
              </a:rPr>
              <a:t>órganos</a:t>
            </a:r>
            <a:r>
              <a:rPr lang="en-GB" dirty="0">
                <a:solidFill>
                  <a:srgbClr val="000000"/>
                </a:solidFill>
              </a:rPr>
              <a:t> </a:t>
            </a:r>
            <a:r>
              <a:rPr lang="en-GB" dirty="0" err="1">
                <a:solidFill>
                  <a:srgbClr val="000000"/>
                </a:solidFill>
              </a:rPr>
              <a:t>creados</a:t>
            </a:r>
            <a:r>
              <a:rPr lang="en-GB" dirty="0">
                <a:solidFill>
                  <a:srgbClr val="000000"/>
                </a:solidFill>
              </a:rPr>
              <a:t> en </a:t>
            </a:r>
            <a:r>
              <a:rPr lang="en-GB" dirty="0" err="1">
                <a:solidFill>
                  <a:srgbClr val="000000"/>
                </a:solidFill>
              </a:rPr>
              <a:t>virtud</a:t>
            </a:r>
            <a:r>
              <a:rPr lang="en-GB" dirty="0">
                <a:solidFill>
                  <a:srgbClr val="000000"/>
                </a:solidFill>
              </a:rPr>
              <a:t> de </a:t>
            </a:r>
            <a:r>
              <a:rPr lang="en-GB" dirty="0" err="1">
                <a:solidFill>
                  <a:srgbClr val="000000"/>
                </a:solidFill>
              </a:rPr>
              <a:t>tratados</a:t>
            </a:r>
            <a:r>
              <a:rPr lang="en-GB" dirty="0">
                <a:solidFill>
                  <a:srgbClr val="000000"/>
                </a:solidFill>
              </a:rPr>
              <a:t> y </a:t>
            </a:r>
            <a:r>
              <a:rPr lang="en-GB" dirty="0" err="1">
                <a:solidFill>
                  <a:srgbClr val="000000"/>
                </a:solidFill>
              </a:rPr>
              <a:t>procedimientos</a:t>
            </a:r>
            <a:r>
              <a:rPr lang="en-GB" dirty="0">
                <a:solidFill>
                  <a:srgbClr val="000000"/>
                </a:solidFill>
              </a:rPr>
              <a:t> </a:t>
            </a:r>
            <a:r>
              <a:rPr lang="en-GB" dirty="0" err="1">
                <a:solidFill>
                  <a:srgbClr val="000000"/>
                </a:solidFill>
              </a:rPr>
              <a:t>especiales</a:t>
            </a:r>
            <a:r>
              <a:rPr lang="en-GB" dirty="0">
                <a:solidFill>
                  <a:srgbClr val="000000"/>
                </a:solidFill>
              </a:rPr>
              <a:t> </a:t>
            </a:r>
            <a:r>
              <a:rPr lang="en-GB" dirty="0" err="1">
                <a:solidFill>
                  <a:srgbClr val="000000"/>
                </a:solidFill>
              </a:rPr>
              <a:t>ayudan</a:t>
            </a:r>
            <a:r>
              <a:rPr lang="en-GB" dirty="0">
                <a:solidFill>
                  <a:srgbClr val="000000"/>
                </a:solidFill>
              </a:rPr>
              <a:t> a </a:t>
            </a:r>
            <a:r>
              <a:rPr lang="en-GB" dirty="0" err="1">
                <a:solidFill>
                  <a:srgbClr val="000000"/>
                </a:solidFill>
              </a:rPr>
              <a:t>identificar</a:t>
            </a:r>
            <a:r>
              <a:rPr lang="en-GB" dirty="0">
                <a:solidFill>
                  <a:srgbClr val="000000"/>
                </a:solidFill>
              </a:rPr>
              <a:t> </a:t>
            </a:r>
          </a:p>
          <a:p>
            <a:pPr algn="ctr" eaLnBrk="0" hangingPunct="0">
              <a:lnSpc>
                <a:spcPct val="100000"/>
              </a:lnSpc>
              <a:spcBef>
                <a:spcPct val="0"/>
              </a:spcBef>
              <a:buClrTx/>
              <a:buSzPct val="100000"/>
              <a:buFont typeface="Arial" pitchFamily="34" charset="0"/>
              <a:buNone/>
            </a:pPr>
            <a:r>
              <a:rPr lang="en-GB" u="sng" dirty="0" err="1">
                <a:solidFill>
                  <a:srgbClr val="000000"/>
                </a:solidFill>
              </a:rPr>
              <a:t>comportamientos</a:t>
            </a:r>
            <a:r>
              <a:rPr lang="en-GB" u="sng" dirty="0">
                <a:solidFill>
                  <a:srgbClr val="000000"/>
                </a:solidFill>
              </a:rPr>
              <a:t> y </a:t>
            </a:r>
            <a:r>
              <a:rPr lang="en-GB" u="sng" dirty="0" err="1">
                <a:solidFill>
                  <a:srgbClr val="000000"/>
                </a:solidFill>
              </a:rPr>
              <a:t>capacidades</a:t>
            </a:r>
            <a:r>
              <a:rPr lang="en-GB" u="sng" dirty="0">
                <a:solidFill>
                  <a:srgbClr val="000000"/>
                </a:solidFill>
              </a:rPr>
              <a:t> </a:t>
            </a:r>
            <a:r>
              <a:rPr lang="en-GB" u="sng" dirty="0" err="1">
                <a:solidFill>
                  <a:srgbClr val="000000"/>
                </a:solidFill>
              </a:rPr>
              <a:t>específicas</a:t>
            </a:r>
            <a:endParaRPr lang="en-GB" u="sng" dirty="0">
              <a:solidFill>
                <a:srgbClr val="000000"/>
              </a:solidFill>
            </a:endParaRPr>
          </a:p>
        </p:txBody>
      </p:sp>
      <p:sp>
        <p:nvSpPr>
          <p:cNvPr id="24582" name="AutoShape 13"/>
          <p:cNvSpPr>
            <a:spLocks noChangeArrowheads="1"/>
          </p:cNvSpPr>
          <p:nvPr/>
        </p:nvSpPr>
        <p:spPr bwMode="auto">
          <a:xfrm>
            <a:off x="3419475" y="260350"/>
            <a:ext cx="1214438" cy="485775"/>
          </a:xfrm>
          <a:prstGeom prst="leftRightArrow">
            <a:avLst>
              <a:gd name="adj1" fmla="val 50000"/>
              <a:gd name="adj2" fmla="val 50000"/>
            </a:avLst>
          </a:prstGeom>
          <a:noFill/>
          <a:ln w="9525" algn="ctr">
            <a:noFill/>
            <a:miter lim="800000"/>
            <a:headEnd/>
            <a:tailEnd/>
          </a:ln>
          <a:effectLst/>
        </p:spPr>
        <p:txBody>
          <a:bodyPr wrap="none" anchor="ctr"/>
          <a:lstStyle/>
          <a:p>
            <a:endParaRPr lang="en-CA"/>
          </a:p>
        </p:txBody>
      </p:sp>
      <p:sp>
        <p:nvSpPr>
          <p:cNvPr id="24583" name="AutoShape 15"/>
          <p:cNvSpPr>
            <a:spLocks noChangeArrowheads="1"/>
          </p:cNvSpPr>
          <p:nvPr/>
        </p:nvSpPr>
        <p:spPr bwMode="auto">
          <a:xfrm>
            <a:off x="1692275" y="836613"/>
            <a:ext cx="1214438" cy="485775"/>
          </a:xfrm>
          <a:prstGeom prst="leftRightArrow">
            <a:avLst>
              <a:gd name="adj1" fmla="val 50000"/>
              <a:gd name="adj2" fmla="val 50000"/>
            </a:avLst>
          </a:prstGeom>
          <a:noFill/>
          <a:ln w="9525" algn="ctr">
            <a:noFill/>
            <a:miter lim="800000"/>
            <a:headEnd/>
            <a:tailEnd/>
          </a:ln>
          <a:effectLst/>
        </p:spPr>
        <p:txBody>
          <a:bodyPr wrap="none" anchor="ctr"/>
          <a:lstStyle/>
          <a:p>
            <a:endParaRPr lang="en-CA"/>
          </a:p>
        </p:txBody>
      </p:sp>
      <p:sp>
        <p:nvSpPr>
          <p:cNvPr id="24584" name="Left-Right Arrow 4"/>
          <p:cNvSpPr>
            <a:spLocks noChangeArrowheads="1"/>
          </p:cNvSpPr>
          <p:nvPr/>
        </p:nvSpPr>
        <p:spPr bwMode="auto">
          <a:xfrm>
            <a:off x="971550" y="809625"/>
            <a:ext cx="7451725" cy="747713"/>
          </a:xfrm>
          <a:prstGeom prst="leftRightArrow">
            <a:avLst>
              <a:gd name="adj1" fmla="val 50000"/>
              <a:gd name="adj2" fmla="val 49969"/>
            </a:avLst>
          </a:prstGeom>
          <a:solidFill>
            <a:srgbClr val="0099FF">
              <a:alpha val="18039"/>
            </a:srgbClr>
          </a:solidFill>
          <a:ln w="9525">
            <a:noFill/>
            <a:miter lim="800000"/>
            <a:headEnd/>
            <a:tailEnd/>
          </a:ln>
        </p:spPr>
        <p:txBody>
          <a:bodyPr/>
          <a:lstStyle/>
          <a:p>
            <a:pPr marL="457200" algn="ctr" eaLnBrk="0" hangingPunct="0">
              <a:buClrTx/>
              <a:buSzPct val="100000"/>
              <a:buFont typeface="Arial" pitchFamily="34" charset="0"/>
              <a:buNone/>
            </a:pPr>
            <a:r>
              <a:rPr lang="en-GB" sz="2000" dirty="0">
                <a:solidFill>
                  <a:srgbClr val="000000"/>
                </a:solidFill>
              </a:rPr>
              <a:t>Los </a:t>
            </a:r>
            <a:r>
              <a:rPr lang="en-GB" sz="2000" dirty="0" err="1">
                <a:solidFill>
                  <a:srgbClr val="000000"/>
                </a:solidFill>
              </a:rPr>
              <a:t>principios</a:t>
            </a:r>
            <a:r>
              <a:rPr lang="en-GB" sz="2000" dirty="0">
                <a:solidFill>
                  <a:srgbClr val="000000"/>
                </a:solidFill>
              </a:rPr>
              <a:t> de </a:t>
            </a:r>
            <a:r>
              <a:rPr lang="en-GB" sz="2000" dirty="0" err="1">
                <a:solidFill>
                  <a:srgbClr val="000000"/>
                </a:solidFill>
              </a:rPr>
              <a:t>derechos</a:t>
            </a:r>
            <a:r>
              <a:rPr lang="en-GB" sz="2000" dirty="0">
                <a:solidFill>
                  <a:srgbClr val="000000"/>
                </a:solidFill>
              </a:rPr>
              <a:t> </a:t>
            </a:r>
            <a:r>
              <a:rPr lang="en-GB" sz="2000" dirty="0" err="1">
                <a:solidFill>
                  <a:srgbClr val="000000"/>
                </a:solidFill>
              </a:rPr>
              <a:t>humanos</a:t>
            </a:r>
            <a:r>
              <a:rPr lang="en-GB" sz="2000" dirty="0">
                <a:solidFill>
                  <a:srgbClr val="000000"/>
                </a:solidFill>
              </a:rPr>
              <a:t> </a:t>
            </a:r>
            <a:r>
              <a:rPr lang="en-GB" sz="2000" dirty="0" err="1">
                <a:solidFill>
                  <a:srgbClr val="000000"/>
                </a:solidFill>
              </a:rPr>
              <a:t>guían</a:t>
            </a:r>
            <a:r>
              <a:rPr lang="en-GB" sz="2000" dirty="0">
                <a:solidFill>
                  <a:srgbClr val="000000"/>
                </a:solidFill>
              </a:rPr>
              <a:t> el </a:t>
            </a:r>
            <a:r>
              <a:rPr lang="en-GB" sz="2000" dirty="0" err="1">
                <a:solidFill>
                  <a:srgbClr val="000000"/>
                </a:solidFill>
              </a:rPr>
              <a:t>proceso</a:t>
            </a:r>
            <a:endParaRPr lang="en-GB" sz="2000" dirty="0">
              <a:solidFill>
                <a:srgbClr val="000000"/>
              </a:solidFill>
            </a:endParaRPr>
          </a:p>
        </p:txBody>
      </p:sp>
      <p:grpSp>
        <p:nvGrpSpPr>
          <p:cNvPr id="24585" name="Group 26"/>
          <p:cNvGrpSpPr>
            <a:grpSpLocks/>
          </p:cNvGrpSpPr>
          <p:nvPr/>
        </p:nvGrpSpPr>
        <p:grpSpPr bwMode="auto">
          <a:xfrm>
            <a:off x="5105400" y="2754313"/>
            <a:ext cx="969963" cy="360362"/>
            <a:chOff x="1278459" y="2852936"/>
            <a:chExt cx="969417" cy="360040"/>
          </a:xfrm>
        </p:grpSpPr>
        <p:sp>
          <p:nvSpPr>
            <p:cNvPr id="28" name="Up Arrow 27"/>
            <p:cNvSpPr/>
            <p:nvPr/>
          </p:nvSpPr>
          <p:spPr>
            <a:xfrm>
              <a:off x="1278459" y="2856108"/>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sp>
          <p:nvSpPr>
            <p:cNvPr id="29" name="Up Arrow 28"/>
            <p:cNvSpPr/>
            <p:nvPr/>
          </p:nvSpPr>
          <p:spPr>
            <a:xfrm rot="10800000">
              <a:off x="1763961" y="2852936"/>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grpSp>
      <p:grpSp>
        <p:nvGrpSpPr>
          <p:cNvPr id="24586" name="Group 29"/>
          <p:cNvGrpSpPr>
            <a:grpSpLocks/>
          </p:cNvGrpSpPr>
          <p:nvPr/>
        </p:nvGrpSpPr>
        <p:grpSpPr bwMode="auto">
          <a:xfrm>
            <a:off x="5114925" y="4365625"/>
            <a:ext cx="969963" cy="358775"/>
            <a:chOff x="1278459" y="2852936"/>
            <a:chExt cx="969417" cy="360040"/>
          </a:xfrm>
        </p:grpSpPr>
        <p:sp>
          <p:nvSpPr>
            <p:cNvPr id="31" name="Up Arrow 30"/>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sp>
          <p:nvSpPr>
            <p:cNvPr id="32" name="Up Arrow 31"/>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grpSp>
      <p:grpSp>
        <p:nvGrpSpPr>
          <p:cNvPr id="24587" name="Group 32"/>
          <p:cNvGrpSpPr>
            <a:grpSpLocks/>
          </p:cNvGrpSpPr>
          <p:nvPr/>
        </p:nvGrpSpPr>
        <p:grpSpPr bwMode="auto">
          <a:xfrm>
            <a:off x="1547813" y="4365625"/>
            <a:ext cx="969962" cy="358775"/>
            <a:chOff x="1278459" y="2852936"/>
            <a:chExt cx="969417" cy="360040"/>
          </a:xfrm>
        </p:grpSpPr>
        <p:sp>
          <p:nvSpPr>
            <p:cNvPr id="34" name="Up Arrow 33"/>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sp>
          <p:nvSpPr>
            <p:cNvPr id="35" name="Up Arrow 34"/>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00000"/>
                </a:lnSpc>
                <a:spcBef>
                  <a:spcPct val="0"/>
                </a:spcBef>
                <a:buClrTx/>
                <a:buFontTx/>
                <a:buNone/>
                <a:defRPr/>
              </a:pPr>
              <a:endParaRPr lang="es-PA" sz="1800" b="0"/>
            </a:p>
          </p:txBody>
        </p:sp>
      </p:grpSp>
      <p:sp>
        <p:nvSpPr>
          <p:cNvPr id="24588" name="TextBox 9"/>
          <p:cNvSpPr txBox="1">
            <a:spLocks noChangeArrowheads="1"/>
          </p:cNvSpPr>
          <p:nvPr/>
        </p:nvSpPr>
        <p:spPr bwMode="auto">
          <a:xfrm rot="5400000">
            <a:off x="7623969" y="2032794"/>
            <a:ext cx="1295400" cy="487362"/>
          </a:xfrm>
          <a:prstGeom prst="rect">
            <a:avLst/>
          </a:prstGeom>
          <a:noFill/>
          <a:ln w="9525">
            <a:noFill/>
            <a:miter lim="800000"/>
            <a:headEnd/>
            <a:tailEnd/>
          </a:ln>
        </p:spPr>
        <p:txBody>
          <a:bodyPr>
            <a:spAutoFit/>
          </a:bodyPr>
          <a:lstStyle/>
          <a:p>
            <a:pPr algn="ctr" eaLnBrk="0" hangingPunct="0">
              <a:buClrTx/>
              <a:buSzPct val="100000"/>
              <a:buFont typeface="Arial" pitchFamily="34" charset="0"/>
              <a:buNone/>
            </a:pPr>
            <a:r>
              <a:rPr lang="en-GB">
                <a:solidFill>
                  <a:srgbClr val="000000"/>
                </a:solidFill>
              </a:rPr>
              <a:t>Análisis causal</a:t>
            </a:r>
          </a:p>
        </p:txBody>
      </p:sp>
      <p:sp>
        <p:nvSpPr>
          <p:cNvPr id="24589" name="TextBox 36"/>
          <p:cNvSpPr txBox="1">
            <a:spLocks noChangeArrowheads="1"/>
          </p:cNvSpPr>
          <p:nvPr/>
        </p:nvSpPr>
        <p:spPr bwMode="auto">
          <a:xfrm rot="5400000">
            <a:off x="7623969" y="3401219"/>
            <a:ext cx="1295400" cy="487362"/>
          </a:xfrm>
          <a:prstGeom prst="rect">
            <a:avLst/>
          </a:prstGeom>
          <a:noFill/>
          <a:ln w="9525">
            <a:noFill/>
            <a:miter lim="800000"/>
            <a:headEnd/>
            <a:tailEnd/>
          </a:ln>
        </p:spPr>
        <p:txBody>
          <a:bodyPr>
            <a:spAutoFit/>
          </a:bodyPr>
          <a:lstStyle/>
          <a:p>
            <a:pPr algn="ctr" eaLnBrk="0" hangingPunct="0">
              <a:buClrTx/>
              <a:buSzPct val="100000"/>
              <a:buFont typeface="Arial" pitchFamily="34" charset="0"/>
              <a:buNone/>
            </a:pPr>
            <a:r>
              <a:rPr lang="en-GB">
                <a:solidFill>
                  <a:srgbClr val="000000"/>
                </a:solidFill>
              </a:rPr>
              <a:t>Análisis de roles</a:t>
            </a:r>
          </a:p>
        </p:txBody>
      </p:sp>
      <p:sp>
        <p:nvSpPr>
          <p:cNvPr id="24590" name="TextBox 37"/>
          <p:cNvSpPr txBox="1">
            <a:spLocks noChangeArrowheads="1"/>
          </p:cNvSpPr>
          <p:nvPr/>
        </p:nvSpPr>
        <p:spPr bwMode="auto">
          <a:xfrm rot="5400000">
            <a:off x="7451725" y="4914900"/>
            <a:ext cx="1584325" cy="485775"/>
          </a:xfrm>
          <a:prstGeom prst="rect">
            <a:avLst/>
          </a:prstGeom>
          <a:noFill/>
          <a:ln w="9525">
            <a:noFill/>
            <a:miter lim="800000"/>
            <a:headEnd/>
            <a:tailEnd/>
          </a:ln>
        </p:spPr>
        <p:txBody>
          <a:bodyPr>
            <a:spAutoFit/>
          </a:bodyPr>
          <a:lstStyle/>
          <a:p>
            <a:pPr algn="ctr" eaLnBrk="0" hangingPunct="0">
              <a:buClrTx/>
              <a:buSzPct val="100000"/>
              <a:buFont typeface="Arial" pitchFamily="34" charset="0"/>
              <a:buNone/>
            </a:pPr>
            <a:r>
              <a:rPr lang="en-GB">
                <a:solidFill>
                  <a:srgbClr val="000000"/>
                </a:solidFill>
              </a:rPr>
              <a:t>Análisis de brechas de capacidad</a:t>
            </a:r>
          </a:p>
        </p:txBody>
      </p:sp>
      <p:sp>
        <p:nvSpPr>
          <p:cNvPr id="39" name="Title 1"/>
          <p:cNvSpPr txBox="1">
            <a:spLocks/>
          </p:cNvSpPr>
          <p:nvPr/>
        </p:nvSpPr>
        <p:spPr>
          <a:xfrm>
            <a:off x="1047750" y="188913"/>
            <a:ext cx="7772400" cy="777875"/>
          </a:xfrm>
          <a:prstGeom prst="rect">
            <a:avLst/>
          </a:prstGeom>
        </p:spPr>
        <p:txBody>
          <a:bodyPr/>
          <a:lstStyle/>
          <a:p>
            <a:pPr algn="ctr" eaLnBrk="0" hangingPunct="0">
              <a:spcBef>
                <a:spcPct val="0"/>
              </a:spcBef>
              <a:buClrTx/>
              <a:buSzPct val="100000"/>
              <a:buFont typeface="Arial" pitchFamily="34" charset="0"/>
              <a:buNone/>
            </a:pPr>
            <a:r>
              <a:rPr lang="en-GB" sz="4400">
                <a:solidFill>
                  <a:srgbClr val="0000FF"/>
                </a:solidFill>
                <a:effectLst>
                  <a:outerShdw blurRad="38100" dist="38100" dir="2700000" algn="tl">
                    <a:srgbClr val="C0C0C0"/>
                  </a:outerShdw>
                </a:effectLst>
              </a:rPr>
              <a:t>EBDH y cambio</a:t>
            </a:r>
          </a:p>
        </p:txBody>
      </p:sp>
    </p:spTree>
    <p:extLst>
      <p:ext uri="{BB962C8B-B14F-4D97-AF65-F5344CB8AC3E}">
        <p14:creationId xmlns:p14="http://schemas.microsoft.com/office/powerpoint/2010/main" val="33985701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449</TotalTime>
  <Words>15204</Words>
  <Application>Microsoft Office PowerPoint</Application>
  <PresentationFormat>On-screen Show (4:3)</PresentationFormat>
  <Paragraphs>1257</Paragraphs>
  <Slides>76</Slides>
  <Notes>70</Notes>
  <HiddenSlides>31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78" baseType="lpstr">
      <vt:lpstr>Office Theme</vt:lpstr>
      <vt:lpstr>Visio</vt:lpstr>
      <vt:lpstr>PowerPoint Presentation</vt:lpstr>
      <vt:lpstr>PowerPoint Presentation</vt:lpstr>
      <vt:lpstr>PowerPoint Presentation</vt:lpstr>
      <vt:lpstr>PowerPoint Presentation</vt:lpstr>
      <vt:lpstr>PowerPoint Presentation</vt:lpstr>
      <vt:lpstr>EBDH y Evaluación y Análisis de Problemas</vt:lpstr>
      <vt:lpstr>PowerPoint Presentation</vt:lpstr>
      <vt:lpstr>PowerPoint Presentation</vt:lpstr>
      <vt:lpstr>PowerPoint Presentation</vt:lpstr>
      <vt:lpstr>EBDH, GBR y MANUD</vt:lpstr>
      <vt:lpstr>PowerPoint Presentation</vt:lpstr>
      <vt:lpstr>PowerPoint Presentation</vt:lpstr>
      <vt:lpstr>PowerPoint Presentation</vt:lpstr>
      <vt:lpstr>PowerPoint Presentation</vt:lpstr>
      <vt:lpstr>PowerPoint Presentation</vt:lpstr>
      <vt:lpstr>Rendición de cuentas por los Resultados</vt:lpstr>
      <vt:lpstr>Una Tipología para la GBR: Mitigación de la pobreza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Definiendo resultados…</vt:lpstr>
      <vt:lpstr>PROCESO MANUD</vt:lpstr>
      <vt:lpstr>PowerPoint Presentation</vt:lpstr>
      <vt:lpstr>Seguimiento vs Evaluación</vt:lpstr>
      <vt:lpstr> ¿Qué es el seguimiento? </vt:lpstr>
      <vt:lpstr>Y ¿Por qué lo necesitamos?</vt:lpstr>
      <vt:lpstr> ¿Qué es evaluación? </vt:lpstr>
      <vt:lpstr>¿Y por qué tenemos que hacerlo?</vt:lpstr>
      <vt:lpstr>Experiencia de Campo</vt:lpstr>
      <vt:lpstr>  Respuesta del GNUD</vt:lpstr>
      <vt:lpstr>Plan de S&amp;E</vt:lpstr>
      <vt:lpstr>Grupos de Efectos Directos MANUD...</vt:lpstr>
      <vt:lpstr>PowerPoint Presentation</vt:lpstr>
      <vt:lpstr>Elementos clave del proceso de S&amp;E simplificado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Línea de base, Meta y Logro</vt:lpstr>
      <vt:lpstr>PowerPoint Presentation</vt:lpstr>
      <vt:lpstr>Modelo: Indicadores, Línea de Base, Meta y Fuente de Datos</vt:lpstr>
      <vt:lpstr>PowerPoint Presentation</vt:lpstr>
      <vt:lpstr>PowerPoint Presentation</vt:lpstr>
      <vt:lpstr>PowerPoint Presentation</vt:lpstr>
      <vt:lpstr>PowerPoint Presentation</vt:lpstr>
      <vt:lpstr>PowerPoint Presentation</vt:lpstr>
      <vt:lpstr>PowerPoint Presentation</vt:lpstr>
      <vt:lpstr>Supuestos y riesgos</vt:lpstr>
      <vt:lpstr>PowerPoint Presentation</vt:lpstr>
      <vt:lpstr>PowerPoint Presentation</vt:lpstr>
      <vt:lpstr>PowerPoint Presentation</vt:lpstr>
      <vt:lpstr>PowerPoint Presentation</vt:lpstr>
      <vt:lpstr>       Principios de Derechos Humanos</vt:lpstr>
      <vt:lpstr>PowerPoint Presentation</vt:lpstr>
      <vt:lpstr>PROCESO MANUD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82</cp:revision>
  <cp:lastPrinted>2011-03-16T15:09:00Z</cp:lastPrinted>
  <dcterms:created xsi:type="dcterms:W3CDTF">2011-03-08T14:42:32Z</dcterms:created>
  <dcterms:modified xsi:type="dcterms:W3CDTF">2011-07-05T13:11:13Z</dcterms:modified>
</cp:coreProperties>
</file>